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0" r:id="rId5"/>
  </p:sldMasterIdLst>
  <p:notesMasterIdLst>
    <p:notesMasterId r:id="rId34"/>
  </p:notesMasterIdLst>
  <p:handoutMasterIdLst>
    <p:handoutMasterId r:id="rId35"/>
  </p:handoutMasterIdLst>
  <p:sldIdLst>
    <p:sldId id="760" r:id="rId6"/>
    <p:sldId id="761" r:id="rId7"/>
    <p:sldId id="722" r:id="rId8"/>
    <p:sldId id="731" r:id="rId9"/>
    <p:sldId id="693" r:id="rId10"/>
    <p:sldId id="694" r:id="rId11"/>
    <p:sldId id="647" r:id="rId12"/>
    <p:sldId id="695" r:id="rId13"/>
    <p:sldId id="724" r:id="rId14"/>
    <p:sldId id="650" r:id="rId15"/>
    <p:sldId id="703" r:id="rId16"/>
    <p:sldId id="696" r:id="rId17"/>
    <p:sldId id="701" r:id="rId18"/>
    <p:sldId id="702" r:id="rId19"/>
    <p:sldId id="698" r:id="rId20"/>
    <p:sldId id="745" r:id="rId21"/>
    <p:sldId id="762" r:id="rId22"/>
    <p:sldId id="763" r:id="rId23"/>
    <p:sldId id="709" r:id="rId24"/>
    <p:sldId id="746" r:id="rId25"/>
    <p:sldId id="690" r:id="rId26"/>
    <p:sldId id="728" r:id="rId27"/>
    <p:sldId id="748" r:id="rId28"/>
    <p:sldId id="749" r:id="rId29"/>
    <p:sldId id="754" r:id="rId30"/>
    <p:sldId id="755" r:id="rId31"/>
    <p:sldId id="717" r:id="rId32"/>
    <p:sldId id="759" r:id="rId33"/>
  </p:sldIdLst>
  <p:sldSz cx="9144000" cy="6858000" type="screen4x3"/>
  <p:notesSz cx="6858000" cy="9144000"/>
  <p:custDataLst>
    <p:tags r:id="rId36"/>
  </p:custDataLst>
  <p:defaultTextStyle>
    <a:defPPr>
      <a:defRPr lang="en-US"/>
    </a:defPPr>
    <a:lvl1pPr algn="l" rtl="0" eaLnBrk="0" fontAlgn="base" hangingPunct="0">
      <a:spcBef>
        <a:spcPct val="0"/>
      </a:spcBef>
      <a:spcAft>
        <a:spcPct val="0"/>
      </a:spcAft>
      <a:defRPr sz="2400" kern="1200">
        <a:solidFill>
          <a:schemeClr val="tx1"/>
        </a:solidFill>
        <a:latin typeface="Arial" pitchFamily="-106"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06"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06"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06"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06" charset="0"/>
        <a:ea typeface="+mn-ea"/>
        <a:cs typeface="+mn-cs"/>
      </a:defRPr>
    </a:lvl5pPr>
    <a:lvl6pPr marL="2286000" algn="l" defTabSz="457200" rtl="0" eaLnBrk="1" latinLnBrk="0" hangingPunct="1">
      <a:defRPr sz="2400" kern="1200">
        <a:solidFill>
          <a:schemeClr val="tx1"/>
        </a:solidFill>
        <a:latin typeface="Arial" pitchFamily="-106" charset="0"/>
        <a:ea typeface="+mn-ea"/>
        <a:cs typeface="+mn-cs"/>
      </a:defRPr>
    </a:lvl6pPr>
    <a:lvl7pPr marL="2743200" algn="l" defTabSz="457200" rtl="0" eaLnBrk="1" latinLnBrk="0" hangingPunct="1">
      <a:defRPr sz="2400" kern="1200">
        <a:solidFill>
          <a:schemeClr val="tx1"/>
        </a:solidFill>
        <a:latin typeface="Arial" pitchFamily="-106" charset="0"/>
        <a:ea typeface="+mn-ea"/>
        <a:cs typeface="+mn-cs"/>
      </a:defRPr>
    </a:lvl7pPr>
    <a:lvl8pPr marL="3200400" algn="l" defTabSz="457200" rtl="0" eaLnBrk="1" latinLnBrk="0" hangingPunct="1">
      <a:defRPr sz="2400" kern="1200">
        <a:solidFill>
          <a:schemeClr val="tx1"/>
        </a:solidFill>
        <a:latin typeface="Arial" pitchFamily="-106" charset="0"/>
        <a:ea typeface="+mn-ea"/>
        <a:cs typeface="+mn-cs"/>
      </a:defRPr>
    </a:lvl8pPr>
    <a:lvl9pPr marL="3657600" algn="l" defTabSz="457200" rtl="0" eaLnBrk="1" latinLnBrk="0" hangingPunct="1">
      <a:defRPr sz="2400" kern="1200">
        <a:solidFill>
          <a:schemeClr val="tx1"/>
        </a:solidFill>
        <a:latin typeface="Arial" pitchFamily="-10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012">
          <p15:clr>
            <a:srgbClr val="A4A3A4"/>
          </p15:clr>
        </p15:guide>
        <p15:guide id="4" orient="horz" pos="260">
          <p15:clr>
            <a:srgbClr val="A4A3A4"/>
          </p15:clr>
        </p15:guide>
        <p15:guide id="5" orient="horz" pos="149">
          <p15:clr>
            <a:srgbClr val="A4A3A4"/>
          </p15:clr>
        </p15:guide>
        <p15:guide id="6" orient="horz" pos="3893">
          <p15:clr>
            <a:srgbClr val="A4A3A4"/>
          </p15:clr>
        </p15:guide>
        <p15:guide id="7" orient="horz" pos="4014">
          <p15:clr>
            <a:srgbClr val="A4A3A4"/>
          </p15:clr>
        </p15:guide>
        <p15:guide id="8" orient="horz" pos="4150">
          <p15:clr>
            <a:srgbClr val="A4A3A4"/>
          </p15:clr>
        </p15:guide>
        <p15:guide id="9" pos="5573">
          <p15:clr>
            <a:srgbClr val="A4A3A4"/>
          </p15:clr>
        </p15:guide>
        <p15:guide id="10" pos="243">
          <p15:clr>
            <a:srgbClr val="A4A3A4"/>
          </p15:clr>
        </p15:guide>
        <p15:guide id="11" pos="304">
          <p15:clr>
            <a:srgbClr val="A4A3A4"/>
          </p15:clr>
        </p15:guide>
        <p15:guide id="12" orient="horz" pos="4009">
          <p15:clr>
            <a:srgbClr val="A4A3A4"/>
          </p15:clr>
        </p15:guide>
        <p15:guide id="13" orient="horz" pos="1125">
          <p15:clr>
            <a:srgbClr val="A4A3A4"/>
          </p15:clr>
        </p15:guide>
        <p15:guide id="14" orient="horz" pos="30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 " initials="MAC" lastIdx="21" clrIdx="6"/>
  <p:cmAuthor id="1" name="Zachary Schwartz" initials="ZS" lastIdx="167" clrIdx="0">
    <p:extLst/>
  </p:cmAuthor>
  <p:cmAuthor id="8" name="Taryn Gross" initials="TG" lastIdx="1" clrIdx="7"/>
  <p:cmAuthor id="2" name="Megan Cartwright" initials="MC" lastIdx="104" clrIdx="1">
    <p:extLst/>
  </p:cmAuthor>
  <p:cmAuthor id="3" name="Melanie Couton" initials="MAC" lastIdx="23" clrIdx="2"/>
  <p:cmAuthor id="4" name="Jenny Schulz" initials="JS" lastIdx="73" clrIdx="3"/>
  <p:cmAuthor id="5" name="Andrew Bowser" initials="AB" lastIdx="2" clrIdx="4">
    <p:extLst/>
  </p:cmAuthor>
  <p:cmAuthor id="6" name="Andrea Boecler" initials="AB" lastIdx="8"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2F2F2"/>
    <a:srgbClr val="FFCC66"/>
    <a:srgbClr val="FFFF00"/>
    <a:srgbClr val="003597"/>
    <a:srgbClr val="003399"/>
    <a:srgbClr val="FFFF66"/>
    <a:srgbClr val="6666FF"/>
    <a:srgbClr val="FF0000"/>
    <a:srgbClr val="FF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89408" autoAdjust="0"/>
  </p:normalViewPr>
  <p:slideViewPr>
    <p:cSldViewPr snapToGrid="0">
      <p:cViewPr varScale="1">
        <p:scale>
          <a:sx n="66" d="100"/>
          <a:sy n="66" d="100"/>
        </p:scale>
        <p:origin x="1704" y="78"/>
      </p:cViewPr>
      <p:guideLst>
        <p:guide orient="horz" pos="2160"/>
        <p:guide pos="2880"/>
        <p:guide orient="horz" pos="1012"/>
        <p:guide orient="horz" pos="260"/>
        <p:guide orient="horz" pos="149"/>
        <p:guide orient="horz" pos="3893"/>
        <p:guide orient="horz" pos="4014"/>
        <p:guide orient="horz" pos="4150"/>
        <p:guide pos="5573"/>
        <p:guide pos="243"/>
        <p:guide pos="304"/>
        <p:guide orient="horz" pos="4009"/>
        <p:guide orient="horz" pos="1125"/>
        <p:guide orient="horz" pos="30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8318"/>
    </p:cViewPr>
  </p:sorterViewPr>
  <p:notesViewPr>
    <p:cSldViewPr snapToGrid="0">
      <p:cViewPr varScale="1">
        <p:scale>
          <a:sx n="107" d="100"/>
          <a:sy n="107" d="100"/>
        </p:scale>
        <p:origin x="-328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5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Garamond" pitchFamily="-110" charset="0"/>
              </a:defRPr>
            </a:lvl1pPr>
          </a:lstStyle>
          <a:p>
            <a:pPr>
              <a:defRPr/>
            </a:pPr>
            <a:endParaRPr lang="en-US" dirty="0"/>
          </a:p>
        </p:txBody>
      </p:sp>
      <p:sp>
        <p:nvSpPr>
          <p:cNvPr id="325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Garamond" pitchFamily="-110" charset="0"/>
              </a:defRPr>
            </a:lvl1pPr>
          </a:lstStyle>
          <a:p>
            <a:pPr>
              <a:defRPr/>
            </a:pPr>
            <a:endParaRPr lang="en-US" dirty="0"/>
          </a:p>
        </p:txBody>
      </p:sp>
      <p:sp>
        <p:nvSpPr>
          <p:cNvPr id="325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aramond" pitchFamily="-110" charset="0"/>
              </a:defRPr>
            </a:lvl1pPr>
          </a:lstStyle>
          <a:p>
            <a:pPr>
              <a:defRPr/>
            </a:pPr>
            <a:endParaRPr lang="en-US" dirty="0"/>
          </a:p>
        </p:txBody>
      </p:sp>
      <p:sp>
        <p:nvSpPr>
          <p:cNvPr id="325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10" charset="0"/>
              </a:defRPr>
            </a:lvl1pPr>
          </a:lstStyle>
          <a:p>
            <a:pPr>
              <a:defRPr/>
            </a:pPr>
            <a:fld id="{E56E38CE-DD0D-534D-A9A3-1C8EDE5472DD}" type="slidenum">
              <a:rPr lang="en-US"/>
              <a:pPr>
                <a:defRPr/>
              </a:pPr>
              <a:t>‹#›</a:t>
            </a:fld>
            <a:endParaRPr lang="en-US" dirty="0"/>
          </a:p>
        </p:txBody>
      </p:sp>
    </p:spTree>
    <p:extLst>
      <p:ext uri="{BB962C8B-B14F-4D97-AF65-F5344CB8AC3E}">
        <p14:creationId xmlns:p14="http://schemas.microsoft.com/office/powerpoint/2010/main" val="1106804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pitchFamily="-110" charset="0"/>
              </a:defRPr>
            </a:lvl1pPr>
          </a:lstStyle>
          <a:p>
            <a:pPr>
              <a:defRPr/>
            </a:pPr>
            <a:endParaRPr lang="en-US" dirty="0"/>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pitchFamily="-110" charset="0"/>
              </a:defRPr>
            </a:lvl1pPr>
          </a:lstStyle>
          <a:p>
            <a:pPr>
              <a:defRPr/>
            </a:pPr>
            <a:endParaRPr lang="en-US" dirty="0"/>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110" charset="0"/>
              </a:defRPr>
            </a:lvl1pPr>
          </a:lstStyle>
          <a:p>
            <a:pPr>
              <a:defRPr/>
            </a:pPr>
            <a:endParaRPr lang="en-US" dirty="0"/>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110" charset="0"/>
              </a:defRPr>
            </a:lvl1pPr>
          </a:lstStyle>
          <a:p>
            <a:pPr>
              <a:defRPr/>
            </a:pPr>
            <a:fld id="{461EF753-C4E3-594F-8A10-140D4F1B2D31}" type="slidenum">
              <a:rPr lang="en-US"/>
              <a:pPr>
                <a:defRPr/>
              </a:pPr>
              <a:t>‹#›</a:t>
            </a:fld>
            <a:endParaRPr lang="en-US" dirty="0"/>
          </a:p>
        </p:txBody>
      </p:sp>
    </p:spTree>
    <p:extLst>
      <p:ext uri="{BB962C8B-B14F-4D97-AF65-F5344CB8AC3E}">
        <p14:creationId xmlns:p14="http://schemas.microsoft.com/office/powerpoint/2010/main" val="2109165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HBV, hepatitis B virus.</a:t>
            </a:r>
          </a:p>
          <a:p>
            <a:endParaRPr lang="en-US" i="1" dirty="0" smtClean="0"/>
          </a:p>
          <a:p>
            <a:r>
              <a:rPr lang="en-US" i="1" dirty="0" smtClean="0"/>
              <a:t>Jordan</a:t>
            </a:r>
            <a:r>
              <a:rPr lang="en-US" i="1" baseline="0" dirty="0" smtClean="0"/>
              <a:t> J. Feld, MD, MPH:</a:t>
            </a:r>
            <a:endParaRPr lang="en-US" b="1" i="1" baseline="0"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Welcome to this concise activity examining the impact of hepatitis B virus (HBV) therapy on fibrosis and cirrhosis.</a:t>
            </a:r>
            <a:endParaRPr lang="en-US" i="1" dirty="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a:t>
            </a:fld>
            <a:endParaRPr lang="en-US" dirty="0"/>
          </a:p>
        </p:txBody>
      </p:sp>
    </p:spTree>
    <p:extLst>
      <p:ext uri="{BB962C8B-B14F-4D97-AF65-F5344CB8AC3E}">
        <p14:creationId xmlns:p14="http://schemas.microsoft.com/office/powerpoint/2010/main" val="1135416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LT, liver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transplantation.</a:t>
            </a:r>
          </a:p>
          <a:p>
            <a:endParaRPr lang="en-US" sz="1200" i="1" kern="1200" baseline="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More recent studies have confirmed that antiviral treatment improves clinical outcomes in patients with hepatitis B. A prospective cohort study by Jang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[11]</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followed a cohort of treatment-naive and treatment-experienced Korean patients with HBV infection who had presented with first-onset decompensated complications. Most patients were treated with lamivudine or entecavir, based on drug availability and restrictions set by the Korean national insurance policy, and approximately one third did not receive treatment.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patients who received antiviral treatment had a significantly higher rate of 5-year liver transplantation–free survival vs those who were untreated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.0098). Antiviral treatment was also associated with a significantly higher rate of achieving a ≥ 2-point reduction in the Child-Turcotte-Pugh (CTP) score at 5 years in patients with baseline CTP scores of at least 7 (14.7% vs 2.2% of untreated patients;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.001).</a:t>
            </a:r>
            <a:endParaRPr lang="en-US" i="1" baseline="0" dirty="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11</a:t>
            </a:fld>
            <a:endParaRPr lang="en-US" dirty="0"/>
          </a:p>
        </p:txBody>
      </p:sp>
    </p:spTree>
    <p:extLst>
      <p:ext uri="{BB962C8B-B14F-4D97-AF65-F5344CB8AC3E}">
        <p14:creationId xmlns:p14="http://schemas.microsoft.com/office/powerpoint/2010/main" val="3175465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97C53-640D-9B47-AC70-9BBCFF3C0B22}" type="slidenum">
              <a:rPr lang="en-US"/>
              <a:pPr/>
              <a:t>12</a:t>
            </a:fld>
            <a:endParaRPr lang="en-US" dirty="0"/>
          </a:p>
        </p:txBody>
      </p:sp>
      <p:sp>
        <p:nvSpPr>
          <p:cNvPr id="71782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7178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ALT, alanine aminotransferase;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HBeAg,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HBsAg, hepatitis B surface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virus.</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light of these data on the significant risk of HCC with cirrhosis, a critical goal of therapy is to avoid development of cirrhosis. Unfortunately, one of the challenges to HBV therapy has been determining the optimal endpoint to use both in clinical trials and in observational studies. The complications associated with HBV infection—particularly cirrhosis and HCC—require many years to develop.</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Therefore, these complications are difficult to use as treatment endpoints in clinical studies.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place of these complications, study investigators have used surrogate biochemical and serologic endpoints.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[12]</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Serologic endpoints involve the loss of HBeAg with or without the development of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HBe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antibodies and the loss of HBsAg with or without the development of hepatitis B surface antibodies.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Additional surrogate endpoints include virologic measurements of HBV DNA suppression and histologic changes indicative of both inflammation and fibrosis.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Although none of these endpoints is ideal, they are associated with long-term clinical outcomes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[12]</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and, therefore, have been accepted as reasonable surrogate endpoints.</a:t>
            </a:r>
            <a:endParaRPr lang="en-US" sz="1200" i="1" kern="1200" dirty="0">
              <a:solidFill>
                <a:schemeClr val="tx1"/>
              </a:solidFill>
              <a:effectLst/>
              <a:latin typeface="Arial" pitchFamily="-110" charset="0"/>
              <a:ea typeface="ＭＳ Ｐゴシック" pitchFamily="-110" charset="-128"/>
              <a:cs typeface="ＭＳ Ｐゴシック" pitchFamily="-110" charset="-128"/>
            </a:endParaRPr>
          </a:p>
          <a:p>
            <a:endParaRPr lang="en-US" i="1" dirty="0"/>
          </a:p>
        </p:txBody>
      </p:sp>
    </p:spTree>
    <p:extLst>
      <p:ext uri="{BB962C8B-B14F-4D97-AF65-F5344CB8AC3E}">
        <p14:creationId xmlns:p14="http://schemas.microsoft.com/office/powerpoint/2010/main" val="3053222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ALT,</a:t>
            </a:r>
            <a:r>
              <a:rPr lang="en-US" i="1" baseline="0" dirty="0" smtClean="0"/>
              <a:t> alanine aminotransferase; FTC, emtricitabine; HBeAg, hepatitis B e antigen; HBsAg, hepatitis B surface antigen; </a:t>
            </a:r>
            <a:r>
              <a:rPr lang="en-US" i="1" dirty="0" smtClean="0"/>
              <a:t>HBV, hepatitis B virus; ITT, intent</a:t>
            </a:r>
            <a:r>
              <a:rPr lang="en-US" i="1" baseline="0" dirty="0" smtClean="0"/>
              <a:t> to treat; K-M, Kaplan-Meier; </a:t>
            </a:r>
            <a:r>
              <a:rPr lang="en-US" i="1" dirty="0" smtClean="0"/>
              <a:t>TDF, tenofovir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disoproxil fumarate.</a:t>
            </a:r>
          </a:p>
          <a:p>
            <a:endParaRPr lang="en-US" sz="1200" i="1" kern="120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Recent studies have examined the serologic and histologic impact of HBV therapy. Shown here are the results of baseline and follow-up biopsies after long-term therapy with tenofovir.</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[13]</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the initial 48 weeks of the trial, patients were randomized to receive daily tenofovir disoproxil fumarate (TDF) or adefovir dipivoxil (ADV). Patients with incomplete suppression with ADV rolled over to open-label TDF, and all patients continued on therapy for up to 7 years total.</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As shown in the table, patients receiving TDF had a high rate of viral suppression, as indicated by the high percentage of patients, with more than 99% of those who remained on therapy suppressing HBV DNA levels to &lt; 29 IU/mL compared with 70.1% of those in the intent-to-treat population. More than one half of the patients cleared HBeAg after 7 years, and almost 40% achieved HBeAg seroconversion. Nonetheless, only 9.7% of patients achieved HBsAg loss, which is the ultimate goal of therapy.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Perhaps of more importance, as shown in the bar graph, TDF was associated with significant improvement in histologic markers of hepatic inflammation. Liver biopsies were performed at baseline, Year 1, and Year 5 in patients who continued on open-label treatment with TDF. The proportion of patients with mild hepatic inflammation (Knodell necroinflammatory score of 0-3) increased steadily from 8% at baseline (ie, before receiving any antiviral) to 80% at Year 5 (continuous therapy), indicating very good control of hepatic inflammation with antiviral therapy.</a:t>
            </a:r>
            <a:endParaRPr lang="en-US" i="1" dirty="0" smtClean="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13</a:t>
            </a:fld>
            <a:endParaRPr lang="en-US" dirty="0"/>
          </a:p>
        </p:txBody>
      </p:sp>
    </p:spTree>
    <p:extLst>
      <p:ext uri="{BB962C8B-B14F-4D97-AF65-F5344CB8AC3E}">
        <p14:creationId xmlns:p14="http://schemas.microsoft.com/office/powerpoint/2010/main" val="3358203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baseline="0" dirty="0" smtClean="0"/>
              <a:t>HBV, hepatitis B virus; </a:t>
            </a:r>
            <a:r>
              <a:rPr lang="en-US" i="1" dirty="0" smtClean="0"/>
              <a:t>TDF, tenofovir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disoproxil fumarate.</a:t>
            </a:r>
          </a:p>
          <a:p>
            <a:endParaRPr lang="en-US" sz="1200" i="1" kern="120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In this investigation, continued use of TDF was also associated with regression of fibrosis and reversal of cirrhosis.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[13]</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baseline, 38% of patients had advanced fibrosis (Ishak fibrosis score 4-6), but this was reduced to just 12% after 5 years of TDF treatment. In parallel, a much higher percentage of patients were graded as having mild fibrosis at Year 5 vs baseline (63% vs 39%, respectively). </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14</a:t>
            </a:fld>
            <a:endParaRPr lang="en-US" dirty="0"/>
          </a:p>
        </p:txBody>
      </p:sp>
    </p:spTree>
    <p:extLst>
      <p:ext uri="{BB962C8B-B14F-4D97-AF65-F5344CB8AC3E}">
        <p14:creationId xmlns:p14="http://schemas.microsoft.com/office/powerpoint/2010/main" val="3787922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ALT, alanine aminotransferase;</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HBsAg, hepatitis B surface antigen;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HBV</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virus.</a:t>
            </a:r>
            <a:endParaRPr lang="en-US" i="1" baseline="0" dirty="0"/>
          </a:p>
          <a:p>
            <a:endParaRPr lang="en-US"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Similar to results seen with TDF, long-term entecavir therapy was also associated with reduction in liver inflammation, as shown in an open-label rollover study following 2 phase III entecavir studies in HBeAg-positive and HBeAg-negative patients with chronic HBV infection.</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[14]</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 </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Among patients who received ≥ 3 cumulative years of entecavir treatment, there was a marked reversal of inflammation from baseline to follow-up as evaluated by liver biopsy. As in the previous study with long-term TDF, this analysis of entecavir showed a similarly higher rate of viral suppression and comparable rates of HBeAg loss and seroconversion. As in the previous study on long-term TDF, rates of HBsAg loss were low.</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[13]</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note, unlike the TDF analysis, the graph of entecavir depicts the number of patients with every level of inflammation rather than the percentage of patients. This was a much smaller analysis than the TDF analysis (N = 69 vs N = 585, respectively).</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15</a:t>
            </a:fld>
            <a:endParaRPr lang="en-US" dirty="0"/>
          </a:p>
        </p:txBody>
      </p:sp>
    </p:spTree>
    <p:extLst>
      <p:ext uri="{BB962C8B-B14F-4D97-AF65-F5344CB8AC3E}">
        <p14:creationId xmlns:p14="http://schemas.microsoft.com/office/powerpoint/2010/main" val="1230804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virus.</a:t>
            </a:r>
          </a:p>
          <a:p>
            <a:endParaRPr lang="en-US" sz="1200" i="1" kern="1200" baseline="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Similar to the findings with the long-term TDF analysis, long-term entecavir therapy was also associated with a marked regression of fibrosis.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[14]</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Treatment with long-term entecavir displayed a similar pattern of reduction in the number of patients with advanced fibrosis (Ishak fibrosis score 4-6) and a concomitant increase in the number of patients with mild fibrosis (Ishak score 0-1). Furthermore, of the 10 patients with cirrhosis at baseline, 4 no longer had cirrhosis at their final biopsy.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Collectively, these studies demonstrate that long-term antiviral therapy with TDF or entecavir suppresses inflammation, which ultimately leads to fibrosis regression and even reversal of cirrhosis. This is a critically important finding and helps explain the beneficial association between antiviral therapy and long-term clinical outcomes such as HCC and liver transplantation–free survival. </a:t>
            </a:r>
            <a:endParaRPr lang="en-US" i="1" baseline="0" dirty="0"/>
          </a:p>
          <a:p>
            <a:endParaRPr lang="en-US" i="1" dirty="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16</a:t>
            </a:fld>
            <a:endParaRPr lang="en-US" dirty="0"/>
          </a:p>
        </p:txBody>
      </p:sp>
    </p:spTree>
    <p:extLst>
      <p:ext uri="{BB962C8B-B14F-4D97-AF65-F5344CB8AC3E}">
        <p14:creationId xmlns:p14="http://schemas.microsoft.com/office/powerpoint/2010/main" val="1334020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aHR, adjusted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HR</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HBV, hepatitis B virus;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HCC</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hepatocellular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carcinoma.</a:t>
            </a:r>
          </a:p>
          <a:p>
            <a:endParaRPr lang="en-US" sz="1200" i="1" kern="1200" baseline="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benefits of long-term antiviral therapy on fibrosis regression and even cirrhosis regression are also associated with a reduction in the incidence of HCC. This relationship has been observed in several studies, with three important studies shown here. All 3 examined cohorts of patients with chronic HBV infection and compared the annual incidence of HCC between patients who received nucleotide or nucleoside analogue therapy vs either historical untreated controls (in the Hong Kong study) or, more ideally, propensity score-matched controls (in the Taiwan and Japan studies).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[15-17]</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With these latter 2 studies, patients were matched by severity of disease and the likelihood that the patient had received therapy. This is important because otherwise there could be a selection bias affecting the results, with patients who received therapy potentially having more advanced disease than the controls.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[18]</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For all 3 studies, the 5-year cumulative incidence of HCC was greater in untreated vs treated patients (shown on this slide for patients with cirrhosis in the Hong Kong and Japan studies and for patients with or without cirrhosis for the Taiwan study). This lower HCC incidence in treated patients was most pronounced in the Japan study, where patients were matched on indication for therapy.</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[17]</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details of the studies were as follows:</a:t>
            </a:r>
          </a:p>
          <a:p>
            <a:pPr marL="171450" lvl="0" indent="-171450">
              <a:buFontTx/>
              <a:buChar char="-"/>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Hong Kong: subgroup analysis within cohort study of patients with chronic HBV infection comparing prospective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nucleos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analogue–treated group from 2005-2012 (n = 1446) vs historical untreated group from 1997 to mid/late 2000s (n = 424)</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[15]</a:t>
            </a:r>
          </a:p>
          <a:p>
            <a:pPr marL="171450" lvl="0" indent="-171450">
              <a:buFontTx/>
              <a:buChar char="-"/>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Taiwan: propensity score–matched subgroup analysis within retrospective, nationwide cohort study of patients with chronic HBV infection (N = 43,190) from 1997-2010</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[16]</a:t>
            </a:r>
          </a:p>
          <a:p>
            <a:pPr marL="171450" lvl="0" indent="-171450">
              <a:buFontTx/>
              <a:buChar char="-"/>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Japan: propensity score–matched subgroup analysis within cohort study of patients with chronic HBV infection comparing prospective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nucleos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analogue–treated group (n = 510) vs historical analogue-naive group (n = 2332) from 2004-2010</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[17]</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0A5D34-6E1D-46F5-B22C-ADFED5AD8F47}" type="slidenum">
              <a:rPr lang="en-US" altLang="en-US">
                <a:latin typeface="Calibri" panose="020F0502020204030204" pitchFamily="34" charset="0"/>
              </a:rPr>
              <a:pPr/>
              <a:t>17</a:t>
            </a:fld>
            <a:endParaRPr lang="en-US" altLang="en-US" dirty="0">
              <a:latin typeface="Calibri" panose="020F0502020204030204" pitchFamily="34" charset="0"/>
            </a:endParaRPr>
          </a:p>
        </p:txBody>
      </p:sp>
    </p:spTree>
    <p:extLst>
      <p:ext uri="{BB962C8B-B14F-4D97-AF65-F5344CB8AC3E}">
        <p14:creationId xmlns:p14="http://schemas.microsoft.com/office/powerpoint/2010/main" val="225443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pitchFamily="-110" charset="0"/>
                <a:ea typeface="ＭＳ Ｐゴシック" pitchFamily="-110" charset="-128"/>
                <a:cs typeface="ＭＳ Ｐゴシック" pitchFamily="-110" charset="-128"/>
              </a:rPr>
              <a:t>aHR, adjusted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HR; HBV, hepatitis B virus;</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carcinoma.</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kern="1200" baseline="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benefits of antiviral therapy also extend to those patients who start treatment without cirrhosis.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[15-17]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However, these results clearly indicate that, in patients without cirrhosis at baseline, the risk of HCC is much more modest, and as a result, the benefit of antiviral therapy in terms of HCC risk is attenuated.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Note  that the Taiwan study included some patients who were cirrhotic at baseline, which could explain the higher incidence of cancer in the untreated control group.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Collectively, these data suggest that the HCC prevention benefit is greatest in patients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w</a:t>
            </a:r>
            <a:r>
              <a:rPr lang="en-US" sz="1200" u="sng" kern="1200" dirty="0" err="1" smtClean="0">
                <a:solidFill>
                  <a:schemeClr val="tx1"/>
                </a:solidFill>
                <a:effectLst/>
                <a:latin typeface="Arial" pitchFamily="-110" charset="0"/>
                <a:ea typeface="ＭＳ Ｐゴシック" pitchFamily="-110" charset="-128"/>
                <a:cs typeface="ＭＳ Ｐゴシック" pitchFamily="-110" charset="-128"/>
              </a:rPr>
              <a:t>ith</a:t>
            </a:r>
            <a:r>
              <a:rPr lang="en-US" sz="1200" strike="sngStrike" kern="1200" dirty="0" err="1" smtClean="0">
                <a:solidFill>
                  <a:schemeClr val="tx1"/>
                </a:solidFill>
                <a:effectLst/>
                <a:latin typeface="Arial" pitchFamily="-110" charset="0"/>
                <a:ea typeface="ＭＳ Ｐゴシック" pitchFamily="-110" charset="-128"/>
                <a:cs typeface="ＭＳ Ｐゴシック" pitchFamily="-110" charset="-128"/>
              </a:rPr>
              <a:t>ho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cirrhosis receiving antiviral therapy. However, given the very low incidence of HCC in those without cirrhosis (whether treated or not), preventing cirrhosis altogether by starting antiviral therapy early will presumably reduce the risk of HCC even more than treating patients with established cirrhosis.</a:t>
            </a:r>
            <a:endParaRPr lang="en-US" baseline="0" dirty="0"/>
          </a:p>
          <a:p>
            <a:pPr eaLnBrk="1" hangingPunct="1">
              <a:spcBef>
                <a:spcPct val="0"/>
              </a:spcBef>
            </a:pPr>
            <a:endParaRPr lang="en-US" altLang="en-US"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0A5D34-6E1D-46F5-B22C-ADFED5AD8F47}" type="slidenum">
              <a:rPr lang="en-US" altLang="en-US">
                <a:latin typeface="Calibri" panose="020F0502020204030204" pitchFamily="34" charset="0"/>
              </a:rPr>
              <a:pPr/>
              <a:t>18</a:t>
            </a:fld>
            <a:endParaRPr lang="en-US" altLang="en-US" dirty="0">
              <a:latin typeface="Calibri" panose="020F0502020204030204" pitchFamily="34" charset="0"/>
            </a:endParaRPr>
          </a:p>
        </p:txBody>
      </p:sp>
    </p:spTree>
    <p:extLst>
      <p:ext uri="{BB962C8B-B14F-4D97-AF65-F5344CB8AC3E}">
        <p14:creationId xmlns:p14="http://schemas.microsoft.com/office/powerpoint/2010/main" val="2727384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CHB, chronic hepatitis B;</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HBeAg,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carcinoma;</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NUC </a:t>
            </a:r>
            <a:r>
              <a:rPr lang="en-US" sz="1200" i="1" kern="1200" dirty="0">
                <a:solidFill>
                  <a:schemeClr val="tx1"/>
                </a:solidFill>
                <a:effectLst/>
                <a:latin typeface="Arial" pitchFamily="-110" charset="0"/>
                <a:ea typeface="ＭＳ Ｐゴシック" pitchFamily="-110" charset="-128"/>
                <a:cs typeface="ＭＳ Ｐゴシック" pitchFamily="-110" charset="-128"/>
              </a:rPr>
              <a:t>CR, complete responders to nucleos(t)ide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analogues.</a:t>
            </a:r>
            <a:endParaRPr lang="en-US" sz="1200" i="1" kern="1200" dirty="0">
              <a:solidFill>
                <a:schemeClr val="tx1"/>
              </a:solidFill>
              <a:effectLst/>
              <a:latin typeface="Arial" pitchFamily="-110" charset="0"/>
              <a:ea typeface="ＭＳ Ｐゴシック" pitchFamily="-110" charset="-128"/>
              <a:cs typeface="ＭＳ Ｐゴシック" pitchFamily="-110" charset="-128"/>
            </a:endParaRPr>
          </a:p>
          <a:p>
            <a:endParaRPr lang="en-US"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Although the evidence indicates that antiviral therapy reduces the risk of HCC in patients with cirrhosis—and to a lesser degree in patients without cirrhosis—it is important to recognize that suppression of HBV DNA level does not eliminate the risk of HCC. This was observed in a retrospective cohort study where Cho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[20]</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compared patients who had long-term inactive disease—so-called inactive carriers—vs patients who had complete suppression of HBV DNA (&lt; 2000 IU/mL) with antiviral therapy.</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At 5-year follow-up, the cumulative incidence of HCC was lower (1.5%) in the patients with inactive chronic HBV infection vs 11.4% in the complete responders to antiviral therapy.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Although patients who responded to antiviral therapy had a low incidence of HCC, their incidence was not as low as those patients who achieved immune control of HBV without antiviral therapy. This highlights the importance of continued vigilance with HCC surveillance in patients at risk according to guidelines, even in patients who have a very good response to therapy. </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19</a:t>
            </a:fld>
            <a:endParaRPr lang="en-US" dirty="0"/>
          </a:p>
        </p:txBody>
      </p:sp>
    </p:spTree>
    <p:extLst>
      <p:ext uri="{BB962C8B-B14F-4D97-AF65-F5344CB8AC3E}">
        <p14:creationId xmlns:p14="http://schemas.microsoft.com/office/powerpoint/2010/main" val="39693702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smtClean="0"/>
              <a:t>HBV, hepatitis B</a:t>
            </a:r>
            <a:r>
              <a:rPr lang="en-US" altLang="en-US" i="1" baseline="0" dirty="0" smtClean="0"/>
              <a:t> virus; </a:t>
            </a:r>
            <a:r>
              <a:rPr lang="en-US" altLang="en-US" i="1" dirty="0" smtClean="0"/>
              <a:t>HCC</a:t>
            </a:r>
            <a:r>
              <a:rPr lang="en-US" altLang="en-US" i="1" dirty="0"/>
              <a:t>, hepatocellular </a:t>
            </a:r>
            <a:r>
              <a:rPr lang="en-US" altLang="en-US" i="1" dirty="0" smtClean="0"/>
              <a:t>carcinoma;</a:t>
            </a:r>
            <a:r>
              <a:rPr lang="en-US" altLang="en-US" i="1" baseline="0" dirty="0" smtClean="0"/>
              <a:t> HCV, hepatitis C virus.</a:t>
            </a:r>
          </a:p>
          <a:p>
            <a:pPr eaLnBrk="1" hangingPunct="1">
              <a:spcBef>
                <a:spcPct val="0"/>
              </a:spcBef>
            </a:pPr>
            <a:endParaRPr lang="en-US" altLang="en-US" i="1" baseline="0" dirty="0" smtClean="0"/>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Ultimately, the goal of therapy is not only to improve clinical endpoints, but to increase survival. This important study published in 2015 assessed whether the introduction of a national viral hepatitis therapy program in Taiwan reduced HCC incidence and mortality.</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[21]</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2003, Taiwan initiated a program of reimbursing antiviral therapy for HBV-infected and HCV-infected patients with high risk of developing end-stage liver disease, and in 2007, this was extended to patients with moderate to high risk.</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Compared with 2000-2003, the age-to-sex–adjusted rate ratios of HCC incidence and HCC mortality were both lower in 2008-2011, following the introduction and expansion of the viral hepatitis therapy program. HBV treatment, and to a lesser extent HCV treatment, were the likely explanations for the reduced HCC-associated mortality.</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1B7B65-1A7B-49F7-ACF7-AF40D487B47D}" type="slidenum">
              <a:rPr lang="en-US" altLang="en-US">
                <a:latin typeface="Calibri" panose="020F0502020204030204" pitchFamily="34" charset="0"/>
              </a:rPr>
              <a:pPr/>
              <a:t>20</a:t>
            </a:fld>
            <a:endParaRPr lang="en-US" altLang="en-US" dirty="0">
              <a:latin typeface="Calibri" panose="020F0502020204030204" pitchFamily="34" charset="0"/>
            </a:endParaRPr>
          </a:p>
        </p:txBody>
      </p:sp>
    </p:spTree>
    <p:extLst>
      <p:ext uri="{BB962C8B-B14F-4D97-AF65-F5344CB8AC3E}">
        <p14:creationId xmlns:p14="http://schemas.microsoft.com/office/powerpoint/2010/main" val="2438096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0B56A1F9-014D-4356-8BD2-FC1B55D5AB85}" type="slidenum">
              <a:rPr lang="en-US" altLang="en-US" b="0"/>
              <a:pPr/>
              <a:t>2</a:t>
            </a:fld>
            <a:endParaRPr lang="en-US" altLang="en-US" b="0" dirty="0"/>
          </a:p>
        </p:txBody>
      </p:sp>
      <p:sp>
        <p:nvSpPr>
          <p:cNvPr id="52227" name="Rectangle 2"/>
          <p:cNvSpPr>
            <a:spLocks noGrp="1" noRot="1" noChangeAspect="1" noChangeArrowheads="1" noTextEdit="1"/>
          </p:cNvSpPr>
          <p:nvPr>
            <p:ph type="sldImg"/>
          </p:nvPr>
        </p:nvSpPr>
        <p:spPr>
          <a:xfrm>
            <a:off x="1176338" y="695325"/>
            <a:ext cx="4635500" cy="3476625"/>
          </a:xfrm>
          <a:ln/>
        </p:spPr>
      </p:sp>
      <p:sp>
        <p:nvSpPr>
          <p:cNvPr id="52228" name="Rectangle 3"/>
          <p:cNvSpPr>
            <a:spLocks noGrp="1" noChangeArrowheads="1"/>
          </p:cNvSpPr>
          <p:nvPr>
            <p:ph type="body" idx="1"/>
          </p:nvPr>
        </p:nvSpPr>
        <p:spPr>
          <a:xfrm>
            <a:off x="931863" y="4403725"/>
            <a:ext cx="5121275" cy="4171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solidFill>
                  <a:srgbClr val="FEFDDE"/>
                </a:solidFill>
                <a:latin typeface="Arial" panose="020B0604020202020204" pitchFamily="34" charset="0"/>
              </a:rPr>
              <a:t>Disclaimer: The materials published on the Clinical Care Options Web site reflect the views of the authors of the CCO material, not those of Clinical Care Options, LLC, the CME providers, or the companies providing educational grants. The materials may discuss uses and dosages for therapeutic products that have not been approved by the United States Food and Drug Administration. A qualified healthcare professional should be consulted before using any therapeutic product discussed. Readers should verify all information and data before treating patients or using any therapies described in these materials.</a:t>
            </a:r>
            <a:endParaRPr lang="en-US" altLang="en-US" dirty="0" smtClean="0">
              <a:solidFill>
                <a:srgbClr val="FEFDDE"/>
              </a:solidFill>
              <a:latin typeface="Arial" panose="020B0604020202020204" pitchFamily="34" charset="0"/>
            </a:endParaRPr>
          </a:p>
          <a:p>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33324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CHB, chronic hepatitis B; FIB, fibrosis;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HCC</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hepatocellular carcinoma;</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LSM, liver stiffness measure;</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TE</a:t>
            </a:r>
            <a:r>
              <a:rPr lang="en-US" sz="1200" i="1" kern="1200" dirty="0">
                <a:solidFill>
                  <a:schemeClr val="tx1"/>
                </a:solidFill>
                <a:effectLst/>
                <a:latin typeface="Arial" pitchFamily="-110" charset="0"/>
                <a:ea typeface="ＭＳ Ｐゴシック" pitchFamily="-110" charset="-128"/>
                <a:cs typeface="ＭＳ Ｐゴシック" pitchFamily="-110" charset="-128"/>
              </a:rPr>
              <a:t>, transient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elastography.</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Recent research has investigated whether noninvasive tools can help identify patients at elevated risk of liver cancer development. Kim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[22]</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retrospectively compared the performance of 2 modalities to predict the risk of HCC: First, transient elastography–assessed liver stiffness, and second, liver fibrosis quantified with Fibrosis 4 (FIB-4)—an index score based on patient age, platelet count, aspartate aminotransferase, and ALT levels.</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Patients with very low liver stiffness as measured by transient elastography and patients with a very low FIB-4 score had a very low risk of developing HCC vs patients with higher values. For each stepwise increase between subgroups stratified by liver stiffness score and FIB-4, the cumulative incidence of HCC was significantly increased (all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.05).</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investigators also found that transient elastography was significantly more accurate than FIB-4 in predicting 3-year and 5-year HCC (all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.05). However, there was no difference in accuracy between the methods in predicting 7-year HCC. There was no further improvement in accuracy if transient elastography and FIB-4 were simultaneously used to predict HCC.</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This investigation’s findings that transient elastography is an effective prognostic marker for HCC risk are consistent with other studies in Korea and Hong Kong.</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[23,24]</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Currently, the World Health Organization 2015 guidelines recommend surveillance based on age, sex, family history, and the presence of cirrhosis in all patients with chronic HBV infection.</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[25]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In light of this new evidence, transient elastography and possibly serum biomarkers may ultimately be incorporated into guidelines to identify patients who may not require HCC surveillance. </a:t>
            </a:r>
            <a:endParaRPr lang="en-US" sz="1200" i="1" kern="1200" dirty="0">
              <a:solidFill>
                <a:schemeClr val="tx1"/>
              </a:solidFill>
              <a:effectLst/>
              <a:latin typeface="Arial" pitchFamily="-110" charset="0"/>
              <a:ea typeface="ＭＳ Ｐゴシック" pitchFamily="-110" charset="-128"/>
              <a:cs typeface="ＭＳ Ｐゴシック" pitchFamily="-110" charset="-128"/>
            </a:endParaRPr>
          </a:p>
          <a:p>
            <a:pPr marL="0" indent="0">
              <a:buFontTx/>
              <a:buNone/>
            </a:pPr>
            <a:endParaRPr lang="en-US" i="1" baseline="0" dirty="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21</a:t>
            </a:fld>
            <a:endParaRPr lang="en-US" dirty="0"/>
          </a:p>
        </p:txBody>
      </p:sp>
    </p:spTree>
    <p:extLst>
      <p:ext uri="{BB962C8B-B14F-4D97-AF65-F5344CB8AC3E}">
        <p14:creationId xmlns:p14="http://schemas.microsoft.com/office/powerpoint/2010/main" val="3587138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AASLD, American Association for the Study of Liver Diseases;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ALT, alanine aminotransferase;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CHB, chronic hepatitis B;</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HBeAg</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ULN</a:t>
            </a:r>
            <a:r>
              <a:rPr lang="en-US" sz="1200" i="1" kern="1200" dirty="0">
                <a:solidFill>
                  <a:schemeClr val="tx1"/>
                </a:solidFill>
                <a:effectLst/>
                <a:latin typeface="Arial" pitchFamily="-110" charset="0"/>
                <a:ea typeface="ＭＳ Ｐゴシック" pitchFamily="-110" charset="-128"/>
                <a:cs typeface="ＭＳ Ｐゴシック" pitchFamily="-110" charset="-128"/>
              </a:rPr>
              <a:t>, upper limit of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normal; N/A,</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not applicable</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AASLD guidelines for the treatment of chronic HBV infection was updated in 2016.</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[26]</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Regarding timing of treatment initiation in both HBeAg-positive and HBeAg-negative patients, the most notable features of the update are changes in HBV DNA thresholds to trigger treatment initiation. The updated guidelines include a lower threshold of 2000 IU/mL for treating patients with HBeAg–negative disease vs a threshold of 20,000 IU/mL in patients with HBeAg–positive disease.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importance, the updated guidelines recommend that all viremic patients with cirrhosis receive therapy regardless of HBV DNA level or ALT level. This change aims to reduce the risk of HCC or decompensation and to avoid basing treatment decisions on subclinical disease activity that may not be accurately captured with intermittent HBV DNA and ALT surveillance.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addition, the guidelines recommend that treatment should be continued indefinitely in HBeAg-negative patients with cirrhosis. For patients with HBeAg-positive disease, it remains unclear whether treatment can be stopped after HBeAg seroconversion. </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23</a:t>
            </a:fld>
            <a:endParaRPr lang="en-US" dirty="0"/>
          </a:p>
        </p:txBody>
      </p:sp>
    </p:spTree>
    <p:extLst>
      <p:ext uri="{BB962C8B-B14F-4D97-AF65-F5344CB8AC3E}">
        <p14:creationId xmlns:p14="http://schemas.microsoft.com/office/powerpoint/2010/main" val="17694384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kern="1200" dirty="0">
                <a:solidFill>
                  <a:schemeClr val="tx1"/>
                </a:solidFill>
                <a:effectLst/>
                <a:latin typeface="Arial" pitchFamily="-110" charset="0"/>
                <a:ea typeface="ＭＳ Ｐゴシック" pitchFamily="-110" charset="-128"/>
                <a:cs typeface="ＭＳ Ｐゴシック" pitchFamily="-110" charset="-128"/>
              </a:rPr>
              <a:t>AASLD, American Association for the Study of Liver Diseases; </a:t>
            </a:r>
            <a:r>
              <a:rPr lang="en-US" i="1" baseline="0" dirty="0" smtClean="0"/>
              <a:t>HCC, hepatocellular carcinoma; PegIFN</a:t>
            </a:r>
            <a:r>
              <a:rPr lang="en-US" i="1" baseline="0" dirty="0"/>
              <a:t>, </a:t>
            </a:r>
            <a:r>
              <a:rPr lang="en-US" i="1" baseline="0" dirty="0" smtClean="0"/>
              <a:t>peginterferon.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i="1"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2016 guidelines also reinforce the recommendation of first-line therapy with either entecavir or TDF when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nucelos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analogues are selected because of their high potency and high genetic barrier to resistance.</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[26]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Of note, whereas entecavir is recommended in treatment-naive patients due to the very low risk of resistance development with its use, it has a lowered barrier to resistance in patients with a previous history of lamivudine resistance.</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[27,28]</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If entecavir is selected in this group of patients, the dosing should be doubled to mitigate risk of resistance development.</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Peginterferon is also listed as a preferred treatment option in treatment-naive patients, although its use is restricted in some populations, most notably in patients with cirrhosis. The antiviral agents adefovir, lamivudine, and telbivudine have a much lower genetic barrier to resistance and are thus not preferred regimens in patients who are treatment naive.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Regardless of which treatment is used, treatment with antiviral therapy does not eliminate the risk of HCC, and cancer surveillance should continue in persons who are at risk. </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24</a:t>
            </a:fld>
            <a:endParaRPr lang="en-US" dirty="0"/>
          </a:p>
        </p:txBody>
      </p:sp>
    </p:spTree>
    <p:extLst>
      <p:ext uri="{BB962C8B-B14F-4D97-AF65-F5344CB8AC3E}">
        <p14:creationId xmlns:p14="http://schemas.microsoft.com/office/powerpoint/2010/main" val="7476399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BMD,</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bone mineral density; eGFR, </a:t>
            </a:r>
            <a:r>
              <a:rPr lang="en-US" sz="1200" b="0" i="1" kern="1200" dirty="0" smtClean="0">
                <a:solidFill>
                  <a:schemeClr val="tx1"/>
                </a:solidFill>
                <a:effectLst/>
                <a:latin typeface="Arial" pitchFamily="-110" charset="0"/>
                <a:ea typeface="ＭＳ Ｐゴシック" pitchFamily="-110" charset="-128"/>
                <a:cs typeface="ＭＳ Ｐゴシック" pitchFamily="-110" charset="-128"/>
              </a:rPr>
              <a:t>estimated glomerular filtration rate;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HBV</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carcinoma;</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TAF, tenofovir alafenamide;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TDF, tenofovir disoproxil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fumarate.</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Following the release of the updated AASLD management guidelines, the antiviral tenofovir alafenamide (TAF) was approved by the US Food and Drug Administration in 2016 for treatment of chronic HBV infection in adults with compensated liver disease.</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[29]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TAF is a prodrug of the nucleotide analogue tenofovir.</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principal advantage of TAF vs standard TDF is that TAF has markedly lower levels of a potentially harmful metabolite and, therefore, a reduced risk of bone and kidney toxicity with long-term use.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To examine the efficacy of TAF in patients with chronic HBV infection, 2 multicenter phase III trials comparing TAF with TDF were undertaken. These studies showed that the efficacy of TAF was noninferior to that of TDF. The rates of viral suppression for patient with chronic HBV infection receiving TAF vs TDF were similar in an analysis of 72-week data in HBeAg-positive (71.6% vs 71.9%, respectively;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.78) and HBeAg-negative patients with chronic HBV infection (92.6% vs 92.1%, respectively;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.84).</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[30]</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 </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ALT normalization and HBeAg and HBsAg loss or seroconversion were also reported at 48 weeks. Using AASLD criteria, TAF was associated with higher rates of ALT normalization, both in HBeAg-positive (45% vs 36%, respectively;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.014)</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[31]</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and HBeAg-negative chronic HBV–infected patients (50% vs 32%, respectively;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.001).</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[32]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Rates of HBeAg loss and seroconversion were similar between TAF and TDF.</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[31]</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Rates of HBsAg loss or seroconversion were &lt; 1% at this early time point.</a:t>
            </a:r>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endParaRPr lang="en-US" sz="1200" i="0" kern="1200" dirty="0" smtClean="0">
              <a:solidFill>
                <a:schemeClr val="tx1"/>
              </a:solidFill>
              <a:effectLst/>
              <a:latin typeface="Arial" pitchFamily="-110" charset="0"/>
              <a:ea typeface="ＭＳ Ｐゴシック" pitchFamily="-110" charset="-128"/>
              <a:cs typeface="ＭＳ Ｐゴシック" pitchFamily="-110" charset="-128"/>
            </a:endParaRP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25</a:t>
            </a:fld>
            <a:endParaRPr lang="en-US" dirty="0"/>
          </a:p>
        </p:txBody>
      </p:sp>
    </p:spTree>
    <p:extLst>
      <p:ext uri="{BB962C8B-B14F-4D97-AF65-F5344CB8AC3E}">
        <p14:creationId xmlns:p14="http://schemas.microsoft.com/office/powerpoint/2010/main" val="712692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BMD,</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bone mineral density; eGFR, </a:t>
            </a:r>
            <a:r>
              <a:rPr lang="en-US" sz="1200" b="0" i="1" kern="1200" dirty="0" smtClean="0">
                <a:solidFill>
                  <a:schemeClr val="tx1"/>
                </a:solidFill>
                <a:effectLst/>
                <a:latin typeface="Arial" pitchFamily="-110" charset="0"/>
                <a:ea typeface="ＭＳ Ｐゴシック" pitchFamily="-110" charset="-128"/>
                <a:cs typeface="ＭＳ Ｐゴシック" pitchFamily="-110" charset="-128"/>
              </a:rPr>
              <a:t>estimated glomerular filtration rate;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HBV</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carcinoma;</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TAF, tenofovir alafenamide;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TDF, tenofovir disoproxil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fumarate.</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Safety of TAF, however, was significantly improved over TDF in terms of both 72-week bone loss and 48-week renal parameters.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[30,33]</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Of interest, there was a significantly greater improvement in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FibroTest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scores after a year of therapy in both HBeAg-positive and HBeAg-negative patients receiving TAF vs TDF.</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[34]</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However, the clinical significance of this statistically significant difference in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FibroTest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scores remains to be determined.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Given this evidence, it is likely that TAF will be incorporated into future guidelines as a recommended first-line therapy for chronic HBV infection.</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26</a:t>
            </a:fld>
            <a:endParaRPr lang="en-US" dirty="0"/>
          </a:p>
        </p:txBody>
      </p:sp>
    </p:spTree>
    <p:extLst>
      <p:ext uri="{BB962C8B-B14F-4D97-AF65-F5344CB8AC3E}">
        <p14:creationId xmlns:p14="http://schemas.microsoft.com/office/powerpoint/2010/main" val="474153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ALT, alanine aminotransferase;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HAI</a:t>
            </a:r>
            <a:r>
              <a:rPr lang="en-US" sz="1200" i="1" kern="120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histologic </a:t>
            </a:r>
            <a:r>
              <a:rPr lang="en-US" sz="1200" i="1" kern="1200" dirty="0">
                <a:solidFill>
                  <a:schemeClr val="tx1"/>
                </a:solidFill>
                <a:effectLst/>
                <a:latin typeface="Arial" pitchFamily="-110" charset="0"/>
                <a:ea typeface="ＭＳ Ｐゴシック" pitchFamily="-110" charset="-128"/>
                <a:cs typeface="ＭＳ Ｐゴシック" pitchFamily="-110" charset="-128"/>
              </a:rPr>
              <a:t>activity index;</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HBeAg,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carcinoma.</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HBV is a very dynamic disease, and fibrosis may progress quickly in both HBeAg–positive and HBeAg–negative patients. Antiviral therapy can slow this process. Furthermore, antiviral therapy does more than just suppress HBV DNA. Long-term studies with TDF and entecavir clearly show a reduction in inflammation in terms of ALT normalization and, of more importance, in hepatic inflammation on liver biopsy. Impressively, this reduced inflammation leads to reduced fibrosis, including in patients with cirrhosis. Ultimately, antiviral therapy reduces the risk of HCC and liver-related complications, as shown in 3 studies in Asia where patients treated with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nucleos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were compared with historical untreated controls and in a study in Taiwan showing reduced HCC mortality after the introduction of a national viral hepatitis treatment program.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New agents, particularly TAF, have similar efficacy on surrogate endpoints and a better safety profile and will likely be incorporated into treatment guidelines in the future.</a:t>
            </a:r>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b="1" i="0" kern="1200" dirty="0" smtClean="0">
                <a:solidFill>
                  <a:schemeClr val="tx1"/>
                </a:solidFill>
                <a:effectLst/>
                <a:latin typeface="Arial" pitchFamily="-110" charset="0"/>
                <a:ea typeface="ＭＳ Ｐゴシック" pitchFamily="-110" charset="-128"/>
                <a:cs typeface="ＭＳ Ｐゴシック" pitchFamily="-110" charset="-128"/>
              </a:rPr>
              <a:t>References:</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McMahon BJ. The natural history of chronic hepatitis B virus infection. Hepatology. 2009;49:S45-S55.</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Seeff</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LB. Natural history of chronic hepatitis C. Hepatology. 2002;36:S35-S46.</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Wu YJ, Xu MY, Lu LG. Clinical advances in fibrosis progression of chronic hepatitis B and C.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Clin</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Transl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Hepatol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2014;2:222-227.</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Chan HLY, Hui AY, Wong ML, et al. Genotype C hepatitis B virus infection is associated with an increased risk of hepatocellular carcinoma. Gut. 2004;53:1494-1498.</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Sunbul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 Hepatitis B virus genotypes: Global distribution and clinical importance. World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Gastroenterol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2014;20:5427-5434.</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Lin CL, Kao JH. The clinical implications of hepatitis B virus genotype: recent advances.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Gastroenterol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Hepatol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2011;26(</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suppl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1):123-130.</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Iloeje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UH, Yang HI, Su J, et al. Predicting cirrhosis risk based on the level of circulating hepatitis B viral load. Gastroenterology. 2006;130:678-686.</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Sanyal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AJ, Yoon SK,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Lencioni</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 The etiology of hepatocellular carcinoma and consequences for treatment. Oncologist. 2010;15(</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suppl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4):14-22.</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Chen CJ, Yang HI, Su J, et al. Risk of hepatocellular carcinoma across a biological gradient of serum hepatitis B virus DNA level. JAMA. 2006;295:65-73.</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Liaw</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YF, Sung JJ, Chow WC, et al. Lamivudine for patients with chronic hepatitis B and advanced liver disease. N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Engl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J Med. 2004;351:1521-1531.</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Jang JW, Choi JY, Kim YS, et al. Long-term effect of antiviral therapy on disease course after decompensation in patients with hepatitis B virus-related cirrhosis. Hepatology. 2015;61:1809-1820.</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Feld JJ, Wong DK, Heathcote EJ. Endpoints of therapy in chronic hepatitis B. Hepatology. 2009;49:S96-S102.</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Marcellin P,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Gane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Buti</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 et al. Regression of cirrhosis during treatment with tenofovir disoproxil fumarate for chronic hepatitis B: a 5-year open-label follow-up study. Lancet. 2013;381:468-475.</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Chang TT,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Liaw</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YF, Wu SS, et al. Long-term entecavir therapy results in the reversal of fibrosis/cirrhosis and continued histological improvement in patients with chronic hepatitis B. Hepatology. 2010;52:886-893.</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Wong GL, Chang HL,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Mak</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CW, et al. Entecavir treatment reduces hepatic events and deaths in chronic hepatitis B patients with liver cirrhosis. Hepatology. 2013;58:1537-1547.</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Wu CY, Lin JT, Ho HJ, et al. Association of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nucleos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analogue therapy with reduced risk of hepatocellular carcinoma in patients with chronic hepatitis B: a nationwide cohort study. Gastroenterology. 2014;147:143-151.</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Hosaka</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 Suzuki F, Kobayashi M, et al. Long-term entecavir treatment reduces hepatocellular carcinoma incidence in patients with hepatitis B virus infection. Hepatology. 2013;58:98-107.</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Garrido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MM, Kelley AS, Paris J, et al. Methods for constructing and assessing propensity scores. Health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Serv</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Res. 2014;49:1701-1720.</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Papatheodoridis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GV,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Lampertico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P,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Manolakopoulos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 et al. Incidence of hepatocellular carcinoma in chronic hepatitis B patients receiving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nucleos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(t)ide therapy: a systematic review.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Hepatol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2010;53:348-356.</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Cho JY, Paik YH,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Sohn</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 et al. Patients with chronic hepatitis B treated with oral antiviral therapy retain a higher risk for HCC compared with patients with inactive stage disease. Gut. 2014;63:1943-1950.</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Chiang CJ, Yang YW, Chen JD. Significant reduction in end-stage liver diseases burden through the national viral hepatitis therapy program in Taiwan. Hepatology. 2015;61:1154-1162.</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Kim SU, Kim BK, Park JY, et al. Transient elastography is superior to FIB-4 in assessing the risk of hepatocellular carcinoma in patients with chronic hepatitis B. Medicine (Baltimore). 2016;95:e3434.</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Lee HW,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Yoo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EJ, Kim BK, et al. Prediction of development of liver-related events by transient elastography in hepatitis B patients with complete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virological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response on antiviral therapy. Am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Gastroenterol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2014;109:1241-1249.</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Fung J, Lai CL,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Seto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WK, et al. Prognostic significance of liver stiffness for hepatocellular carcinoma and mortality in HBeAg-negative chronic hepatitis B. J Viral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Hepat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2011;18:738-744.</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World Health Organization. Guidelines for the prevention, care and treatment of persons with chronic hepatitis B infection. March 2015. Available at: http://www.who.int/hiv/pub/hepatitis/hepatitis-b-guidelines/en/. Accessed December 21, 2016.</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Terrault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NA,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Bzowej</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NH, Chang KM, et al. AASLD guidelines for treatment of chronic hepatitis B. Hepatology. 2016;63:261-283.</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Dimou</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Papadimitropoulos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V,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Hadziyannis</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SJ. The role of entecavir in the treatment of chronic hepatitis B.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Ther</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Clin</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Risk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Manag</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2007;3:1077-1086.</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Bang KB, Kim HJ. Management of antiviral drug resistance in chronic hepatitis B. World J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Gastroenterol</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2014;20:11641-11649.</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Tenofovir alafenamide [package insert]. Foster City, CA: Gilead Sciences; 2016.</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Seto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WK,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Asahina</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Y, Peng CY, et al. Reduced changes in bone mineral density in chronic HBV (CHB) patients receiving tenofovir alafenamide (TAF) compared with tenofovir disoproxil fumarate (TDF). Program and abstracts of the 2016 Annual Meeting of the American Association for the Study of Liver Diseases; November 11-15, 2016; Boston, Massachusetts. Abstract 67.</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Chan HL, Fung S,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Seto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WK, et al. A phase 3 study of tenofovir alafenamide compared with tenofovir disoproxil fumarate in patients with HBeAg-positive chronic hepatitis B: week 48 efficacy and safety results. Program and abstracts of the International Liver Congress; April 22-24, 2016; Barcelona, Spain. Abstract GS12.</a:t>
            </a:r>
          </a:p>
          <a:p>
            <a:pPr marL="228600" lvl="0" indent="-228600">
              <a:buAutoNum type="arabicPeriod"/>
            </a:pP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Buti</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M,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Gane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E,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Seto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WK, et al. A phase 3 study of tenofovir alafenamide compared with tenofovir disoproxil fumarate in patients with HBeAg-negative, chronic hepatitis B: week 48 efficacy and safety results. Program and abstracts of the International Liver Congress; April 22-24, 2016; Barcelona, Spain. Abstract GS06.</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Agarwal K,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Furosyo</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N, Byun KS, et al. Improved renal laboratory parameters in CHB patients treated with TAF compared with tenofovir disoproxil fumarate (TDF). Program and abstracts of the 2016 Annual Meeting of the American Association for the Study of Liver Diseases; November 11-15, 2016; Boston, Massachusetts. Abstract 1844.</a:t>
            </a:r>
          </a:p>
          <a:p>
            <a:pPr marL="228600" lvl="0" indent="-228600">
              <a:buAutoNum type="arabicPeriod"/>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Izumi N, Tsang OTY,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Ahn</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SH, et al. Characterization of changes in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FibroTest</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values during treatment with tenofovir alafenamide (TAF) or tenofovir disoproxil fumarate (TDF) in patients with CHB. laboratory parameters in CHB patients treated with TAF compared with tenofovir disoproxil fumarate (TDF). Program and abstracts of the 2016 Annual Meeting of the American Association for the Study of Liver Diseases; November 11-15, 2016; Boston, Massachusetts. Abstract 1904.</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27</a:t>
            </a:fld>
            <a:endParaRPr lang="en-US" dirty="0"/>
          </a:p>
        </p:txBody>
      </p:sp>
    </p:spTree>
    <p:extLst>
      <p:ext uri="{BB962C8B-B14F-4D97-AF65-F5344CB8AC3E}">
        <p14:creationId xmlns:p14="http://schemas.microsoft.com/office/powerpoint/2010/main" val="3886451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1E987EBD-89AC-4A34-BA8A-7A43B46AE551}" type="slidenum">
              <a:rPr lang="en-US" altLang="en-US" b="0"/>
              <a:pPr/>
              <a:t>28</a:t>
            </a:fld>
            <a:endParaRPr lang="en-US" altLang="en-US" b="0" dirty="0"/>
          </a:p>
        </p:txBody>
      </p:sp>
      <p:sp>
        <p:nvSpPr>
          <p:cNvPr id="61443" name="Rectangle 2"/>
          <p:cNvSpPr>
            <a:spLocks noGrp="1" noRot="1" noChangeAspect="1" noChangeArrowheads="1" noTextEdit="1"/>
          </p:cNvSpPr>
          <p:nvPr>
            <p:ph type="sldImg"/>
          </p:nvPr>
        </p:nvSpPr>
        <p:spPr>
          <a:xfrm>
            <a:off x="1176338" y="695325"/>
            <a:ext cx="4635500" cy="3476625"/>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smtClean="0">
              <a:latin typeface="Arial" panose="020B0604020202020204" pitchFamily="34" charset="0"/>
            </a:endParaRPr>
          </a:p>
        </p:txBody>
      </p:sp>
    </p:spTree>
    <p:extLst>
      <p:ext uri="{BB962C8B-B14F-4D97-AF65-F5344CB8AC3E}">
        <p14:creationId xmlns:p14="http://schemas.microsoft.com/office/powerpoint/2010/main" val="91688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4CB86648-4753-492E-A582-1F93C5A4EFDF}" type="slidenum">
              <a:rPr lang="en-US" altLang="en-US" b="0"/>
              <a:pPr/>
              <a:t>3</a:t>
            </a:fld>
            <a:endParaRPr lang="en-US" altLang="en-US" b="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rPr>
              <a:t>This slide lists the disclosure information of the faculty and staff involved in the development of these slides.</a:t>
            </a:r>
          </a:p>
        </p:txBody>
      </p:sp>
    </p:spTree>
    <p:extLst>
      <p:ext uri="{BB962C8B-B14F-4D97-AF65-F5344CB8AC3E}">
        <p14:creationId xmlns:p14="http://schemas.microsoft.com/office/powerpoint/2010/main" val="6019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i="1">
                <a:solidFill>
                  <a:schemeClr val="tx1"/>
                </a:solidFill>
                <a:latin typeface="Arial" panose="020B0604020202020204" pitchFamily="34" charset="0"/>
              </a:defRPr>
            </a:lvl1pPr>
            <a:lvl2pPr marL="742950" indent="-285750" defTabSz="966788" eaLnBrk="0" hangingPunct="0">
              <a:defRPr i="1">
                <a:solidFill>
                  <a:schemeClr val="tx1"/>
                </a:solidFill>
                <a:latin typeface="Arial" panose="020B0604020202020204" pitchFamily="34" charset="0"/>
              </a:defRPr>
            </a:lvl2pPr>
            <a:lvl3pPr marL="1143000" indent="-228600" defTabSz="966788" eaLnBrk="0" hangingPunct="0">
              <a:defRPr i="1">
                <a:solidFill>
                  <a:schemeClr val="tx1"/>
                </a:solidFill>
                <a:latin typeface="Arial" panose="020B0604020202020204" pitchFamily="34" charset="0"/>
              </a:defRPr>
            </a:lvl3pPr>
            <a:lvl4pPr marL="1600200" indent="-228600" defTabSz="966788" eaLnBrk="0" hangingPunct="0">
              <a:defRPr i="1">
                <a:solidFill>
                  <a:schemeClr val="tx1"/>
                </a:solidFill>
                <a:latin typeface="Arial" panose="020B0604020202020204" pitchFamily="34" charset="0"/>
              </a:defRPr>
            </a:lvl4pPr>
            <a:lvl5pPr marL="2057400" indent="-228600" defTabSz="966788" eaLnBrk="0" hangingPunct="0">
              <a:defRPr i="1">
                <a:solidFill>
                  <a:schemeClr val="tx1"/>
                </a:solidFill>
                <a:latin typeface="Arial" panose="020B0604020202020204" pitchFamily="34" charset="0"/>
              </a:defRPr>
            </a:lvl5pPr>
            <a:lvl6pPr marL="2514600" indent="-228600" defTabSz="966788"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6pPr>
            <a:lvl7pPr marL="2971800" indent="-228600" defTabSz="966788"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7pPr>
            <a:lvl8pPr marL="3429000" indent="-228600" defTabSz="966788"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8pPr>
            <a:lvl9pPr marL="3886200" indent="-228600" defTabSz="966788"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9pPr>
          </a:lstStyle>
          <a:p>
            <a:pPr eaLnBrk="1" hangingPunct="1"/>
            <a:fld id="{452F32C0-B3CD-48F4-92B0-358EEFE225DC}" type="slidenum">
              <a:rPr lang="en-US" altLang="en-US" i="0"/>
              <a:pPr eaLnBrk="1" hangingPunct="1"/>
              <a:t>4</a:t>
            </a:fld>
            <a:endParaRPr lang="en-US" altLang="en-US" i="0" dirty="0"/>
          </a:p>
        </p:txBody>
      </p:sp>
      <p:sp>
        <p:nvSpPr>
          <p:cNvPr id="106499" name="Rectangle 7"/>
          <p:cNvSpPr txBox="1">
            <a:spLocks noGrp="1" noChangeArrowheads="1"/>
          </p:cNvSpPr>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3" tIns="48326" rIns="96653" bIns="48326" anchor="b"/>
          <a:lstStyle>
            <a:lvl1pPr eaLnBrk="0" hangingPunct="0">
              <a:defRPr i="1">
                <a:solidFill>
                  <a:schemeClr val="tx1"/>
                </a:solidFill>
                <a:latin typeface="Arial" panose="020B0604020202020204" pitchFamily="34" charset="0"/>
              </a:defRPr>
            </a:lvl1pPr>
            <a:lvl2pPr marL="742950" indent="-285750" eaLnBrk="0" hangingPunct="0">
              <a:defRPr i="1">
                <a:solidFill>
                  <a:schemeClr val="tx1"/>
                </a:solidFill>
                <a:latin typeface="Arial" panose="020B0604020202020204" pitchFamily="34" charset="0"/>
              </a:defRPr>
            </a:lvl2pPr>
            <a:lvl3pPr marL="1143000" indent="-228600" eaLnBrk="0" hangingPunct="0">
              <a:defRPr i="1">
                <a:solidFill>
                  <a:schemeClr val="tx1"/>
                </a:solidFill>
                <a:latin typeface="Arial" panose="020B0604020202020204" pitchFamily="34" charset="0"/>
              </a:defRPr>
            </a:lvl3pPr>
            <a:lvl4pPr marL="1600200" indent="-228600" eaLnBrk="0" hangingPunct="0">
              <a:defRPr i="1">
                <a:solidFill>
                  <a:schemeClr val="tx1"/>
                </a:solidFill>
                <a:latin typeface="Arial" panose="020B0604020202020204" pitchFamily="34" charset="0"/>
              </a:defRPr>
            </a:lvl4pPr>
            <a:lvl5pPr marL="2057400" indent="-228600" eaLnBrk="0" hangingPunct="0">
              <a:defRPr i="1">
                <a:solidFill>
                  <a:schemeClr val="tx1"/>
                </a:solidFill>
                <a:latin typeface="Arial" panose="020B0604020202020204" pitchFamily="34" charset="0"/>
              </a:defRPr>
            </a:lvl5pPr>
            <a:lvl6pPr marL="2514600" indent="-228600"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6pPr>
            <a:lvl7pPr marL="2971800" indent="-228600"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7pPr>
            <a:lvl8pPr marL="3429000" indent="-228600"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8pPr>
            <a:lvl9pPr marL="3886200" indent="-228600" eaLnBrk="0" fontAlgn="base" hangingPunct="0">
              <a:lnSpc>
                <a:spcPct val="90000"/>
              </a:lnSpc>
              <a:spcBef>
                <a:spcPct val="35000"/>
              </a:spcBef>
              <a:spcAft>
                <a:spcPct val="25000"/>
              </a:spcAft>
              <a:buClr>
                <a:schemeClr val="folHlink"/>
              </a:buClr>
              <a:buFont typeface="Arial" panose="020B0604020202020204" pitchFamily="34" charset="0"/>
              <a:buChar char="•"/>
              <a:defRPr i="1">
                <a:solidFill>
                  <a:schemeClr val="tx1"/>
                </a:solidFill>
                <a:latin typeface="Arial" panose="020B0604020202020204" pitchFamily="34" charset="0"/>
              </a:defRPr>
            </a:lvl9pPr>
          </a:lstStyle>
          <a:p>
            <a:pPr algn="r" eaLnBrk="1" hangingPunct="1">
              <a:lnSpc>
                <a:spcPct val="100000"/>
              </a:lnSpc>
              <a:spcBef>
                <a:spcPct val="0"/>
              </a:spcBef>
              <a:spcAft>
                <a:spcPct val="0"/>
              </a:spcAft>
              <a:buClrTx/>
              <a:buFontTx/>
              <a:buNone/>
            </a:pPr>
            <a:fld id="{A2D5E451-0039-45EA-89AE-BC0C59C045CB}" type="slidenum">
              <a:rPr lang="en-US" altLang="en-US" sz="1300" i="0">
                <a:ea typeface="ＭＳ Ｐゴシック" panose="020B0600070205080204" pitchFamily="34" charset="-128"/>
              </a:rPr>
              <a:pPr algn="r" eaLnBrk="1" hangingPunct="1">
                <a:lnSpc>
                  <a:spcPct val="100000"/>
                </a:lnSpc>
                <a:spcBef>
                  <a:spcPct val="0"/>
                </a:spcBef>
                <a:spcAft>
                  <a:spcPct val="0"/>
                </a:spcAft>
                <a:buClrTx/>
                <a:buFontTx/>
                <a:buNone/>
              </a:pPr>
              <a:t>4</a:t>
            </a:fld>
            <a:endParaRPr lang="en-US" altLang="en-US" sz="1300" i="0" dirty="0">
              <a:ea typeface="ＭＳ Ｐゴシック" panose="020B0600070205080204" pitchFamily="34" charset="-128"/>
            </a:endParaRPr>
          </a:p>
        </p:txBody>
      </p:sp>
      <p:sp>
        <p:nvSpPr>
          <p:cNvPr id="106500" name="Rectangle 2"/>
          <p:cNvSpPr>
            <a:spLocks noGrp="1" noRot="1" noChangeAspect="1" noChangeArrowheads="1" noTextEdit="1"/>
          </p:cNvSpPr>
          <p:nvPr>
            <p:ph type="sldImg"/>
          </p:nvPr>
        </p:nvSpPr>
        <p:spPr>
          <a:xfrm>
            <a:off x="1258888" y="720725"/>
            <a:ext cx="4800600" cy="3600450"/>
          </a:xfrm>
          <a:ln/>
        </p:spPr>
      </p:sp>
      <p:sp>
        <p:nvSpPr>
          <p:cNvPr id="106501" name="Rectangle 3"/>
          <p:cNvSpPr>
            <a:spLocks noGrp="1" noChangeArrowheads="1"/>
          </p:cNvSpPr>
          <p:nvPr>
            <p:ph type="body" idx="1"/>
          </p:nvPr>
        </p:nvSpPr>
        <p:spPr>
          <a:xfrm>
            <a:off x="974725" y="4559300"/>
            <a:ext cx="5365750" cy="43211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3" tIns="48326" rIns="96653" bIns="48326"/>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ALT, alanine aminotransferase;</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HBeAb, hepatitis B e antibody;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HBeAg</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HCV, hepatitis C virus.</a:t>
            </a:r>
            <a:endParaRPr lang="en-US" sz="1200" i="1" kern="1200" dirty="0">
              <a:solidFill>
                <a:schemeClr val="tx1"/>
              </a:solidFill>
              <a:effectLst/>
              <a:latin typeface="Arial" pitchFamily="-110" charset="0"/>
              <a:ea typeface="ＭＳ Ｐゴシック" pitchFamily="-110" charset="-128"/>
              <a:cs typeface="ＭＳ Ｐゴシック" pitchFamily="-110" charset="-128"/>
            </a:endParaRPr>
          </a:p>
          <a:p>
            <a:r>
              <a:rPr lang="en-US" altLang="en-US" b="1" i="1" dirty="0"/>
              <a:t> </a:t>
            </a:r>
            <a:endParaRPr lang="en-US" altLang="en-US" b="1" i="1" dirty="0" smtClean="0"/>
          </a:p>
          <a:p>
            <a:r>
              <a:rPr lang="en-US" altLang="en-US" b="0" i="1" dirty="0" smtClean="0"/>
              <a:t>Jordan</a:t>
            </a:r>
            <a:r>
              <a:rPr lang="en-US" altLang="en-US" b="0" i="1" baseline="0" dirty="0" smtClean="0"/>
              <a:t> J. Feld, MD, MPH:</a:t>
            </a:r>
            <a:endParaRPr lang="en-US" altLang="en-US" b="0" i="1" dirty="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Unlike hepatitis C virus (HCV) infection, HBV infection is a very dynamic disease with multiple clinical phases.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[1,2]</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The progression of fibrosis is also very dynamic and can happen much more quickly than the steady progression typically observed with HCV infection.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Even after patients clear HBeAg and enter the HBeAg-negative phase of infection, repeated flares of hepatitis can lead to rapid, progressive fibrosis within the span of months to years, rather than decades. The goal of antiviral therapy is to slow or reverse this process.</a:t>
            </a:r>
            <a:endParaRPr lang="en-US" altLang="en-US" b="1" i="1" dirty="0"/>
          </a:p>
          <a:p>
            <a:pPr eaLnBrk="1" hangingPunct="1"/>
            <a:endParaRPr lang="en-US" altLang="en-US" i="1" dirty="0"/>
          </a:p>
        </p:txBody>
      </p:sp>
    </p:spTree>
    <p:extLst>
      <p:ext uri="{BB962C8B-B14F-4D97-AF65-F5344CB8AC3E}">
        <p14:creationId xmlns:p14="http://schemas.microsoft.com/office/powerpoint/2010/main" val="3552101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HBeAg</a:t>
            </a:r>
            <a:r>
              <a:rPr lang="en-US" sz="1200" i="1" kern="120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hepatitis </a:t>
            </a:r>
            <a:r>
              <a:rPr lang="en-US" sz="1200" i="1" kern="1200" dirty="0">
                <a:solidFill>
                  <a:schemeClr val="tx1"/>
                </a:solidFill>
                <a:effectLst/>
                <a:latin typeface="Arial" pitchFamily="-110" charset="0"/>
                <a:ea typeface="ＭＳ Ｐゴシック" pitchFamily="-110" charset="-128"/>
                <a:cs typeface="ＭＳ Ｐゴシック" pitchFamily="-110" charset="-128"/>
              </a:rPr>
              <a:t>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HBV, hepatitis B virus;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HCV</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C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HDV, hepatitis D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virus.</a:t>
            </a:r>
          </a:p>
          <a:p>
            <a:endParaRPr lang="en-US" sz="1200" i="1" kern="1200" dirty="0" smtClean="0">
              <a:solidFill>
                <a:schemeClr val="tx1"/>
              </a:solidFill>
              <a:effectLst/>
              <a:latin typeface="Arial" pitchFamily="-110" charset="0"/>
              <a:ea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Both host and viral factors are associated with the risk of fibrosis in patients chronically infected with HBV.</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[3]</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Some host factors are modifiable, such as metabolic syndrome and alcohol consumption. Others are unmodifiable, such as increasing age.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More opportunity for intervention with antiviral therapy is available for viral factors, including suppression of HBV DNA levels and potential for HBeAg seroconversion. However, the role of HBV genotype is less clear. Genotypes C and B share a common worldwide geographic distribution, but genotype C has been associated with more aggressive disease and a higher risk of liver cancer than genotype B. Similarly, genotype D has a higher risk of disease progression than genotype A.</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[4]</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However, the comparison between genotypes is somewhat confounded by ethnicity, as specific populations are more commonly infected with specific genotypes (eg, genotypes B and C in Asia, genotypes A and D in Europe).</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[5,6]</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Hence, it is somewhat difficult to separate the host and viral genetics when comparing the outcomes associated with different genotypes.</a:t>
            </a:r>
            <a:endParaRPr lang="en-US" i="1" dirty="0"/>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5</a:t>
            </a:fld>
            <a:endParaRPr lang="en-US" dirty="0"/>
          </a:p>
        </p:txBody>
      </p:sp>
    </p:spTree>
    <p:extLst>
      <p:ext uri="{BB962C8B-B14F-4D97-AF65-F5344CB8AC3E}">
        <p14:creationId xmlns:p14="http://schemas.microsoft.com/office/powerpoint/2010/main" val="122879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HBsAg</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surface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HCC, hepatocellular</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carcinoma.</a:t>
            </a:r>
            <a:endParaRPr lang="en-US" sz="1200" i="1" kern="1200" dirty="0">
              <a:solidFill>
                <a:schemeClr val="tx1"/>
              </a:solidFill>
              <a:effectLst/>
              <a:latin typeface="Arial" pitchFamily="-110" charset="0"/>
              <a:ea typeface="ＭＳ Ｐゴシック" pitchFamily="-110" charset="-128"/>
              <a:cs typeface="ＭＳ Ｐゴシック" pitchFamily="-110" charset="-128"/>
            </a:endParaRPr>
          </a:p>
          <a:p>
            <a:endParaRPr lang="en-US"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Higher HBV DNA levels are associated with higher risk of multiple adverse events, including cirrhosis. This was demonstrated in the landmark REVEAL cohort study from Taiwan by </a:t>
            </a:r>
            <a:r>
              <a:rPr lang="en-US" sz="1200" kern="1200" dirty="0" err="1" smtClean="0">
                <a:solidFill>
                  <a:schemeClr val="tx1"/>
                </a:solidFill>
                <a:effectLst/>
                <a:latin typeface="Arial" pitchFamily="-110" charset="0"/>
                <a:ea typeface="ＭＳ Ｐゴシック" pitchFamily="-110" charset="-128"/>
                <a:cs typeface="ＭＳ Ｐゴシック" pitchFamily="-110" charset="-128"/>
              </a:rPr>
              <a:t>Iloeje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[7]</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which untreated, hepatitis B surface antigen (HBsAg)–positive individuals (N = 3582) were followed over time. The investigators found the risk of fibrosis progression to cirrhosis was significantly greater in individuals who had a higher HBV DNA level at baseline.</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Individuals with almost undetectable HBV DNA levels of &lt; 300 copies/mL at baseline had a low cumulative incidence of cirrhosis of 4.5% after a mean follow-up of 11.4 years, whereas those with an HBV DNA level ≥ 1.0 x 10</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6</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copies/mL at baseline had the greatest incidence of cirrhosis at 36.2%.</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6</a:t>
            </a:fld>
            <a:endParaRPr lang="en-US" dirty="0"/>
          </a:p>
        </p:txBody>
      </p:sp>
    </p:spTree>
    <p:extLst>
      <p:ext uri="{BB962C8B-B14F-4D97-AF65-F5344CB8AC3E}">
        <p14:creationId xmlns:p14="http://schemas.microsoft.com/office/powerpoint/2010/main" val="888675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B94FF992-51E4-D14F-AC50-52A26737A06D}" type="slidenum">
              <a:rPr lang="en-US">
                <a:latin typeface="Arial" pitchFamily="-106" charset="0"/>
              </a:rPr>
              <a:pPr/>
              <a:t>7</a:t>
            </a:fld>
            <a:endParaRPr lang="en-US" dirty="0">
              <a:latin typeface="Arial" pitchFamily="-106"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HCC</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hepatocellular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carcinoma.</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addition to its association with the risk of cirrhosis, HBV DNA level is also associated with risk of HCC, even in individuals without cirrhosis.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[8]</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In a prospective analysis of the same REVEAL cohort, Chen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[9]</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found that patients with a high level of HBV DNA at baseline had a significantly higher risk of developing HCC during follow-up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.001).</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The cumulative incidence of HCC ranged from 1.3% among patients with nearly undetectable HBV DNA levels of &lt; 300 copies/mL at baseline, to 14.9% among patients with a baseline HBV DNA level ≥ 1.0 x 10</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6</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copies/mL.</a:t>
            </a:r>
          </a:p>
        </p:txBody>
      </p:sp>
    </p:spTree>
    <p:extLst>
      <p:ext uri="{BB962C8B-B14F-4D97-AF65-F5344CB8AC3E}">
        <p14:creationId xmlns:p14="http://schemas.microsoft.com/office/powerpoint/2010/main" val="515778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8552699B-FA76-AF41-979A-25BBE2E1CBBB}" type="slidenum">
              <a:rPr lang="en-US">
                <a:latin typeface="Arial" pitchFamily="-106" charset="0"/>
              </a:rPr>
              <a:pPr/>
              <a:t>8</a:t>
            </a:fld>
            <a:endParaRPr lang="en-US" dirty="0">
              <a:latin typeface="Arial" pitchFamily="-106"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HBeAg</a:t>
            </a:r>
            <a:r>
              <a:rPr lang="en-US" sz="1200" i="1" kern="1200" dirty="0">
                <a:solidFill>
                  <a:schemeClr val="tx1"/>
                </a:solidFill>
                <a:effectLst/>
                <a:latin typeface="Arial" pitchFamily="-110" charset="0"/>
                <a:ea typeface="ＭＳ Ｐゴシック" pitchFamily="-110" charset="-128"/>
                <a:cs typeface="ＭＳ Ｐゴシック" pitchFamily="-110" charset="-128"/>
              </a:rPr>
              <a:t>, hepatitis B e antigen;</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HBV, hepatitis B virus;</a:t>
            </a:r>
            <a:r>
              <a:rPr lang="en-US" sz="1200" i="1"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HCC, hepatocellular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carcinoma;</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Ref,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reference.</a:t>
            </a:r>
          </a:p>
          <a:p>
            <a:endParaRPr lang="en-US" sz="1200" i="1" kern="120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110" charset="0"/>
                <a:ea typeface="ＭＳ Ｐゴシック" pitchFamily="-110" charset="-128"/>
                <a:cs typeface="ＭＳ Ｐゴシック" pitchFamily="-110" charset="-128"/>
              </a:rPr>
              <a:t>Using a Cox proportional hazards model, Chen and colleagues</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[9]</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evaluated the associations between HCC risk and multiple host and viral factors. Whereas the results indicated that host factors are important, with both male sex and increasing age showing an association with increased risk of HCC, viral factors were even more important. Most notably, HBV DNA level and HBeAg positivity demonstrated increased risk. However, the greatest risk factor for HCC was the presence of cirrhosis, which had an adjusted HR of 9.1 (95% CI: 2.9-12.7;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&lt; .001), highlighting the need to prevent progression to cirrhosis to reduce the risk of HCC. </a:t>
            </a:r>
          </a:p>
        </p:txBody>
      </p:sp>
    </p:spTree>
    <p:extLst>
      <p:ext uri="{BB962C8B-B14F-4D97-AF65-F5344CB8AC3E}">
        <p14:creationId xmlns:p14="http://schemas.microsoft.com/office/powerpoint/2010/main" val="3259801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Arial" pitchFamily="-110" charset="0"/>
                <a:ea typeface="ＭＳ Ｐゴシック" pitchFamily="-110" charset="-128"/>
                <a:cs typeface="ＭＳ Ｐゴシック" pitchFamily="-110" charset="-128"/>
              </a:rPr>
              <a:t>CHB, chronic hepatitis B</a:t>
            </a:r>
            <a:r>
              <a:rPr lang="en-US" sz="1200" i="0" kern="1200" dirty="0">
                <a:solidFill>
                  <a:schemeClr val="tx1"/>
                </a:solidFill>
                <a:effectLst/>
                <a:latin typeface="Arial" pitchFamily="-110" charset="0"/>
                <a:ea typeface="ＭＳ Ｐゴシック" pitchFamily="-110" charset="-128"/>
                <a:cs typeface="ＭＳ Ｐゴシック" pitchFamily="-110" charset="-128"/>
              </a:rPr>
              <a:t>;</a:t>
            </a:r>
            <a:r>
              <a:rPr lang="en-US" sz="1200" i="0"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a:solidFill>
                  <a:schemeClr val="tx1"/>
                </a:solidFill>
                <a:effectLst/>
                <a:latin typeface="Arial" pitchFamily="-110" charset="0"/>
                <a:ea typeface="ＭＳ Ｐゴシック" pitchFamily="-110" charset="-128"/>
                <a:cs typeface="ＭＳ Ｐゴシック" pitchFamily="-110" charset="-128"/>
              </a:rPr>
              <a:t>HBeAg, hepatitis B e antigen</a:t>
            </a:r>
            <a:r>
              <a:rPr lang="en-US" sz="1200" i="0" kern="1200" dirty="0">
                <a:solidFill>
                  <a:schemeClr val="tx1"/>
                </a:solidFill>
                <a:effectLst/>
                <a:latin typeface="Arial" pitchFamily="-110" charset="0"/>
                <a:ea typeface="ＭＳ Ｐゴシック" pitchFamily="-110" charset="-128"/>
                <a:cs typeface="ＭＳ Ｐゴシック" pitchFamily="-110" charset="-128"/>
              </a:rPr>
              <a:t>;</a:t>
            </a:r>
            <a:r>
              <a:rPr lang="en-US" sz="1200" i="0" kern="1200" baseline="0" dirty="0">
                <a:solidFill>
                  <a:schemeClr val="tx1"/>
                </a:solidFill>
                <a:effectLst/>
                <a:latin typeface="Arial" pitchFamily="-110" charset="0"/>
                <a:ea typeface="ＭＳ Ｐゴシック" pitchFamily="-110" charset="-128"/>
                <a:cs typeface="ＭＳ Ｐゴシック" pitchFamily="-110" charset="-128"/>
              </a:rPr>
              <a:t>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HBV, hepatitis B</a:t>
            </a:r>
            <a:r>
              <a:rPr lang="en-US" sz="1200" i="1" kern="1200" baseline="0" dirty="0" smtClean="0">
                <a:solidFill>
                  <a:schemeClr val="tx1"/>
                </a:solidFill>
                <a:effectLst/>
                <a:latin typeface="Arial" pitchFamily="-110" charset="0"/>
                <a:ea typeface="ＭＳ Ｐゴシック" pitchFamily="-110" charset="-128"/>
                <a:cs typeface="ＭＳ Ｐゴシック" pitchFamily="-110" charset="-128"/>
              </a:rPr>
              <a:t> virus; HCC, hepatocellular carcinoma.</a:t>
            </a:r>
          </a:p>
          <a:p>
            <a:endParaRPr lang="en-US" sz="1200" i="1" kern="1200" baseline="0" dirty="0" smtClean="0">
              <a:solidFill>
                <a:schemeClr val="tx1"/>
              </a:solidFill>
              <a:effectLst/>
              <a:latin typeface="Arial" pitchFamily="-110" charset="0"/>
              <a:ea typeface="ＭＳ Ｐゴシック" pitchFamily="-110" charset="-128"/>
              <a:cs typeface="ＭＳ Ｐゴシック" pitchFamily="-11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0" i="1" dirty="0" smtClean="0"/>
              <a:t>Jordan</a:t>
            </a:r>
            <a:r>
              <a:rPr lang="en-US" altLang="en-US" b="0" i="1" baseline="0" dirty="0" smtClean="0"/>
              <a:t> J. Feld, MD, MPH:</a:t>
            </a:r>
            <a:endParaRPr lang="en-US" altLang="en-US" b="0" i="1" dirty="0" smtClean="0"/>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Evidence demonstrates that oral antiviral therapy can have a major effect on clinically relevant outcomes in HBV infection. In a landmark trial published in the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New England Journal of Medicine</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in 2004,</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a placebo-controlled, double-blind, parallel-group study, patients with advanced liver fibrosis or cirrhosis were randomized to receive lamivudine or placebo.</a:t>
            </a:r>
            <a:r>
              <a:rPr lang="en-US" sz="1200" kern="1200" baseline="30000" dirty="0" smtClean="0">
                <a:solidFill>
                  <a:schemeClr val="tx1"/>
                </a:solidFill>
                <a:effectLst/>
                <a:latin typeface="Arial" pitchFamily="-110" charset="0"/>
                <a:ea typeface="ＭＳ Ｐゴシック" pitchFamily="-110" charset="-128"/>
                <a:cs typeface="ＭＳ Ｐゴシック" pitchFamily="-110" charset="-128"/>
              </a:rPr>
              <a:t>[10]</a:t>
            </a:r>
            <a:endParaRPr lang="en-US" sz="1200" kern="1200" dirty="0" smtClean="0">
              <a:solidFill>
                <a:schemeClr val="tx1"/>
              </a:solidFill>
              <a:effectLst/>
              <a:latin typeface="Arial" pitchFamily="-110" charset="0"/>
              <a:ea typeface="ＭＳ Ｐゴシック" pitchFamily="-110" charset="-128"/>
              <a:cs typeface="ＭＳ Ｐゴシック" pitchFamily="-110" charset="-128"/>
            </a:endParaRP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Whereas the original design was for treatment up to 5 years, the study was halted after almost 3 years because of a significant difference in the ability of lamivudine to reduce the risk of disease progression. Patients in the active treatment arm had a significantly reduced risk of disease progression to decompensated cirrhosis or liver cancer and other liver disease outcomes vs those in the placebo arm (adjusted HR: 0.45; 95% CI: 0.28-0.73;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.001).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 </a:t>
            </a:r>
          </a:p>
          <a:p>
            <a:r>
              <a:rPr lang="en-US" sz="1200" kern="1200" dirty="0" smtClean="0">
                <a:solidFill>
                  <a:schemeClr val="tx1"/>
                </a:solidFill>
                <a:effectLst/>
                <a:latin typeface="Arial" pitchFamily="-110" charset="0"/>
                <a:ea typeface="ＭＳ Ｐゴシック" pitchFamily="-110" charset="-128"/>
                <a:cs typeface="ＭＳ Ｐゴシック" pitchFamily="-110" charset="-128"/>
              </a:rPr>
              <a:t>Of note, the risk of liver cancer specifically was significantly reduced in the lamivudine-treated vs placebo-treated patients (adjusted HR: 0.49; 95% CI: 0.25-0.99; </a:t>
            </a:r>
            <a:r>
              <a:rPr lang="en-US" sz="1200" i="1" kern="1200" dirty="0" smtClean="0">
                <a:solidFill>
                  <a:schemeClr val="tx1"/>
                </a:solidFill>
                <a:effectLst/>
                <a:latin typeface="Arial" pitchFamily="-110" charset="0"/>
                <a:ea typeface="ＭＳ Ｐゴシック" pitchFamily="-110" charset="-128"/>
                <a:cs typeface="ＭＳ Ｐゴシック" pitchFamily="-110" charset="-128"/>
              </a:rPr>
              <a:t>P </a:t>
            </a:r>
            <a:r>
              <a:rPr lang="en-US" sz="1200" kern="1200" dirty="0" smtClean="0">
                <a:solidFill>
                  <a:schemeClr val="tx1"/>
                </a:solidFill>
                <a:effectLst/>
                <a:latin typeface="Arial" pitchFamily="-110" charset="0"/>
                <a:ea typeface="ＭＳ Ｐゴシック" pitchFamily="-110" charset="-128"/>
                <a:cs typeface="ＭＳ Ｐゴシック" pitchFamily="-110" charset="-128"/>
              </a:rPr>
              <a:t>= .047).</a:t>
            </a:r>
          </a:p>
        </p:txBody>
      </p:sp>
      <p:sp>
        <p:nvSpPr>
          <p:cNvPr id="4" name="Slide Number Placeholder 3"/>
          <p:cNvSpPr>
            <a:spLocks noGrp="1"/>
          </p:cNvSpPr>
          <p:nvPr>
            <p:ph type="sldNum" sz="quarter" idx="10"/>
          </p:nvPr>
        </p:nvSpPr>
        <p:spPr/>
        <p:txBody>
          <a:bodyPr/>
          <a:lstStyle/>
          <a:p>
            <a:pPr>
              <a:defRPr/>
            </a:pPr>
            <a:fld id="{461EF753-C4E3-594F-8A10-140D4F1B2D31}" type="slidenum">
              <a:rPr lang="en-US" smtClean="0"/>
              <a:pPr>
                <a:defRPr/>
              </a:pPr>
              <a:t>10</a:t>
            </a:fld>
            <a:endParaRPr lang="en-US" dirty="0"/>
          </a:p>
        </p:txBody>
      </p:sp>
    </p:spTree>
    <p:extLst>
      <p:ext uri="{BB962C8B-B14F-4D97-AF65-F5344CB8AC3E}">
        <p14:creationId xmlns:p14="http://schemas.microsoft.com/office/powerpoint/2010/main" val="10699341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7" descr="Default_HEP_ImageforPP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5175" y="3657600"/>
            <a:ext cx="4572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CCO_HEP_rev_forPPT.gi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165850" y="322263"/>
            <a:ext cx="2673350"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bwMode="auto">
          <a:xfrm>
            <a:off x="-11113" y="3662363"/>
            <a:ext cx="916146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8" name="Straight Connector 7"/>
          <p:cNvCxnSpPr/>
          <p:nvPr userDrawn="1"/>
        </p:nvCxnSpPr>
        <p:spPr bwMode="auto">
          <a:xfrm>
            <a:off x="-11113" y="1620838"/>
            <a:ext cx="916146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10" name="Rectangle 54"/>
          <p:cNvSpPr>
            <a:spLocks noGrp="1" noChangeArrowheads="1"/>
          </p:cNvSpPr>
          <p:nvPr>
            <p:ph type="subTitle" idx="1"/>
          </p:nvPr>
        </p:nvSpPr>
        <p:spPr>
          <a:xfrm>
            <a:off x="457200" y="4041648"/>
            <a:ext cx="3886200" cy="1120775"/>
          </a:xfrm>
        </p:spPr>
        <p:txBody>
          <a:bodyPr/>
          <a:lstStyle>
            <a:lvl1pPr marL="0" indent="0">
              <a:lnSpc>
                <a:spcPct val="100000"/>
              </a:lnSpc>
              <a:buFont typeface="Wingdings" pitchFamily="2" charset="2"/>
              <a:buNone/>
              <a:defRPr sz="2000" b="1">
                <a:solidFill>
                  <a:schemeClr val="tx1"/>
                </a:solidFill>
              </a:defRPr>
            </a:lvl1pPr>
          </a:lstStyle>
          <a:p>
            <a:r>
              <a:rPr lang="en-US" dirty="0"/>
              <a:t>Click to edit Master subtitle style</a:t>
            </a:r>
          </a:p>
        </p:txBody>
      </p:sp>
      <p:sp>
        <p:nvSpPr>
          <p:cNvPr id="11" name="Rectangle 55"/>
          <p:cNvSpPr>
            <a:spLocks noGrp="1" noChangeArrowheads="1"/>
          </p:cNvSpPr>
          <p:nvPr>
            <p:ph type="ctrTitle"/>
          </p:nvPr>
        </p:nvSpPr>
        <p:spPr bwMode="invGray">
          <a:xfrm>
            <a:off x="447675" y="1600200"/>
            <a:ext cx="8458200" cy="2057400"/>
          </a:xfrm>
        </p:spPr>
        <p:txBody>
          <a:bodyPr/>
          <a:lstStyle>
            <a:lvl1pPr>
              <a:defRPr sz="39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4055925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374904" y="1513047"/>
            <a:ext cx="8455025" cy="4650686"/>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2999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pic>
        <p:nvPicPr>
          <p:cNvPr id="3"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385763" y="330201"/>
            <a:ext cx="8462962" cy="5250792"/>
          </a:xfrm>
          <a:prstGeom prst="rect">
            <a:avLst/>
          </a:prstGeom>
        </p:spPr>
        <p:txBody>
          <a:bodyPr anchorCtr="1"/>
          <a:lstStyle>
            <a:lvl1pPr algn="ctr">
              <a:defRPr sz="4000" b="1" cap="none">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332557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374904" y="1510730"/>
            <a:ext cx="4151312" cy="4678738"/>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9475" y="1510730"/>
            <a:ext cx="4151313" cy="4679462"/>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7361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hart">
    <p:spTree>
      <p:nvGrpSpPr>
        <p:cNvPr id="1" name=""/>
        <p:cNvGrpSpPr/>
        <p:nvPr/>
      </p:nvGrpSpPr>
      <p:grpSpPr>
        <a:xfrm>
          <a:off x="0" y="0"/>
          <a:ext cx="0" cy="0"/>
          <a:chOff x="0" y="0"/>
          <a:chExt cx="0" cy="0"/>
        </a:xfrm>
      </p:grpSpPr>
      <p:sp>
        <p:nvSpPr>
          <p:cNvPr id="9" name="Content Placeholder 3"/>
          <p:cNvSpPr>
            <a:spLocks noGrp="1"/>
          </p:cNvSpPr>
          <p:nvPr>
            <p:ph sz="half" idx="2"/>
          </p:nvPr>
        </p:nvSpPr>
        <p:spPr>
          <a:xfrm>
            <a:off x="4689475" y="1510730"/>
            <a:ext cx="4151313" cy="4665746"/>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p:txBody>
      </p:sp>
      <p:sp>
        <p:nvSpPr>
          <p:cNvPr id="10" name="Title 1"/>
          <p:cNvSpPr>
            <a:spLocks noGrp="1"/>
          </p:cNvSpPr>
          <p:nvPr>
            <p:ph type="title"/>
          </p:nvPr>
        </p:nvSpPr>
        <p:spPr>
          <a:xfrm>
            <a:off x="377296" y="238125"/>
            <a:ext cx="8442960" cy="1103313"/>
          </a:xfrm>
          <a:prstGeom prst="rect">
            <a:avLst/>
          </a:prstGeom>
        </p:spPr>
        <p:txBody>
          <a:bodyPr/>
          <a:lstStyle/>
          <a:p>
            <a:r>
              <a:rPr lang="en-US" dirty="0"/>
              <a:t>Click to edit Master title style</a:t>
            </a:r>
          </a:p>
        </p:txBody>
      </p:sp>
      <p:sp>
        <p:nvSpPr>
          <p:cNvPr id="11" name="Content Placeholder 2"/>
          <p:cNvSpPr>
            <a:spLocks noGrp="1"/>
          </p:cNvSpPr>
          <p:nvPr>
            <p:ph sz="half" idx="1"/>
          </p:nvPr>
        </p:nvSpPr>
        <p:spPr>
          <a:xfrm>
            <a:off x="374904" y="1510730"/>
            <a:ext cx="4151312" cy="4678738"/>
          </a:xfrm>
          <a:prstGeom prst="rect">
            <a:avLst/>
          </a:prstGeom>
        </p:spPr>
        <p:txBody>
          <a:bodyPr/>
          <a:lstStyle>
            <a:lvl1pPr>
              <a:defRPr sz="2600"/>
            </a:lvl1pPr>
            <a:lvl2pPr>
              <a:defRPr sz="2400"/>
            </a:lvl2pPr>
            <a:lvl3pPr>
              <a:defRPr sz="2200"/>
            </a:lvl3pPr>
            <a:lvl4pPr>
              <a:defRPr sz="20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13488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7296" y="238125"/>
            <a:ext cx="8442960" cy="110331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20264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330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mo Slide">
    <p:bg>
      <p:bgPr>
        <a:solidFill>
          <a:schemeClr val="tx1"/>
        </a:solidFill>
        <a:effectLst/>
      </p:bgPr>
    </p:bg>
    <p:spTree>
      <p:nvGrpSpPr>
        <p:cNvPr id="1" name=""/>
        <p:cNvGrpSpPr/>
        <p:nvPr/>
      </p:nvGrpSpPr>
      <p:grpSpPr>
        <a:xfrm>
          <a:off x="0" y="0"/>
          <a:ext cx="0" cy="0"/>
          <a:chOff x="0" y="0"/>
          <a:chExt cx="0" cy="0"/>
        </a:xfrm>
      </p:grpSpPr>
      <p:pic>
        <p:nvPicPr>
          <p:cNvPr id="5" name="Picture 9" descr="CCO_HEP_RGB.jpg"/>
          <p:cNvPicPr>
            <a:picLocks noChangeAspect="1"/>
          </p:cNvPicPr>
          <p:nvPr userDrawn="1"/>
        </p:nvPicPr>
        <p:blipFill>
          <a:blip r:embed="rId2">
            <a:extLst>
              <a:ext uri="{28A0092B-C50C-407E-A947-70E740481C1C}">
                <a14:useLocalDpi xmlns:a14="http://schemas.microsoft.com/office/drawing/2010/main" val="0"/>
              </a:ext>
            </a:extLst>
          </a:blip>
          <a:srcRect t="48615"/>
          <a:stretch>
            <a:fillRect/>
          </a:stretch>
        </p:blipFill>
        <p:spPr bwMode="auto">
          <a:xfrm>
            <a:off x="5265738" y="5911850"/>
            <a:ext cx="3686175"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13" y="0"/>
            <a:ext cx="9161463"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bwMode="auto">
          <a:xfrm>
            <a:off x="-11113" y="4513263"/>
            <a:ext cx="9161463" cy="0"/>
          </a:xfrm>
          <a:prstGeom prst="line">
            <a:avLst/>
          </a:prstGeom>
          <a:ln w="28575">
            <a:solidFill>
              <a:srgbClr val="00853F"/>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2" name="Title 1"/>
          <p:cNvSpPr>
            <a:spLocks noGrp="1"/>
          </p:cNvSpPr>
          <p:nvPr>
            <p:ph type="title"/>
          </p:nvPr>
        </p:nvSpPr>
        <p:spPr>
          <a:xfrm>
            <a:off x="382588" y="239713"/>
            <a:ext cx="8464550" cy="1674813"/>
          </a:xfrm>
          <a:prstGeom prst="rect">
            <a:avLst/>
          </a:prstGeom>
        </p:spPr>
        <p:txBody>
          <a:bodyPr/>
          <a:lstStyle>
            <a:lvl1pPr algn="ctr">
              <a:defRPr sz="3900">
                <a:solidFill>
                  <a:schemeClr val="tx1"/>
                </a:solidFill>
              </a:defRPr>
            </a:lvl1pPr>
          </a:lstStyle>
          <a:p>
            <a:r>
              <a:rPr lang="en-US" dirty="0"/>
              <a:t>Click to edit Master title style</a:t>
            </a:r>
          </a:p>
        </p:txBody>
      </p:sp>
      <p:sp>
        <p:nvSpPr>
          <p:cNvPr id="8" name="Content Placeholder 7"/>
          <p:cNvSpPr>
            <a:spLocks noGrp="1"/>
          </p:cNvSpPr>
          <p:nvPr>
            <p:ph sz="quarter" idx="10"/>
          </p:nvPr>
        </p:nvSpPr>
        <p:spPr>
          <a:xfrm>
            <a:off x="385763" y="1914525"/>
            <a:ext cx="8462962" cy="2605717"/>
          </a:xfrm>
          <a:prstGeom prst="rect">
            <a:avLst/>
          </a:prstGeom>
        </p:spPr>
        <p:txBody>
          <a:bodyPr/>
          <a:lstStyle>
            <a:lvl1pPr marL="0" indent="0">
              <a:buFontTx/>
              <a:buNone/>
              <a:defRPr sz="2000" b="1">
                <a:solidFill>
                  <a:schemeClr val="accent3"/>
                </a:solidFill>
              </a:defRPr>
            </a:lvl1pPr>
            <a:lvl2pPr>
              <a:buFontTx/>
              <a:buNone/>
              <a:defRPr/>
            </a:lvl2pPr>
            <a:lvl3pPr>
              <a:buFontTx/>
              <a:buNone/>
              <a:defRPr/>
            </a:lvl3pPr>
            <a:lvl4pPr>
              <a:buFontTx/>
              <a:buNone/>
              <a:defRPr/>
            </a:lvl4pPr>
            <a:lvl5pPr>
              <a:buFontTx/>
              <a:buNone/>
              <a:defRPr/>
            </a:lvl5pPr>
          </a:lstStyle>
          <a:p>
            <a:pPr lvl="0"/>
            <a:r>
              <a:rPr lang="en-US" dirty="0"/>
              <a:t>Click to edit Master text styles</a:t>
            </a:r>
          </a:p>
        </p:txBody>
      </p:sp>
      <p:sp>
        <p:nvSpPr>
          <p:cNvPr id="10" name="Content Placeholder 9"/>
          <p:cNvSpPr>
            <a:spLocks noGrp="1"/>
          </p:cNvSpPr>
          <p:nvPr>
            <p:ph sz="quarter" idx="11"/>
          </p:nvPr>
        </p:nvSpPr>
        <p:spPr>
          <a:xfrm>
            <a:off x="385763" y="4856672"/>
            <a:ext cx="8462962" cy="1155939"/>
          </a:xfrm>
          <a:prstGeom prst="rect">
            <a:avLst/>
          </a:prstGeom>
        </p:spPr>
        <p:txBody>
          <a:bodyPr/>
          <a:lstStyle>
            <a:lvl1pPr>
              <a:buFontTx/>
              <a:buNone/>
              <a:defRPr sz="2400" b="1">
                <a:solidFill>
                  <a:srgbClr val="00853F"/>
                </a:solidFill>
              </a:defRPr>
            </a:lvl1pPr>
            <a:lvl2pPr>
              <a:buFontTx/>
              <a:buNone/>
              <a:defRPr sz="2400"/>
            </a:lvl2pPr>
            <a:lvl3pPr>
              <a:buFontTx/>
              <a:buNone/>
              <a:defRPr sz="2400"/>
            </a:lvl3pPr>
            <a:lvl4pPr>
              <a:buFontTx/>
              <a:buNone/>
              <a:defRPr sz="2400"/>
            </a:lvl4pPr>
            <a:lvl5pPr>
              <a:buFontTx/>
              <a:buNone/>
              <a:defRPr sz="2400"/>
            </a:lvl5pPr>
          </a:lstStyle>
          <a:p>
            <a:pPr lvl="0"/>
            <a:r>
              <a:rPr lang="en-US" dirty="0"/>
              <a:t>Click to edit Master text styles</a:t>
            </a:r>
          </a:p>
        </p:txBody>
      </p:sp>
    </p:spTree>
    <p:extLst>
      <p:ext uri="{BB962C8B-B14F-4D97-AF65-F5344CB8AC3E}">
        <p14:creationId xmlns:p14="http://schemas.microsoft.com/office/powerpoint/2010/main" val="108797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4B"/>
        </a:solidFill>
        <a:effectLst/>
      </p:bgPr>
    </p:bg>
    <p:spTree>
      <p:nvGrpSpPr>
        <p:cNvPr id="1" name=""/>
        <p:cNvGrpSpPr/>
        <p:nvPr/>
      </p:nvGrpSpPr>
      <p:grpSpPr>
        <a:xfrm>
          <a:off x="0" y="0"/>
          <a:ext cx="0" cy="0"/>
          <a:chOff x="0" y="0"/>
          <a:chExt cx="0" cy="0"/>
        </a:xfrm>
      </p:grpSpPr>
      <p:sp>
        <p:nvSpPr>
          <p:cNvPr id="1026" name="Title Placeholder 6"/>
          <p:cNvSpPr>
            <a:spLocks noGrp="1"/>
          </p:cNvSpPr>
          <p:nvPr>
            <p:ph type="title"/>
          </p:nvPr>
        </p:nvSpPr>
        <p:spPr bwMode="auto">
          <a:xfrm>
            <a:off x="374650" y="238125"/>
            <a:ext cx="8440738"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7"/>
          <p:cNvSpPr>
            <a:spLocks noGrp="1"/>
          </p:cNvSpPr>
          <p:nvPr>
            <p:ph type="body" idx="1"/>
          </p:nvPr>
        </p:nvSpPr>
        <p:spPr bwMode="auto">
          <a:xfrm>
            <a:off x="374650" y="1517650"/>
            <a:ext cx="8458200" cy="465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1610663869"/>
      </p:ext>
    </p:extLst>
  </p:cSld>
  <p:clrMap bg1="dk2" tx1="lt1" bg2="dk1"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Lst>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500" b="1">
          <a:solidFill>
            <a:schemeClr val="tx2"/>
          </a:solidFill>
          <a:latin typeface="Arial" charset="0"/>
        </a:defRPr>
      </a:lvl6pPr>
      <a:lvl7pPr marL="914400" algn="l" rtl="0" fontAlgn="base">
        <a:spcBef>
          <a:spcPct val="0"/>
        </a:spcBef>
        <a:spcAft>
          <a:spcPct val="0"/>
        </a:spcAft>
        <a:defRPr sz="3500" b="1">
          <a:solidFill>
            <a:schemeClr val="tx2"/>
          </a:solidFill>
          <a:latin typeface="Arial" charset="0"/>
        </a:defRPr>
      </a:lvl7pPr>
      <a:lvl8pPr marL="1371600" algn="l" rtl="0" fontAlgn="base">
        <a:spcBef>
          <a:spcPct val="0"/>
        </a:spcBef>
        <a:spcAft>
          <a:spcPct val="0"/>
        </a:spcAft>
        <a:defRPr sz="3500" b="1">
          <a:solidFill>
            <a:schemeClr val="tx2"/>
          </a:solidFill>
          <a:latin typeface="Arial" charset="0"/>
        </a:defRPr>
      </a:lvl8pPr>
      <a:lvl9pPr marL="1828800" algn="l" rtl="0" fontAlgn="base">
        <a:spcBef>
          <a:spcPct val="0"/>
        </a:spcBef>
        <a:spcAft>
          <a:spcPct val="0"/>
        </a:spcAft>
        <a:defRPr sz="3500" b="1">
          <a:solidFill>
            <a:schemeClr val="tx2"/>
          </a:solidFill>
          <a:latin typeface="Arial" charset="0"/>
        </a:defRPr>
      </a:lvl9pPr>
    </p:titleStyle>
    <p:body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www.clinicaloption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permissions@clinicaloption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clinicaloptions.com/oncology" TargetMode="Externa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clinicaloptions.com/HBVFibrosis" TargetMode="External"/><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http://www.clinicaloptions.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clinicaloptions.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www.clinicaloptions.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15"/>
          <p:cNvSpPr>
            <a:spLocks noGrp="1" noChangeArrowheads="1"/>
          </p:cNvSpPr>
          <p:nvPr>
            <p:ph type="ctrTitle"/>
          </p:nvPr>
        </p:nvSpPr>
        <p:spPr/>
        <p:txBody>
          <a:bodyPr/>
          <a:lstStyle/>
          <a:p>
            <a:r>
              <a:rPr lang="en-US" altLang="en-US" dirty="0"/>
              <a:t>The Impact of HBV Therapy on Fibrosis and Cirrhosis</a:t>
            </a:r>
          </a:p>
        </p:txBody>
      </p:sp>
      <p:sp>
        <p:nvSpPr>
          <p:cNvPr id="5125" name="Text Box 21"/>
          <p:cNvSpPr txBox="1">
            <a:spLocks noChangeArrowheads="1"/>
          </p:cNvSpPr>
          <p:nvPr/>
        </p:nvSpPr>
        <p:spPr bwMode="auto">
          <a:xfrm>
            <a:off x="280988" y="6284913"/>
            <a:ext cx="42941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spcBef>
                <a:spcPct val="50000"/>
              </a:spcBef>
            </a:pPr>
            <a:r>
              <a:rPr lang="en-US" altLang="en-US" sz="1000" b="0" dirty="0">
                <a:solidFill>
                  <a:srgbClr val="FFFFFF"/>
                </a:solidFill>
              </a:rPr>
              <a:t>This program is supported by an educational grant from Gilead Sciences</a:t>
            </a:r>
          </a:p>
        </p:txBody>
      </p:sp>
      <p:sp>
        <p:nvSpPr>
          <p:cNvPr id="10" name="Rectangle 6"/>
          <p:cNvSpPr>
            <a:spLocks noGrp="1" noChangeArrowheads="1"/>
          </p:cNvSpPr>
          <p:nvPr>
            <p:ph type="subTitle" idx="1"/>
          </p:nvPr>
        </p:nvSpPr>
        <p:spPr bwMode="invGray">
          <a:xfrm>
            <a:off x="457200" y="4041775"/>
            <a:ext cx="3886200" cy="1120775"/>
          </a:xfrm>
          <a:noFill/>
        </p:spPr>
        <p:txBody>
          <a:bodyPr/>
          <a:lstStyle/>
          <a:p>
            <a:pPr eaLnBrk="1" hangingPunct="1">
              <a:spcBef>
                <a:spcPct val="0"/>
              </a:spcBef>
              <a:spcAft>
                <a:spcPct val="0"/>
              </a:spcAft>
            </a:pPr>
            <a:r>
              <a:rPr lang="en-US" altLang="en-US" dirty="0"/>
              <a:t>Jordan J. Feld, MD, MPH</a:t>
            </a:r>
          </a:p>
          <a:p>
            <a:pPr eaLnBrk="1" hangingPunct="1">
              <a:spcBef>
                <a:spcPct val="0"/>
              </a:spcBef>
              <a:spcAft>
                <a:spcPct val="0"/>
              </a:spcAft>
            </a:pPr>
            <a:r>
              <a:rPr lang="en-US" altLang="en-US" sz="1600" b="0" i="1" dirty="0"/>
              <a:t>Associate Professor of Medicine</a:t>
            </a:r>
          </a:p>
          <a:p>
            <a:pPr eaLnBrk="1" hangingPunct="1">
              <a:spcBef>
                <a:spcPct val="0"/>
              </a:spcBef>
              <a:spcAft>
                <a:spcPct val="0"/>
              </a:spcAft>
            </a:pPr>
            <a:r>
              <a:rPr lang="en-US" altLang="en-US" sz="1600" b="0" dirty="0"/>
              <a:t>University of Toronto</a:t>
            </a:r>
          </a:p>
          <a:p>
            <a:pPr eaLnBrk="1" hangingPunct="1">
              <a:spcBef>
                <a:spcPct val="0"/>
              </a:spcBef>
              <a:spcAft>
                <a:spcPct val="0"/>
              </a:spcAft>
            </a:pPr>
            <a:r>
              <a:rPr lang="en-US" altLang="en-US" sz="1600" b="0" i="1" dirty="0"/>
              <a:t>Hepatologist</a:t>
            </a:r>
          </a:p>
          <a:p>
            <a:pPr eaLnBrk="1" hangingPunct="1">
              <a:spcBef>
                <a:spcPct val="0"/>
              </a:spcBef>
              <a:spcAft>
                <a:spcPct val="0"/>
              </a:spcAft>
            </a:pPr>
            <a:r>
              <a:rPr lang="en-US" altLang="en-US" sz="1600" b="0" dirty="0"/>
              <a:t>Toronto Centre for Liver Disease</a:t>
            </a:r>
          </a:p>
          <a:p>
            <a:pPr eaLnBrk="1" hangingPunct="1">
              <a:spcBef>
                <a:spcPct val="0"/>
              </a:spcBef>
              <a:spcAft>
                <a:spcPct val="0"/>
              </a:spcAft>
            </a:pPr>
            <a:r>
              <a:rPr lang="en-US" altLang="en-US" sz="1600" b="0" dirty="0"/>
              <a:t>Sandra Rotman Centre for Global Health</a:t>
            </a:r>
          </a:p>
          <a:p>
            <a:pPr eaLnBrk="1" hangingPunct="1">
              <a:spcBef>
                <a:spcPct val="0"/>
              </a:spcBef>
              <a:spcAft>
                <a:spcPct val="0"/>
              </a:spcAft>
            </a:pPr>
            <a:r>
              <a:rPr lang="en-US" altLang="en-US" sz="1600" b="0" dirty="0"/>
              <a:t>Toronto, </a:t>
            </a:r>
            <a:r>
              <a:rPr lang="en-US" altLang="en-US" sz="1600" b="0" dirty="0" smtClean="0"/>
              <a:t>Canada</a:t>
            </a:r>
            <a:endParaRPr lang="en-US" altLang="en-US" sz="1600" b="0" dirty="0"/>
          </a:p>
        </p:txBody>
      </p:sp>
    </p:spTree>
    <p:extLst>
      <p:ext uri="{BB962C8B-B14F-4D97-AF65-F5344CB8AC3E}">
        <p14:creationId xmlns:p14="http://schemas.microsoft.com/office/powerpoint/2010/main" val="4208329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da-DK" altLang="en-US" sz="1400" b="0" spc="-10" dirty="0">
                <a:solidFill>
                  <a:schemeClr val="bg2"/>
                </a:solidFill>
              </a:rPr>
              <a:t>Liaw YF, et al. N Engl J Med. 2004;351:1521-1531.</a:t>
            </a:r>
          </a:p>
        </p:txBody>
      </p:sp>
      <p:sp>
        <p:nvSpPr>
          <p:cNvPr id="13" name="Rectangle 4"/>
          <p:cNvSpPr>
            <a:spLocks noGrp="1" noChangeArrowheads="1"/>
          </p:cNvSpPr>
          <p:nvPr>
            <p:ph type="title"/>
          </p:nvPr>
        </p:nvSpPr>
        <p:spPr/>
        <p:txBody>
          <a:bodyPr/>
          <a:lstStyle/>
          <a:p>
            <a:pPr eaLnBrk="1" hangingPunct="1"/>
            <a:r>
              <a:rPr lang="en-US" altLang="en-US" dirty="0"/>
              <a:t>HBV Treatment Reduces Risk of Disease Progression Including Decompensation</a:t>
            </a:r>
          </a:p>
        </p:txBody>
      </p:sp>
      <p:sp>
        <p:nvSpPr>
          <p:cNvPr id="14" name="Content Placeholder 12"/>
          <p:cNvSpPr txBox="1">
            <a:spLocks/>
          </p:cNvSpPr>
          <p:nvPr/>
        </p:nvSpPr>
        <p:spPr>
          <a:xfrm>
            <a:off x="374650" y="1512888"/>
            <a:ext cx="8455025" cy="893787"/>
          </a:xfrm>
          <a:prstGeom prst="rect">
            <a:avLst/>
          </a:prstGeom>
        </p:spPr>
        <p:txBody>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eaLnBrk="1" hangingPunct="1"/>
            <a:r>
              <a:rPr lang="en-US" altLang="en-US" sz="1800" kern="0" dirty="0"/>
              <a:t>Placebo-controlled, double-blind, parallel group study of pts with chronic HBV infection and cirrhosis (F4) (N = 651) followed until HBeAg seroconversion or disease progression*</a:t>
            </a:r>
          </a:p>
        </p:txBody>
      </p:sp>
      <p:sp>
        <p:nvSpPr>
          <p:cNvPr id="228" name="Text Box 3"/>
          <p:cNvSpPr txBox="1">
            <a:spLocks noChangeArrowheads="1"/>
          </p:cNvSpPr>
          <p:nvPr/>
        </p:nvSpPr>
        <p:spPr bwMode="auto">
          <a:xfrm rot="16200000">
            <a:off x="-1477962" y="3802213"/>
            <a:ext cx="40195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35000"/>
              </a:spcBef>
              <a:spcAft>
                <a:spcPct val="25000"/>
              </a:spcAft>
              <a:buClr>
                <a:schemeClr val="folHlink"/>
              </a:buClr>
              <a:buFont typeface="Wingdings" panose="05000000000000000000" pitchFamily="2" charset="2"/>
              <a:buNone/>
            </a:pPr>
            <a:r>
              <a:rPr lang="en-GB" altLang="zh-TW" sz="1600" dirty="0">
                <a:ea typeface="PMingLiU" panose="02020500000000000000" pitchFamily="18" charset="-120"/>
              </a:rPr>
              <a:t>Pts With Disease Progression (%)</a:t>
            </a:r>
          </a:p>
        </p:txBody>
      </p:sp>
      <p:sp>
        <p:nvSpPr>
          <p:cNvPr id="229" name="Rectangle 7"/>
          <p:cNvSpPr>
            <a:spLocks noChangeArrowheads="1"/>
          </p:cNvSpPr>
          <p:nvPr/>
        </p:nvSpPr>
        <p:spPr bwMode="auto">
          <a:xfrm>
            <a:off x="7112876" y="3524085"/>
            <a:ext cx="1683159"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35000"/>
              </a:spcBef>
              <a:spcAft>
                <a:spcPct val="25000"/>
              </a:spcAft>
              <a:buClr>
                <a:schemeClr val="folHlink"/>
              </a:buClr>
              <a:buFont typeface="Wingdings" panose="05000000000000000000" pitchFamily="2" charset="2"/>
              <a:buNone/>
            </a:pPr>
            <a:r>
              <a:rPr lang="en-GB" altLang="zh-TW" sz="1600" b="0" i="1" dirty="0">
                <a:ea typeface="PMingLiU" panose="02020500000000000000" pitchFamily="18" charset="-120"/>
              </a:rPr>
              <a:t>P</a:t>
            </a:r>
            <a:r>
              <a:rPr lang="en-GB" altLang="zh-TW" sz="1600" b="0" dirty="0">
                <a:ea typeface="PMingLiU" panose="02020500000000000000" pitchFamily="18" charset="-120"/>
              </a:rPr>
              <a:t> = .001</a:t>
            </a:r>
            <a:endParaRPr lang="en-US" altLang="zh-TW" sz="1600" b="0" dirty="0">
              <a:ea typeface="PMingLiU" panose="02020500000000000000" pitchFamily="18" charset="-120"/>
            </a:endParaRPr>
          </a:p>
        </p:txBody>
      </p:sp>
      <p:sp>
        <p:nvSpPr>
          <p:cNvPr id="230" name="Line 47"/>
          <p:cNvSpPr>
            <a:spLocks noChangeShapeType="1"/>
          </p:cNvSpPr>
          <p:nvPr/>
        </p:nvSpPr>
        <p:spPr bwMode="auto">
          <a:xfrm>
            <a:off x="3434097" y="2342507"/>
            <a:ext cx="0" cy="3190875"/>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600" dirty="0"/>
          </a:p>
        </p:txBody>
      </p:sp>
      <p:sp>
        <p:nvSpPr>
          <p:cNvPr id="231" name="Line 48"/>
          <p:cNvSpPr>
            <a:spLocks noChangeShapeType="1"/>
          </p:cNvSpPr>
          <p:nvPr/>
        </p:nvSpPr>
        <p:spPr bwMode="auto">
          <a:xfrm>
            <a:off x="5734384" y="2342507"/>
            <a:ext cx="0" cy="3190875"/>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600" dirty="0"/>
          </a:p>
        </p:txBody>
      </p:sp>
      <p:sp>
        <p:nvSpPr>
          <p:cNvPr id="232" name="Line 49"/>
          <p:cNvSpPr>
            <a:spLocks noChangeShapeType="1"/>
          </p:cNvSpPr>
          <p:nvPr/>
        </p:nvSpPr>
        <p:spPr bwMode="auto">
          <a:xfrm>
            <a:off x="8031497" y="2342507"/>
            <a:ext cx="0" cy="3190875"/>
          </a:xfrm>
          <a:prstGeom prst="line">
            <a:avLst/>
          </a:prstGeom>
          <a:noFill/>
          <a:ln w="2857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1600" dirty="0"/>
          </a:p>
        </p:txBody>
      </p:sp>
      <p:grpSp>
        <p:nvGrpSpPr>
          <p:cNvPr id="233" name="Group 17"/>
          <p:cNvGrpSpPr>
            <a:grpSpLocks/>
          </p:cNvGrpSpPr>
          <p:nvPr/>
        </p:nvGrpSpPr>
        <p:grpSpPr bwMode="auto">
          <a:xfrm>
            <a:off x="786147" y="2345682"/>
            <a:ext cx="227012" cy="3319462"/>
            <a:chOff x="825110" y="1696506"/>
            <a:chExt cx="227778" cy="3254130"/>
          </a:xfrm>
        </p:grpSpPr>
        <p:sp>
          <p:nvSpPr>
            <p:cNvPr id="234" name="Text Box 50"/>
            <p:cNvSpPr txBox="1">
              <a:spLocks noChangeArrowheads="1"/>
            </p:cNvSpPr>
            <p:nvPr/>
          </p:nvSpPr>
          <p:spPr bwMode="auto">
            <a:xfrm>
              <a:off x="825110" y="1696506"/>
              <a:ext cx="227775"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25</a:t>
              </a:r>
            </a:p>
          </p:txBody>
        </p:sp>
        <p:sp>
          <p:nvSpPr>
            <p:cNvPr id="235" name="Text Box 51"/>
            <p:cNvSpPr txBox="1">
              <a:spLocks noChangeArrowheads="1"/>
            </p:cNvSpPr>
            <p:nvPr/>
          </p:nvSpPr>
          <p:spPr bwMode="auto">
            <a:xfrm>
              <a:off x="825111" y="2303903"/>
              <a:ext cx="227775"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20</a:t>
              </a:r>
            </a:p>
          </p:txBody>
        </p:sp>
        <p:sp>
          <p:nvSpPr>
            <p:cNvPr id="236" name="Text Box 52"/>
            <p:cNvSpPr txBox="1">
              <a:spLocks noChangeArrowheads="1"/>
            </p:cNvSpPr>
            <p:nvPr/>
          </p:nvSpPr>
          <p:spPr bwMode="auto">
            <a:xfrm>
              <a:off x="825111" y="2911299"/>
              <a:ext cx="227775"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15</a:t>
              </a:r>
            </a:p>
          </p:txBody>
        </p:sp>
        <p:sp>
          <p:nvSpPr>
            <p:cNvPr id="237" name="Text Box 53"/>
            <p:cNvSpPr txBox="1">
              <a:spLocks noChangeArrowheads="1"/>
            </p:cNvSpPr>
            <p:nvPr/>
          </p:nvSpPr>
          <p:spPr bwMode="auto">
            <a:xfrm>
              <a:off x="825110" y="3518697"/>
              <a:ext cx="227775"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10</a:t>
              </a:r>
            </a:p>
          </p:txBody>
        </p:sp>
        <p:sp>
          <p:nvSpPr>
            <p:cNvPr id="238" name="Text Box 54"/>
            <p:cNvSpPr txBox="1">
              <a:spLocks noChangeArrowheads="1"/>
            </p:cNvSpPr>
            <p:nvPr/>
          </p:nvSpPr>
          <p:spPr bwMode="auto">
            <a:xfrm>
              <a:off x="938999" y="4126094"/>
              <a:ext cx="113889"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5</a:t>
              </a:r>
            </a:p>
          </p:txBody>
        </p:sp>
        <p:sp>
          <p:nvSpPr>
            <p:cNvPr id="239" name="Text Box 55"/>
            <p:cNvSpPr txBox="1">
              <a:spLocks noChangeArrowheads="1"/>
            </p:cNvSpPr>
            <p:nvPr/>
          </p:nvSpPr>
          <p:spPr bwMode="auto">
            <a:xfrm>
              <a:off x="938998" y="4733489"/>
              <a:ext cx="113888" cy="217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r" eaLnBrk="1" hangingPunct="1">
                <a:lnSpc>
                  <a:spcPct val="90000"/>
                </a:lnSpc>
                <a:spcBef>
                  <a:spcPct val="20000"/>
                </a:spcBef>
                <a:spcAft>
                  <a:spcPct val="20000"/>
                </a:spcAft>
                <a:buClr>
                  <a:srgbClr val="EEE800"/>
                </a:buClr>
                <a:buSzPct val="125000"/>
                <a:buFont typeface="Wingdings" panose="05000000000000000000" pitchFamily="2" charset="2"/>
                <a:buNone/>
              </a:pPr>
              <a:r>
                <a:rPr lang="en-US" altLang="en-US" sz="1600" b="0" dirty="0">
                  <a:ea typeface="ＭＳ Ｐゴシック" panose="020B0600070205080204" pitchFamily="34" charset="-128"/>
                </a:rPr>
                <a:t>0</a:t>
              </a:r>
            </a:p>
          </p:txBody>
        </p:sp>
      </p:grpSp>
      <p:sp>
        <p:nvSpPr>
          <p:cNvPr id="240" name="Text Box 56"/>
          <p:cNvSpPr txBox="1">
            <a:spLocks noChangeArrowheads="1"/>
          </p:cNvSpPr>
          <p:nvPr/>
        </p:nvSpPr>
        <p:spPr bwMode="auto">
          <a:xfrm>
            <a:off x="6794834" y="5669907"/>
            <a:ext cx="2270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30</a:t>
            </a:r>
          </a:p>
        </p:txBody>
      </p:sp>
      <p:sp>
        <p:nvSpPr>
          <p:cNvPr id="241" name="Text Box 57"/>
          <p:cNvSpPr txBox="1">
            <a:spLocks noChangeArrowheads="1"/>
          </p:cNvSpPr>
          <p:nvPr/>
        </p:nvSpPr>
        <p:spPr bwMode="auto">
          <a:xfrm>
            <a:off x="4489784" y="5669907"/>
            <a:ext cx="2270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18</a:t>
            </a:r>
          </a:p>
        </p:txBody>
      </p:sp>
      <p:sp>
        <p:nvSpPr>
          <p:cNvPr id="242" name="Text Box 58"/>
          <p:cNvSpPr txBox="1">
            <a:spLocks noChangeArrowheads="1"/>
          </p:cNvSpPr>
          <p:nvPr/>
        </p:nvSpPr>
        <p:spPr bwMode="auto">
          <a:xfrm>
            <a:off x="3337259" y="5669907"/>
            <a:ext cx="2270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12</a:t>
            </a:r>
          </a:p>
        </p:txBody>
      </p:sp>
      <p:sp>
        <p:nvSpPr>
          <p:cNvPr id="243" name="Text Box 59"/>
          <p:cNvSpPr txBox="1">
            <a:spLocks noChangeArrowheads="1"/>
          </p:cNvSpPr>
          <p:nvPr/>
        </p:nvSpPr>
        <p:spPr bwMode="auto">
          <a:xfrm>
            <a:off x="2245059" y="5669907"/>
            <a:ext cx="1127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6</a:t>
            </a:r>
          </a:p>
        </p:txBody>
      </p:sp>
      <p:sp>
        <p:nvSpPr>
          <p:cNvPr id="244" name="Text Box 60"/>
          <p:cNvSpPr txBox="1">
            <a:spLocks noChangeArrowheads="1"/>
          </p:cNvSpPr>
          <p:nvPr/>
        </p:nvSpPr>
        <p:spPr bwMode="auto">
          <a:xfrm>
            <a:off x="1102059" y="5669907"/>
            <a:ext cx="1127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0</a:t>
            </a:r>
          </a:p>
        </p:txBody>
      </p:sp>
      <p:sp>
        <p:nvSpPr>
          <p:cNvPr id="245" name="Text Box 61"/>
          <p:cNvSpPr txBox="1">
            <a:spLocks noChangeArrowheads="1"/>
          </p:cNvSpPr>
          <p:nvPr/>
        </p:nvSpPr>
        <p:spPr bwMode="auto">
          <a:xfrm>
            <a:off x="7937834" y="5669907"/>
            <a:ext cx="227013" cy="222250"/>
          </a:xfrm>
          <a:prstGeom prst="rect">
            <a:avLst/>
          </a:prstGeom>
          <a:noFill/>
          <a:ln>
            <a:noFill/>
          </a:ln>
          <a:effectLst/>
          <a:extLst/>
        </p:spPr>
        <p:txBody>
          <a:bodyPr wrap="non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fontAlgn="auto">
              <a:lnSpc>
                <a:spcPct val="90000"/>
              </a:lnSpc>
              <a:spcBef>
                <a:spcPct val="50000"/>
              </a:spcBef>
              <a:spcAft>
                <a:spcPts val="0"/>
              </a:spcAft>
              <a:buClr>
                <a:schemeClr val="folHlink"/>
              </a:buClr>
              <a:defRPr/>
            </a:pPr>
            <a:r>
              <a:rPr lang="en-US" sz="1600" b="0" dirty="0">
                <a:latin typeface="+mn-lt"/>
                <a:ea typeface="ＭＳ Ｐゴシック" pitchFamily="34" charset="-128"/>
                <a:cs typeface="+mn-cs"/>
              </a:rPr>
              <a:t>36</a:t>
            </a:r>
          </a:p>
        </p:txBody>
      </p:sp>
      <p:sp>
        <p:nvSpPr>
          <p:cNvPr id="246" name="Text Box 62"/>
          <p:cNvSpPr txBox="1">
            <a:spLocks noChangeArrowheads="1"/>
          </p:cNvSpPr>
          <p:nvPr/>
        </p:nvSpPr>
        <p:spPr bwMode="auto">
          <a:xfrm>
            <a:off x="3386471" y="4334318"/>
            <a:ext cx="1486509"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198</a:t>
            </a:r>
          </a:p>
        </p:txBody>
      </p:sp>
      <p:sp>
        <p:nvSpPr>
          <p:cNvPr id="247" name="Text Box 63"/>
          <p:cNvSpPr txBox="1">
            <a:spLocks noChangeArrowheads="1"/>
          </p:cNvSpPr>
          <p:nvPr/>
        </p:nvSpPr>
        <p:spPr bwMode="auto">
          <a:xfrm>
            <a:off x="5683583" y="3949140"/>
            <a:ext cx="146398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173</a:t>
            </a:r>
          </a:p>
        </p:txBody>
      </p:sp>
      <p:sp>
        <p:nvSpPr>
          <p:cNvPr id="248" name="Text Box 64"/>
          <p:cNvSpPr txBox="1">
            <a:spLocks noChangeArrowheads="1"/>
          </p:cNvSpPr>
          <p:nvPr/>
        </p:nvSpPr>
        <p:spPr bwMode="auto">
          <a:xfrm>
            <a:off x="3386471" y="4924868"/>
            <a:ext cx="1486509"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417</a:t>
            </a:r>
          </a:p>
        </p:txBody>
      </p:sp>
      <p:sp>
        <p:nvSpPr>
          <p:cNvPr id="249" name="Text Box 65"/>
          <p:cNvSpPr txBox="1">
            <a:spLocks noChangeArrowheads="1"/>
          </p:cNvSpPr>
          <p:nvPr/>
        </p:nvSpPr>
        <p:spPr bwMode="auto">
          <a:xfrm>
            <a:off x="5683583" y="4880919"/>
            <a:ext cx="146398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385</a:t>
            </a:r>
          </a:p>
        </p:txBody>
      </p:sp>
      <p:sp>
        <p:nvSpPr>
          <p:cNvPr id="250" name="Text Box 66"/>
          <p:cNvSpPr txBox="1">
            <a:spLocks noChangeArrowheads="1"/>
          </p:cNvSpPr>
          <p:nvPr/>
        </p:nvSpPr>
        <p:spPr bwMode="auto">
          <a:xfrm>
            <a:off x="8017542" y="2710974"/>
            <a:ext cx="106834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43</a:t>
            </a:r>
          </a:p>
        </p:txBody>
      </p:sp>
      <p:sp>
        <p:nvSpPr>
          <p:cNvPr id="251" name="Text Box 67"/>
          <p:cNvSpPr txBox="1">
            <a:spLocks noChangeArrowheads="1"/>
          </p:cNvSpPr>
          <p:nvPr/>
        </p:nvSpPr>
        <p:spPr bwMode="auto">
          <a:xfrm>
            <a:off x="7985459" y="4318944"/>
            <a:ext cx="97915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n = 122</a:t>
            </a:r>
          </a:p>
        </p:txBody>
      </p:sp>
      <p:sp>
        <p:nvSpPr>
          <p:cNvPr id="252" name="Text Box 111"/>
          <p:cNvSpPr txBox="1">
            <a:spLocks noChangeArrowheads="1"/>
          </p:cNvSpPr>
          <p:nvPr/>
        </p:nvSpPr>
        <p:spPr bwMode="auto">
          <a:xfrm>
            <a:off x="5642309" y="5669907"/>
            <a:ext cx="22701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50000"/>
              </a:spcBef>
              <a:spcAft>
                <a:spcPct val="25000"/>
              </a:spcAft>
              <a:buClr>
                <a:schemeClr val="folHlink"/>
              </a:buClr>
              <a:buFont typeface="Wingdings" panose="05000000000000000000" pitchFamily="2" charset="2"/>
              <a:buNone/>
            </a:pPr>
            <a:r>
              <a:rPr lang="en-US" altLang="en-US" sz="1600" b="0" dirty="0">
                <a:ea typeface="ＭＳ Ｐゴシック" panose="020B0600070205080204" pitchFamily="34" charset="-128"/>
              </a:rPr>
              <a:t>24</a:t>
            </a:r>
          </a:p>
        </p:txBody>
      </p:sp>
      <p:sp>
        <p:nvSpPr>
          <p:cNvPr id="253" name="Line 40"/>
          <p:cNvSpPr>
            <a:spLocks noChangeShapeType="1"/>
          </p:cNvSpPr>
          <p:nvPr/>
        </p:nvSpPr>
        <p:spPr bwMode="auto">
          <a:xfrm>
            <a:off x="1146509" y="5552432"/>
            <a:ext cx="7467600"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54" name="Group 176"/>
          <p:cNvGrpSpPr>
            <a:grpSpLocks/>
          </p:cNvGrpSpPr>
          <p:nvPr/>
        </p:nvGrpSpPr>
        <p:grpSpPr bwMode="auto">
          <a:xfrm>
            <a:off x="1136984" y="5561957"/>
            <a:ext cx="6896100" cy="63500"/>
            <a:chOff x="1104900" y="5803900"/>
            <a:chExt cx="6896100" cy="64008"/>
          </a:xfrm>
        </p:grpSpPr>
        <p:sp>
          <p:nvSpPr>
            <p:cNvPr id="255" name="Line 112"/>
            <p:cNvSpPr>
              <a:spLocks noChangeShapeType="1"/>
            </p:cNvSpPr>
            <p:nvPr/>
          </p:nvSpPr>
          <p:spPr bwMode="auto">
            <a:xfrm>
              <a:off x="340360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56" name="Line 113"/>
            <p:cNvSpPr>
              <a:spLocks noChangeShapeType="1"/>
            </p:cNvSpPr>
            <p:nvPr/>
          </p:nvSpPr>
          <p:spPr bwMode="auto">
            <a:xfrm>
              <a:off x="225425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57" name="Line 114"/>
            <p:cNvSpPr>
              <a:spLocks noChangeShapeType="1"/>
            </p:cNvSpPr>
            <p:nvPr/>
          </p:nvSpPr>
          <p:spPr bwMode="auto">
            <a:xfrm>
              <a:off x="110490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58" name="Line 115"/>
            <p:cNvSpPr>
              <a:spLocks noChangeShapeType="1"/>
            </p:cNvSpPr>
            <p:nvPr/>
          </p:nvSpPr>
          <p:spPr bwMode="auto">
            <a:xfrm>
              <a:off x="570230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59" name="Line 116"/>
            <p:cNvSpPr>
              <a:spLocks noChangeShapeType="1"/>
            </p:cNvSpPr>
            <p:nvPr/>
          </p:nvSpPr>
          <p:spPr bwMode="auto">
            <a:xfrm>
              <a:off x="455295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60" name="Line 117"/>
            <p:cNvSpPr>
              <a:spLocks noChangeShapeType="1"/>
            </p:cNvSpPr>
            <p:nvPr/>
          </p:nvSpPr>
          <p:spPr bwMode="auto">
            <a:xfrm>
              <a:off x="685165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61" name="Line 118"/>
            <p:cNvSpPr>
              <a:spLocks noChangeShapeType="1"/>
            </p:cNvSpPr>
            <p:nvPr/>
          </p:nvSpPr>
          <p:spPr bwMode="auto">
            <a:xfrm>
              <a:off x="8001000" y="5803900"/>
              <a:ext cx="0" cy="64008"/>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grpSp>
        <p:nvGrpSpPr>
          <p:cNvPr id="2" name="Group 1"/>
          <p:cNvGrpSpPr/>
          <p:nvPr/>
        </p:nvGrpSpPr>
        <p:grpSpPr>
          <a:xfrm>
            <a:off x="1383047" y="4358632"/>
            <a:ext cx="6661150" cy="1119187"/>
            <a:chOff x="1383047" y="4358632"/>
            <a:chExt cx="6661150" cy="1119187"/>
          </a:xfrm>
        </p:grpSpPr>
        <p:grpSp>
          <p:nvGrpSpPr>
            <p:cNvPr id="187" name="Group 10"/>
            <p:cNvGrpSpPr>
              <a:grpSpLocks/>
            </p:cNvGrpSpPr>
            <p:nvPr/>
          </p:nvGrpSpPr>
          <p:grpSpPr bwMode="auto">
            <a:xfrm>
              <a:off x="1383047" y="4358632"/>
              <a:ext cx="6661150" cy="1119187"/>
              <a:chOff x="1444625" y="3675892"/>
              <a:chExt cx="6661150" cy="1095376"/>
            </a:xfrm>
          </p:grpSpPr>
          <p:sp>
            <p:nvSpPr>
              <p:cNvPr id="188" name="Line 143"/>
              <p:cNvSpPr>
                <a:spLocks noChangeShapeType="1"/>
              </p:cNvSpPr>
              <p:nvPr/>
            </p:nvSpPr>
            <p:spPr bwMode="auto">
              <a:xfrm>
                <a:off x="2552700" y="4702904"/>
                <a:ext cx="5334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89" name="Line 144"/>
              <p:cNvSpPr>
                <a:spLocks noChangeShapeType="1"/>
              </p:cNvSpPr>
              <p:nvPr/>
            </p:nvSpPr>
            <p:spPr bwMode="auto">
              <a:xfrm>
                <a:off x="3238500" y="4656292"/>
                <a:ext cx="3048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90" name="Line 145"/>
              <p:cNvSpPr>
                <a:spLocks noChangeShapeType="1"/>
              </p:cNvSpPr>
              <p:nvPr/>
            </p:nvSpPr>
            <p:spPr bwMode="auto">
              <a:xfrm>
                <a:off x="3086100" y="4678044"/>
                <a:ext cx="1524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91" name="Line 146"/>
              <p:cNvSpPr>
                <a:spLocks noChangeShapeType="1"/>
              </p:cNvSpPr>
              <p:nvPr/>
            </p:nvSpPr>
            <p:spPr bwMode="auto">
              <a:xfrm>
                <a:off x="3524250" y="4622110"/>
                <a:ext cx="225425"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92" name="Line 147"/>
              <p:cNvSpPr>
                <a:spLocks noChangeShapeType="1"/>
              </p:cNvSpPr>
              <p:nvPr/>
            </p:nvSpPr>
            <p:spPr bwMode="auto">
              <a:xfrm>
                <a:off x="3730625" y="4591036"/>
                <a:ext cx="228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193" name="Group 9"/>
              <p:cNvGrpSpPr>
                <a:grpSpLocks/>
              </p:cNvGrpSpPr>
              <p:nvPr/>
            </p:nvGrpSpPr>
            <p:grpSpPr bwMode="auto">
              <a:xfrm>
                <a:off x="4057650" y="3675892"/>
                <a:ext cx="4048125" cy="835025"/>
                <a:chOff x="4057650" y="3678468"/>
                <a:chExt cx="4048125" cy="835025"/>
              </a:xfrm>
            </p:grpSpPr>
            <p:sp>
              <p:nvSpPr>
                <p:cNvPr id="197" name="Line 104"/>
                <p:cNvSpPr>
                  <a:spLocks noChangeShapeType="1"/>
                </p:cNvSpPr>
                <p:nvPr/>
              </p:nvSpPr>
              <p:spPr bwMode="auto">
                <a:xfrm>
                  <a:off x="4718050" y="4341908"/>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198" name="Group 8"/>
                <p:cNvGrpSpPr>
                  <a:grpSpLocks/>
                </p:cNvGrpSpPr>
                <p:nvPr/>
              </p:nvGrpSpPr>
              <p:grpSpPr bwMode="auto">
                <a:xfrm>
                  <a:off x="4057650" y="3678468"/>
                  <a:ext cx="4048125" cy="835025"/>
                  <a:chOff x="4057650" y="3678468"/>
                  <a:chExt cx="4048125" cy="835025"/>
                </a:xfrm>
              </p:grpSpPr>
              <p:sp>
                <p:nvSpPr>
                  <p:cNvPr id="199" name="Line 119"/>
                  <p:cNvSpPr>
                    <a:spLocks noChangeShapeType="1"/>
                  </p:cNvSpPr>
                  <p:nvPr/>
                </p:nvSpPr>
                <p:spPr bwMode="auto">
                  <a:xfrm>
                    <a:off x="4838700" y="4275098"/>
                    <a:ext cx="3048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0" name="Line 120"/>
                  <p:cNvSpPr>
                    <a:spLocks noChangeShapeType="1"/>
                  </p:cNvSpPr>
                  <p:nvPr/>
                </p:nvSpPr>
                <p:spPr bwMode="auto">
                  <a:xfrm>
                    <a:off x="5940425" y="4105742"/>
                    <a:ext cx="3048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01" name="Group 122"/>
                  <p:cNvGrpSpPr>
                    <a:grpSpLocks/>
                  </p:cNvGrpSpPr>
                  <p:nvPr/>
                </p:nvGrpSpPr>
                <p:grpSpPr bwMode="auto">
                  <a:xfrm>
                    <a:off x="5105400" y="4122968"/>
                    <a:ext cx="850900" cy="131763"/>
                    <a:chOff x="3320" y="2716"/>
                    <a:chExt cx="536" cy="83"/>
                  </a:xfrm>
                </p:grpSpPr>
                <p:sp>
                  <p:nvSpPr>
                    <p:cNvPr id="222" name="Line 123"/>
                    <p:cNvSpPr>
                      <a:spLocks noChangeShapeType="1"/>
                    </p:cNvSpPr>
                    <p:nvPr/>
                  </p:nvSpPr>
                  <p:spPr bwMode="auto">
                    <a:xfrm>
                      <a:off x="3320" y="2797"/>
                      <a:ext cx="96"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3" name="Line 124"/>
                    <p:cNvSpPr>
                      <a:spLocks noChangeShapeType="1"/>
                    </p:cNvSpPr>
                    <p:nvPr/>
                  </p:nvSpPr>
                  <p:spPr bwMode="auto">
                    <a:xfrm>
                      <a:off x="3416" y="2765"/>
                      <a:ext cx="192"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4" name="Line 125"/>
                    <p:cNvSpPr>
                      <a:spLocks noChangeShapeType="1"/>
                    </p:cNvSpPr>
                    <p:nvPr/>
                  </p:nvSpPr>
                  <p:spPr bwMode="auto">
                    <a:xfrm>
                      <a:off x="3618" y="2744"/>
                      <a:ext cx="192"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5" name="Line 126"/>
                    <p:cNvSpPr>
                      <a:spLocks noChangeShapeType="1"/>
                    </p:cNvSpPr>
                    <p:nvPr/>
                  </p:nvSpPr>
                  <p:spPr bwMode="auto">
                    <a:xfrm>
                      <a:off x="3412" y="2760"/>
                      <a:ext cx="0" cy="3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6" name="Line 127"/>
                    <p:cNvSpPr>
                      <a:spLocks noChangeShapeType="1"/>
                    </p:cNvSpPr>
                    <p:nvPr/>
                  </p:nvSpPr>
                  <p:spPr bwMode="auto">
                    <a:xfrm>
                      <a:off x="3814" y="2716"/>
                      <a:ext cx="0" cy="3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7" name="Line 128"/>
                    <p:cNvSpPr>
                      <a:spLocks noChangeShapeType="1"/>
                    </p:cNvSpPr>
                    <p:nvPr/>
                  </p:nvSpPr>
                  <p:spPr bwMode="auto">
                    <a:xfrm rot="-5400000">
                      <a:off x="3837" y="2738"/>
                      <a:ext cx="0" cy="3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sp>
                <p:nvSpPr>
                  <p:cNvPr id="202" name="Line 132"/>
                  <p:cNvSpPr>
                    <a:spLocks noChangeShapeType="1"/>
                  </p:cNvSpPr>
                  <p:nvPr/>
                </p:nvSpPr>
                <p:spPr bwMode="auto">
                  <a:xfrm>
                    <a:off x="6251575" y="4056023"/>
                    <a:ext cx="0" cy="6214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03" name="Group 7"/>
                  <p:cNvGrpSpPr>
                    <a:grpSpLocks/>
                  </p:cNvGrpSpPr>
                  <p:nvPr/>
                </p:nvGrpSpPr>
                <p:grpSpPr bwMode="auto">
                  <a:xfrm>
                    <a:off x="6286500" y="3678468"/>
                    <a:ext cx="1819275" cy="368300"/>
                    <a:chOff x="6286500" y="3678468"/>
                    <a:chExt cx="1819275" cy="368300"/>
                  </a:xfrm>
                </p:grpSpPr>
                <p:sp>
                  <p:nvSpPr>
                    <p:cNvPr id="210" name="Line 96"/>
                    <p:cNvSpPr>
                      <a:spLocks noChangeShapeType="1"/>
                    </p:cNvSpPr>
                    <p:nvPr/>
                  </p:nvSpPr>
                  <p:spPr bwMode="auto">
                    <a:xfrm>
                      <a:off x="7553325" y="3871130"/>
                      <a:ext cx="0" cy="6214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1" name="Line 97"/>
                    <p:cNvSpPr>
                      <a:spLocks noChangeShapeType="1"/>
                    </p:cNvSpPr>
                    <p:nvPr/>
                  </p:nvSpPr>
                  <p:spPr bwMode="auto">
                    <a:xfrm>
                      <a:off x="7677150" y="3746832"/>
                      <a:ext cx="0" cy="6214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2" name="Line 121"/>
                    <p:cNvSpPr>
                      <a:spLocks noChangeShapeType="1"/>
                    </p:cNvSpPr>
                    <p:nvPr/>
                  </p:nvSpPr>
                  <p:spPr bwMode="auto">
                    <a:xfrm>
                      <a:off x="6286500" y="4046700"/>
                      <a:ext cx="228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3" name="Line 133"/>
                    <p:cNvSpPr>
                      <a:spLocks noChangeShapeType="1"/>
                    </p:cNvSpPr>
                    <p:nvPr/>
                  </p:nvSpPr>
                  <p:spPr bwMode="auto">
                    <a:xfrm>
                      <a:off x="6591300" y="3981444"/>
                      <a:ext cx="228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4" name="Line 134"/>
                    <p:cNvSpPr>
                      <a:spLocks noChangeShapeType="1"/>
                    </p:cNvSpPr>
                    <p:nvPr/>
                  </p:nvSpPr>
                  <p:spPr bwMode="auto">
                    <a:xfrm rot="-5400000">
                      <a:off x="7617619" y="3838619"/>
                      <a:ext cx="0" cy="61913"/>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5" name="Line 135"/>
                    <p:cNvSpPr>
                      <a:spLocks noChangeShapeType="1"/>
                    </p:cNvSpPr>
                    <p:nvPr/>
                  </p:nvSpPr>
                  <p:spPr bwMode="auto">
                    <a:xfrm rot="-5400000">
                      <a:off x="6850856" y="3939612"/>
                      <a:ext cx="0" cy="61912"/>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6" name="Line 137"/>
                    <p:cNvSpPr>
                      <a:spLocks noChangeShapeType="1"/>
                    </p:cNvSpPr>
                    <p:nvPr/>
                  </p:nvSpPr>
                  <p:spPr bwMode="auto">
                    <a:xfrm rot="5400000" flipH="1">
                      <a:off x="7662069" y="3781131"/>
                      <a:ext cx="0" cy="61913"/>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7" name="Line 138"/>
                    <p:cNvSpPr>
                      <a:spLocks noChangeShapeType="1"/>
                    </p:cNvSpPr>
                    <p:nvPr/>
                  </p:nvSpPr>
                  <p:spPr bwMode="auto">
                    <a:xfrm>
                      <a:off x="7937500" y="3678468"/>
                      <a:ext cx="0" cy="62149"/>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8" name="Line 139"/>
                    <p:cNvSpPr>
                      <a:spLocks noChangeShapeType="1"/>
                    </p:cNvSpPr>
                    <p:nvPr/>
                  </p:nvSpPr>
                  <p:spPr bwMode="auto">
                    <a:xfrm rot="5400000">
                      <a:off x="6539706" y="3984670"/>
                      <a:ext cx="0" cy="61912"/>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19" name="Line 140"/>
                    <p:cNvSpPr>
                      <a:spLocks noChangeShapeType="1"/>
                    </p:cNvSpPr>
                    <p:nvPr/>
                  </p:nvSpPr>
                  <p:spPr bwMode="auto">
                    <a:xfrm>
                      <a:off x="6889750" y="3922402"/>
                      <a:ext cx="6858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0" name="Line 141"/>
                    <p:cNvSpPr>
                      <a:spLocks noChangeShapeType="1"/>
                    </p:cNvSpPr>
                    <p:nvPr/>
                  </p:nvSpPr>
                  <p:spPr bwMode="auto">
                    <a:xfrm>
                      <a:off x="7696200" y="3754600"/>
                      <a:ext cx="228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21" name="Line 142"/>
                    <p:cNvSpPr>
                      <a:spLocks noChangeShapeType="1"/>
                    </p:cNvSpPr>
                    <p:nvPr/>
                  </p:nvSpPr>
                  <p:spPr bwMode="auto">
                    <a:xfrm>
                      <a:off x="7953375" y="3681575"/>
                      <a:ext cx="1524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sp>
                <p:nvSpPr>
                  <p:cNvPr id="204" name="Line 148"/>
                  <p:cNvSpPr>
                    <a:spLocks noChangeShapeType="1"/>
                  </p:cNvSpPr>
                  <p:nvPr/>
                </p:nvSpPr>
                <p:spPr bwMode="auto">
                  <a:xfrm>
                    <a:off x="4752975" y="4312388"/>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5" name="Line 149"/>
                  <p:cNvSpPr>
                    <a:spLocks noChangeShapeType="1"/>
                  </p:cNvSpPr>
                  <p:nvPr/>
                </p:nvSpPr>
                <p:spPr bwMode="auto">
                  <a:xfrm>
                    <a:off x="4667250" y="4363660"/>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6" name="Line 150"/>
                  <p:cNvSpPr>
                    <a:spLocks noChangeShapeType="1"/>
                  </p:cNvSpPr>
                  <p:nvPr/>
                </p:nvSpPr>
                <p:spPr bwMode="auto">
                  <a:xfrm>
                    <a:off x="4584700" y="4427363"/>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7" name="Line 151"/>
                  <p:cNvSpPr>
                    <a:spLocks noChangeShapeType="1"/>
                  </p:cNvSpPr>
                  <p:nvPr/>
                </p:nvSpPr>
                <p:spPr bwMode="auto">
                  <a:xfrm>
                    <a:off x="4057650" y="4512818"/>
                    <a:ext cx="228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8" name="Line 152"/>
                  <p:cNvSpPr>
                    <a:spLocks noChangeShapeType="1"/>
                  </p:cNvSpPr>
                  <p:nvPr/>
                </p:nvSpPr>
                <p:spPr bwMode="auto">
                  <a:xfrm>
                    <a:off x="4381500" y="4456884"/>
                    <a:ext cx="203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09" name="Line 153"/>
                  <p:cNvSpPr>
                    <a:spLocks noChangeShapeType="1"/>
                  </p:cNvSpPr>
                  <p:nvPr/>
                </p:nvSpPr>
                <p:spPr bwMode="auto">
                  <a:xfrm>
                    <a:off x="4311650" y="4481743"/>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grpSp>
          <p:sp>
            <p:nvSpPr>
              <p:cNvPr id="194" name="Line 154"/>
              <p:cNvSpPr>
                <a:spLocks noChangeShapeType="1"/>
              </p:cNvSpPr>
              <p:nvPr/>
            </p:nvSpPr>
            <p:spPr bwMode="auto">
              <a:xfrm>
                <a:off x="3949700" y="4567730"/>
                <a:ext cx="762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95" name="Line 155"/>
              <p:cNvSpPr>
                <a:spLocks noChangeShapeType="1"/>
              </p:cNvSpPr>
              <p:nvPr/>
            </p:nvSpPr>
            <p:spPr bwMode="auto">
              <a:xfrm>
                <a:off x="1444625" y="4771268"/>
                <a:ext cx="9906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196" name="Line 157"/>
              <p:cNvSpPr>
                <a:spLocks noChangeShapeType="1"/>
              </p:cNvSpPr>
              <p:nvPr/>
            </p:nvSpPr>
            <p:spPr bwMode="auto">
              <a:xfrm>
                <a:off x="2441575" y="4735533"/>
                <a:ext cx="152400" cy="0"/>
              </a:xfrm>
              <a:prstGeom prst="line">
                <a:avLst/>
              </a:prstGeom>
              <a:noFill/>
              <a:ln w="28575">
                <a:solidFill>
                  <a:schemeClr val="accent2"/>
                </a:solidFill>
                <a:prstDash val="solid"/>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sp>
          <p:nvSpPr>
            <p:cNvPr id="262" name="Line 129"/>
            <p:cNvSpPr>
              <a:spLocks noChangeShapeType="1"/>
            </p:cNvSpPr>
            <p:nvPr/>
          </p:nvSpPr>
          <p:spPr bwMode="auto">
            <a:xfrm>
              <a:off x="6820234" y="4549132"/>
              <a:ext cx="0" cy="63500"/>
            </a:xfrm>
            <a:prstGeom prst="line">
              <a:avLst/>
            </a:prstGeom>
            <a:noFill/>
            <a:ln w="66675">
              <a:solidFill>
                <a:schemeClr val="accent2"/>
              </a:solidFill>
              <a:prstDash val="sysDot"/>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63" name="Line 130"/>
            <p:cNvSpPr>
              <a:spLocks noChangeShapeType="1"/>
            </p:cNvSpPr>
            <p:nvPr/>
          </p:nvSpPr>
          <p:spPr bwMode="auto">
            <a:xfrm>
              <a:off x="6210634" y="4684069"/>
              <a:ext cx="0" cy="63500"/>
            </a:xfrm>
            <a:prstGeom prst="line">
              <a:avLst/>
            </a:prstGeom>
            <a:noFill/>
            <a:ln w="66675">
              <a:solidFill>
                <a:schemeClr val="accent2"/>
              </a:solidFill>
              <a:prstDash val="sysDot"/>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64" name="Line 131"/>
            <p:cNvSpPr>
              <a:spLocks noChangeShapeType="1"/>
            </p:cNvSpPr>
            <p:nvPr/>
          </p:nvSpPr>
          <p:spPr bwMode="auto">
            <a:xfrm>
              <a:off x="7563184" y="4445944"/>
              <a:ext cx="0" cy="63500"/>
            </a:xfrm>
            <a:prstGeom prst="line">
              <a:avLst/>
            </a:prstGeom>
            <a:noFill/>
            <a:ln w="66675">
              <a:solidFill>
                <a:schemeClr val="accent2"/>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65" name="Line 136"/>
            <p:cNvSpPr>
              <a:spLocks noChangeShapeType="1"/>
            </p:cNvSpPr>
            <p:nvPr/>
          </p:nvSpPr>
          <p:spPr bwMode="auto">
            <a:xfrm rot="5400000" flipH="1">
              <a:off x="7586203" y="4441975"/>
              <a:ext cx="0" cy="1588"/>
            </a:xfrm>
            <a:prstGeom prst="line">
              <a:avLst/>
            </a:prstGeom>
            <a:noFill/>
            <a:ln w="66675">
              <a:solidFill>
                <a:schemeClr val="accent2"/>
              </a:solidFill>
              <a:prstDash val="sysDot"/>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sp>
        <p:nvSpPr>
          <p:cNvPr id="266" name="Rectangle 158"/>
          <p:cNvSpPr>
            <a:spLocks noChangeArrowheads="1"/>
          </p:cNvSpPr>
          <p:nvPr/>
        </p:nvSpPr>
        <p:spPr bwMode="auto">
          <a:xfrm>
            <a:off x="6293917" y="4195286"/>
            <a:ext cx="1325684" cy="31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35000"/>
              </a:spcBef>
              <a:spcAft>
                <a:spcPct val="25000"/>
              </a:spcAft>
              <a:buClr>
                <a:schemeClr val="folHlink"/>
              </a:buClr>
              <a:buFont typeface="Wingdings" panose="05000000000000000000" pitchFamily="2" charset="2"/>
              <a:buNone/>
            </a:pPr>
            <a:r>
              <a:rPr lang="en-GB" altLang="zh-TW" sz="1600" dirty="0">
                <a:solidFill>
                  <a:schemeClr val="accent2"/>
                </a:solidFill>
                <a:ea typeface="PMingLiU" panose="02020500000000000000" pitchFamily="18" charset="-120"/>
              </a:rPr>
              <a:t>Lamivudine</a:t>
            </a:r>
          </a:p>
        </p:txBody>
      </p:sp>
      <p:sp>
        <p:nvSpPr>
          <p:cNvPr id="267" name="Rectangle 159"/>
          <p:cNvSpPr>
            <a:spLocks noChangeArrowheads="1"/>
          </p:cNvSpPr>
          <p:nvPr/>
        </p:nvSpPr>
        <p:spPr bwMode="auto">
          <a:xfrm>
            <a:off x="6505975" y="2901724"/>
            <a:ext cx="971420" cy="314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a:lnSpc>
                <a:spcPct val="90000"/>
              </a:lnSpc>
              <a:spcBef>
                <a:spcPct val="35000"/>
              </a:spcBef>
              <a:spcAft>
                <a:spcPct val="25000"/>
              </a:spcAft>
              <a:buClr>
                <a:schemeClr val="folHlink"/>
              </a:buClr>
              <a:buFont typeface="Wingdings" panose="05000000000000000000" pitchFamily="2" charset="2"/>
              <a:buNone/>
            </a:pPr>
            <a:r>
              <a:rPr lang="en-GB" altLang="zh-TW" sz="1600" dirty="0">
                <a:solidFill>
                  <a:schemeClr val="accent3"/>
                </a:solidFill>
                <a:ea typeface="PMingLiU" panose="02020500000000000000" pitchFamily="18" charset="-120"/>
              </a:rPr>
              <a:t>Placebo</a:t>
            </a:r>
          </a:p>
        </p:txBody>
      </p:sp>
      <p:grpSp>
        <p:nvGrpSpPr>
          <p:cNvPr id="268" name="Group 14"/>
          <p:cNvGrpSpPr>
            <a:grpSpLocks/>
          </p:cNvGrpSpPr>
          <p:nvPr/>
        </p:nvGrpSpPr>
        <p:grpSpPr bwMode="auto">
          <a:xfrm>
            <a:off x="1138572" y="2875907"/>
            <a:ext cx="6923087" cy="2560637"/>
            <a:chOff x="1189038" y="2289406"/>
            <a:chExt cx="6923087" cy="2509837"/>
          </a:xfrm>
        </p:grpSpPr>
        <p:sp>
          <p:nvSpPr>
            <p:cNvPr id="269" name="Line 93"/>
            <p:cNvSpPr>
              <a:spLocks noChangeShapeType="1"/>
            </p:cNvSpPr>
            <p:nvPr/>
          </p:nvSpPr>
          <p:spPr bwMode="auto">
            <a:xfrm>
              <a:off x="6381750" y="2885356"/>
              <a:ext cx="0" cy="6224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70" name="Group 13"/>
            <p:cNvGrpSpPr>
              <a:grpSpLocks/>
            </p:cNvGrpSpPr>
            <p:nvPr/>
          </p:nvGrpSpPr>
          <p:grpSpPr bwMode="auto">
            <a:xfrm>
              <a:off x="1189038" y="2289406"/>
              <a:ext cx="6923087" cy="2509837"/>
              <a:chOff x="1189038" y="2289406"/>
              <a:chExt cx="6923087" cy="2509837"/>
            </a:xfrm>
          </p:grpSpPr>
          <p:sp>
            <p:nvSpPr>
              <p:cNvPr id="271" name="Line 74"/>
              <p:cNvSpPr>
                <a:spLocks noChangeShapeType="1"/>
              </p:cNvSpPr>
              <p:nvPr/>
            </p:nvSpPr>
            <p:spPr bwMode="auto">
              <a:xfrm>
                <a:off x="4572000" y="3923212"/>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72" name="Group 12"/>
              <p:cNvGrpSpPr>
                <a:grpSpLocks/>
              </p:cNvGrpSpPr>
              <p:nvPr/>
            </p:nvGrpSpPr>
            <p:grpSpPr bwMode="auto">
              <a:xfrm>
                <a:off x="1189038" y="2289406"/>
                <a:ext cx="6923087" cy="2509837"/>
                <a:chOff x="1189038" y="2289406"/>
                <a:chExt cx="6923087" cy="2509837"/>
              </a:xfrm>
            </p:grpSpPr>
            <p:sp>
              <p:nvSpPr>
                <p:cNvPr id="273" name="Line 34"/>
                <p:cNvSpPr>
                  <a:spLocks noChangeShapeType="1"/>
                </p:cNvSpPr>
                <p:nvPr/>
              </p:nvSpPr>
              <p:spPr bwMode="auto">
                <a:xfrm>
                  <a:off x="2366963" y="4684099"/>
                  <a:ext cx="76200" cy="0"/>
                </a:xfrm>
                <a:prstGeom prst="line">
                  <a:avLst/>
                </a:prstGeom>
                <a:noFill/>
                <a:ln w="28575">
                  <a:solidFill>
                    <a:schemeClr val="accent3"/>
                  </a:solidFill>
                  <a:prstDash val="lgDashDot"/>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74" name="Group 11"/>
                <p:cNvGrpSpPr>
                  <a:grpSpLocks/>
                </p:cNvGrpSpPr>
                <p:nvPr/>
              </p:nvGrpSpPr>
              <p:grpSpPr bwMode="auto">
                <a:xfrm>
                  <a:off x="1189038" y="2289406"/>
                  <a:ext cx="6923087" cy="2509837"/>
                  <a:chOff x="1189038" y="2289406"/>
                  <a:chExt cx="6923087" cy="2509837"/>
                </a:xfrm>
              </p:grpSpPr>
              <p:sp>
                <p:nvSpPr>
                  <p:cNvPr id="275" name="Line 15"/>
                  <p:cNvSpPr>
                    <a:spLocks noChangeShapeType="1"/>
                  </p:cNvSpPr>
                  <p:nvPr/>
                </p:nvSpPr>
                <p:spPr bwMode="auto">
                  <a:xfrm>
                    <a:off x="3065463" y="4265533"/>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76" name="Line 26"/>
                  <p:cNvSpPr>
                    <a:spLocks noChangeShapeType="1"/>
                  </p:cNvSpPr>
                  <p:nvPr/>
                </p:nvSpPr>
                <p:spPr bwMode="auto">
                  <a:xfrm>
                    <a:off x="2933700" y="4427358"/>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77" name="Line 27"/>
                  <p:cNvSpPr>
                    <a:spLocks noChangeShapeType="1"/>
                  </p:cNvSpPr>
                  <p:nvPr/>
                </p:nvSpPr>
                <p:spPr bwMode="auto">
                  <a:xfrm>
                    <a:off x="3009900" y="4351113"/>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78" name="Line 30"/>
                  <p:cNvSpPr>
                    <a:spLocks noChangeShapeType="1"/>
                  </p:cNvSpPr>
                  <p:nvPr/>
                </p:nvSpPr>
                <p:spPr bwMode="auto">
                  <a:xfrm>
                    <a:off x="2433638" y="4624970"/>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79" name="Group 6"/>
                  <p:cNvGrpSpPr>
                    <a:grpSpLocks/>
                  </p:cNvGrpSpPr>
                  <p:nvPr/>
                </p:nvGrpSpPr>
                <p:grpSpPr bwMode="auto">
                  <a:xfrm>
                    <a:off x="1189038" y="2289406"/>
                    <a:ext cx="6923087" cy="2509837"/>
                    <a:chOff x="1189038" y="2289406"/>
                    <a:chExt cx="6923087" cy="2509837"/>
                  </a:xfrm>
                </p:grpSpPr>
                <p:sp>
                  <p:nvSpPr>
                    <p:cNvPr id="280" name="Line 84"/>
                    <p:cNvSpPr>
                      <a:spLocks noChangeShapeType="1"/>
                    </p:cNvSpPr>
                    <p:nvPr/>
                  </p:nvSpPr>
                  <p:spPr bwMode="auto">
                    <a:xfrm>
                      <a:off x="7505700" y="2675295"/>
                      <a:ext cx="0" cy="94916"/>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1" name="Line 87"/>
                    <p:cNvSpPr>
                      <a:spLocks noChangeShapeType="1"/>
                    </p:cNvSpPr>
                    <p:nvPr/>
                  </p:nvSpPr>
                  <p:spPr bwMode="auto">
                    <a:xfrm>
                      <a:off x="7048500" y="2751539"/>
                      <a:ext cx="490538"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2" name="Line 88"/>
                    <p:cNvSpPr>
                      <a:spLocks noChangeShapeType="1"/>
                    </p:cNvSpPr>
                    <p:nvPr/>
                  </p:nvSpPr>
                  <p:spPr bwMode="auto">
                    <a:xfrm>
                      <a:off x="6515100" y="2827784"/>
                      <a:ext cx="568325"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3" name="Line 89"/>
                    <p:cNvSpPr>
                      <a:spLocks noChangeShapeType="1"/>
                    </p:cNvSpPr>
                    <p:nvPr/>
                  </p:nvSpPr>
                  <p:spPr bwMode="auto">
                    <a:xfrm>
                      <a:off x="7705725" y="2294074"/>
                      <a:ext cx="4064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4" name="Line 92"/>
                    <p:cNvSpPr>
                      <a:spLocks noChangeShapeType="1"/>
                    </p:cNvSpPr>
                    <p:nvPr/>
                  </p:nvSpPr>
                  <p:spPr bwMode="auto">
                    <a:xfrm>
                      <a:off x="7048500" y="2751539"/>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5" name="Line 103"/>
                    <p:cNvSpPr>
                      <a:spLocks noChangeShapeType="1"/>
                    </p:cNvSpPr>
                    <p:nvPr/>
                  </p:nvSpPr>
                  <p:spPr bwMode="auto">
                    <a:xfrm>
                      <a:off x="7505700" y="2675295"/>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6" name="Line 107"/>
                    <p:cNvSpPr>
                      <a:spLocks noChangeShapeType="1"/>
                    </p:cNvSpPr>
                    <p:nvPr/>
                  </p:nvSpPr>
                  <p:spPr bwMode="auto">
                    <a:xfrm>
                      <a:off x="7705725" y="2289406"/>
                      <a:ext cx="0" cy="152489"/>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7" name="Line 108"/>
                    <p:cNvSpPr>
                      <a:spLocks noChangeShapeType="1"/>
                    </p:cNvSpPr>
                    <p:nvPr/>
                  </p:nvSpPr>
                  <p:spPr bwMode="auto">
                    <a:xfrm>
                      <a:off x="7581900" y="2446562"/>
                      <a:ext cx="0" cy="104253"/>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8" name="Line 109"/>
                    <p:cNvSpPr>
                      <a:spLocks noChangeShapeType="1"/>
                    </p:cNvSpPr>
                    <p:nvPr/>
                  </p:nvSpPr>
                  <p:spPr bwMode="auto">
                    <a:xfrm flipV="1">
                      <a:off x="7581900" y="2427890"/>
                      <a:ext cx="109538" cy="18672"/>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89" name="Line 110"/>
                    <p:cNvSpPr>
                      <a:spLocks noChangeShapeType="1"/>
                    </p:cNvSpPr>
                    <p:nvPr/>
                  </p:nvSpPr>
                  <p:spPr bwMode="auto">
                    <a:xfrm>
                      <a:off x="7581900" y="2522807"/>
                      <a:ext cx="0" cy="152489"/>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90" name="Group 5"/>
                    <p:cNvGrpSpPr>
                      <a:grpSpLocks/>
                    </p:cNvGrpSpPr>
                    <p:nvPr/>
                  </p:nvGrpSpPr>
                  <p:grpSpPr bwMode="auto">
                    <a:xfrm>
                      <a:off x="1189038" y="2827568"/>
                      <a:ext cx="5326062" cy="1971675"/>
                      <a:chOff x="1189038" y="2827568"/>
                      <a:chExt cx="5326062" cy="1971675"/>
                    </a:xfrm>
                  </p:grpSpPr>
                  <p:sp>
                    <p:nvSpPr>
                      <p:cNvPr id="291" name="Line 91"/>
                      <p:cNvSpPr>
                        <a:spLocks noChangeShapeType="1"/>
                      </p:cNvSpPr>
                      <p:nvPr/>
                    </p:nvSpPr>
                    <p:spPr bwMode="auto">
                      <a:xfrm>
                        <a:off x="6124575" y="3009836"/>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2" name="Line 95"/>
                      <p:cNvSpPr>
                        <a:spLocks noChangeShapeType="1"/>
                      </p:cNvSpPr>
                      <p:nvPr/>
                    </p:nvSpPr>
                    <p:spPr bwMode="auto">
                      <a:xfrm>
                        <a:off x="6038850" y="3095417"/>
                        <a:ext cx="0" cy="6068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293" name="Group 4"/>
                      <p:cNvGrpSpPr>
                        <a:grpSpLocks/>
                      </p:cNvGrpSpPr>
                      <p:nvPr/>
                    </p:nvGrpSpPr>
                    <p:grpSpPr bwMode="auto">
                      <a:xfrm>
                        <a:off x="1189038" y="2827568"/>
                        <a:ext cx="5326062" cy="1971675"/>
                        <a:chOff x="1189038" y="2827568"/>
                        <a:chExt cx="5326062" cy="1971675"/>
                      </a:xfrm>
                    </p:grpSpPr>
                    <p:sp>
                      <p:nvSpPr>
                        <p:cNvPr id="294" name="Line 36"/>
                        <p:cNvSpPr>
                          <a:spLocks noChangeShapeType="1"/>
                        </p:cNvSpPr>
                        <p:nvPr/>
                      </p:nvSpPr>
                      <p:spPr bwMode="auto">
                        <a:xfrm>
                          <a:off x="5419725" y="3433070"/>
                          <a:ext cx="0" cy="150933"/>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5" name="Line 68"/>
                        <p:cNvSpPr>
                          <a:spLocks noChangeShapeType="1"/>
                        </p:cNvSpPr>
                        <p:nvPr/>
                      </p:nvSpPr>
                      <p:spPr bwMode="auto">
                        <a:xfrm>
                          <a:off x="4976813" y="3685143"/>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6" name="Line 70"/>
                        <p:cNvSpPr>
                          <a:spLocks noChangeShapeType="1"/>
                        </p:cNvSpPr>
                        <p:nvPr/>
                      </p:nvSpPr>
                      <p:spPr bwMode="auto">
                        <a:xfrm>
                          <a:off x="5776913" y="3313258"/>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7" name="Line 71"/>
                        <p:cNvSpPr>
                          <a:spLocks noChangeShapeType="1"/>
                        </p:cNvSpPr>
                        <p:nvPr/>
                      </p:nvSpPr>
                      <p:spPr bwMode="auto">
                        <a:xfrm>
                          <a:off x="5581650" y="3370829"/>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8" name="Line 72"/>
                        <p:cNvSpPr>
                          <a:spLocks noChangeShapeType="1"/>
                        </p:cNvSpPr>
                        <p:nvPr/>
                      </p:nvSpPr>
                      <p:spPr bwMode="auto">
                        <a:xfrm>
                          <a:off x="5395913" y="3562219"/>
                          <a:ext cx="0" cy="74688"/>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299" name="Line 75"/>
                        <p:cNvSpPr>
                          <a:spLocks noChangeShapeType="1"/>
                        </p:cNvSpPr>
                        <p:nvPr/>
                      </p:nvSpPr>
                      <p:spPr bwMode="auto">
                        <a:xfrm>
                          <a:off x="5238750" y="3615123"/>
                          <a:ext cx="0" cy="74688"/>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0" name="Line 76"/>
                        <p:cNvSpPr>
                          <a:spLocks noChangeShapeType="1"/>
                        </p:cNvSpPr>
                        <p:nvPr/>
                      </p:nvSpPr>
                      <p:spPr bwMode="auto">
                        <a:xfrm>
                          <a:off x="4981575" y="3685143"/>
                          <a:ext cx="2540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1" name="Line 77"/>
                        <p:cNvSpPr>
                          <a:spLocks noChangeShapeType="1"/>
                        </p:cNvSpPr>
                        <p:nvPr/>
                      </p:nvSpPr>
                      <p:spPr bwMode="auto">
                        <a:xfrm>
                          <a:off x="5584825" y="3384834"/>
                          <a:ext cx="1778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2" name="Line 78"/>
                        <p:cNvSpPr>
                          <a:spLocks noChangeShapeType="1"/>
                        </p:cNvSpPr>
                        <p:nvPr/>
                      </p:nvSpPr>
                      <p:spPr bwMode="auto">
                        <a:xfrm>
                          <a:off x="5418138" y="3447074"/>
                          <a:ext cx="1778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3" name="Line 79"/>
                        <p:cNvSpPr>
                          <a:spLocks noChangeShapeType="1"/>
                        </p:cNvSpPr>
                        <p:nvPr/>
                      </p:nvSpPr>
                      <p:spPr bwMode="auto">
                        <a:xfrm>
                          <a:off x="5224463" y="3629126"/>
                          <a:ext cx="1778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4" name="Line 80"/>
                        <p:cNvSpPr>
                          <a:spLocks noChangeShapeType="1"/>
                        </p:cNvSpPr>
                        <p:nvPr/>
                      </p:nvSpPr>
                      <p:spPr bwMode="auto">
                        <a:xfrm>
                          <a:off x="5775325" y="3319482"/>
                          <a:ext cx="1778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5" name="Line 85"/>
                        <p:cNvSpPr>
                          <a:spLocks noChangeShapeType="1"/>
                        </p:cNvSpPr>
                        <p:nvPr/>
                      </p:nvSpPr>
                      <p:spPr bwMode="auto">
                        <a:xfrm>
                          <a:off x="6353175" y="2956932"/>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6" name="Line 86"/>
                        <p:cNvSpPr>
                          <a:spLocks noChangeShapeType="1"/>
                        </p:cNvSpPr>
                        <p:nvPr/>
                      </p:nvSpPr>
                      <p:spPr bwMode="auto">
                        <a:xfrm>
                          <a:off x="6515100" y="2827784"/>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7" name="Line 90"/>
                        <p:cNvSpPr>
                          <a:spLocks noChangeShapeType="1"/>
                        </p:cNvSpPr>
                        <p:nvPr/>
                      </p:nvSpPr>
                      <p:spPr bwMode="auto">
                        <a:xfrm>
                          <a:off x="6119813" y="3023840"/>
                          <a:ext cx="2286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8" name="Line 94"/>
                        <p:cNvSpPr>
                          <a:spLocks noChangeShapeType="1"/>
                        </p:cNvSpPr>
                        <p:nvPr/>
                      </p:nvSpPr>
                      <p:spPr bwMode="auto">
                        <a:xfrm rot="-5400000">
                          <a:off x="6365082" y="2930643"/>
                          <a:ext cx="0" cy="61913"/>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09" name="Line 98"/>
                        <p:cNvSpPr>
                          <a:spLocks noChangeShapeType="1"/>
                        </p:cNvSpPr>
                        <p:nvPr/>
                      </p:nvSpPr>
                      <p:spPr bwMode="auto">
                        <a:xfrm>
                          <a:off x="5962650" y="3209005"/>
                          <a:ext cx="0" cy="6224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0" name="Line 99"/>
                        <p:cNvSpPr>
                          <a:spLocks noChangeShapeType="1"/>
                        </p:cNvSpPr>
                        <p:nvPr/>
                      </p:nvSpPr>
                      <p:spPr bwMode="auto">
                        <a:xfrm>
                          <a:off x="5957888" y="3266577"/>
                          <a:ext cx="0" cy="6224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1" name="Line 100"/>
                        <p:cNvSpPr>
                          <a:spLocks noChangeShapeType="1"/>
                        </p:cNvSpPr>
                        <p:nvPr/>
                      </p:nvSpPr>
                      <p:spPr bwMode="auto">
                        <a:xfrm>
                          <a:off x="6019800" y="3137428"/>
                          <a:ext cx="0" cy="6224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2" name="Line 101"/>
                        <p:cNvSpPr>
                          <a:spLocks noChangeShapeType="1"/>
                        </p:cNvSpPr>
                        <p:nvPr/>
                      </p:nvSpPr>
                      <p:spPr bwMode="auto">
                        <a:xfrm>
                          <a:off x="6362700" y="2904027"/>
                          <a:ext cx="1524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3" name="Line 102"/>
                        <p:cNvSpPr>
                          <a:spLocks noChangeShapeType="1"/>
                        </p:cNvSpPr>
                        <p:nvPr/>
                      </p:nvSpPr>
                      <p:spPr bwMode="auto">
                        <a:xfrm>
                          <a:off x="6057900" y="3058073"/>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4" name="Line 105"/>
                        <p:cNvSpPr>
                          <a:spLocks noChangeShapeType="1"/>
                        </p:cNvSpPr>
                        <p:nvPr/>
                      </p:nvSpPr>
                      <p:spPr bwMode="auto">
                        <a:xfrm>
                          <a:off x="5957888" y="3199669"/>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5" name="Line 106"/>
                        <p:cNvSpPr>
                          <a:spLocks noChangeShapeType="1"/>
                        </p:cNvSpPr>
                        <p:nvPr/>
                      </p:nvSpPr>
                      <p:spPr bwMode="auto">
                        <a:xfrm>
                          <a:off x="6029325" y="3086081"/>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316" name="Group 3"/>
                        <p:cNvGrpSpPr>
                          <a:grpSpLocks/>
                        </p:cNvGrpSpPr>
                        <p:nvPr/>
                      </p:nvGrpSpPr>
                      <p:grpSpPr bwMode="auto">
                        <a:xfrm>
                          <a:off x="1189038" y="3737206"/>
                          <a:ext cx="3784600" cy="1062037"/>
                          <a:chOff x="1189038" y="3737206"/>
                          <a:chExt cx="3784600" cy="1062037"/>
                        </a:xfrm>
                      </p:grpSpPr>
                      <p:sp>
                        <p:nvSpPr>
                          <p:cNvPr id="317" name="Line 23"/>
                          <p:cNvSpPr>
                            <a:spLocks noChangeShapeType="1"/>
                          </p:cNvSpPr>
                          <p:nvPr/>
                        </p:nvSpPr>
                        <p:spPr bwMode="auto">
                          <a:xfrm>
                            <a:off x="4119563" y="3977672"/>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8" name="Line 29"/>
                          <p:cNvSpPr>
                            <a:spLocks noChangeShapeType="1"/>
                          </p:cNvSpPr>
                          <p:nvPr/>
                        </p:nvSpPr>
                        <p:spPr bwMode="auto">
                          <a:xfrm>
                            <a:off x="4027488" y="4039912"/>
                            <a:ext cx="85725"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19" name="Line 31"/>
                          <p:cNvSpPr>
                            <a:spLocks noChangeShapeType="1"/>
                          </p:cNvSpPr>
                          <p:nvPr/>
                        </p:nvSpPr>
                        <p:spPr bwMode="auto">
                          <a:xfrm>
                            <a:off x="3759200" y="4123936"/>
                            <a:ext cx="3048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0" name="Line 33"/>
                          <p:cNvSpPr>
                            <a:spLocks noChangeShapeType="1"/>
                          </p:cNvSpPr>
                          <p:nvPr/>
                        </p:nvSpPr>
                        <p:spPr bwMode="auto">
                          <a:xfrm>
                            <a:off x="4100513" y="3990120"/>
                            <a:ext cx="466725"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1" name="Line 37"/>
                          <p:cNvSpPr>
                            <a:spLocks noChangeShapeType="1"/>
                          </p:cNvSpPr>
                          <p:nvPr/>
                        </p:nvSpPr>
                        <p:spPr bwMode="auto">
                          <a:xfrm>
                            <a:off x="4040188" y="4032133"/>
                            <a:ext cx="0" cy="76244"/>
                          </a:xfrm>
                          <a:prstGeom prst="line">
                            <a:avLst/>
                          </a:prstGeom>
                          <a:noFill/>
                          <a:ln w="28575">
                            <a:solidFill>
                              <a:schemeClr val="accent3"/>
                            </a:solidFill>
                            <a:prstDash val="dashDot"/>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2" name="Line 38"/>
                          <p:cNvSpPr>
                            <a:spLocks noChangeShapeType="1"/>
                          </p:cNvSpPr>
                          <p:nvPr/>
                        </p:nvSpPr>
                        <p:spPr bwMode="auto">
                          <a:xfrm>
                            <a:off x="4719638" y="3801844"/>
                            <a:ext cx="2540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3" name="Line 69"/>
                          <p:cNvSpPr>
                            <a:spLocks noChangeShapeType="1"/>
                          </p:cNvSpPr>
                          <p:nvPr/>
                        </p:nvSpPr>
                        <p:spPr bwMode="auto">
                          <a:xfrm>
                            <a:off x="4705350" y="3818959"/>
                            <a:ext cx="0" cy="6224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4" name="Line 73"/>
                          <p:cNvSpPr>
                            <a:spLocks noChangeShapeType="1"/>
                          </p:cNvSpPr>
                          <p:nvPr/>
                        </p:nvSpPr>
                        <p:spPr bwMode="auto">
                          <a:xfrm>
                            <a:off x="4629150" y="3853191"/>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5" name="Line 81"/>
                          <p:cNvSpPr>
                            <a:spLocks noChangeShapeType="1"/>
                          </p:cNvSpPr>
                          <p:nvPr/>
                        </p:nvSpPr>
                        <p:spPr bwMode="auto">
                          <a:xfrm>
                            <a:off x="4714875" y="3792508"/>
                            <a:ext cx="0" cy="26452"/>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6" name="Line 82"/>
                          <p:cNvSpPr>
                            <a:spLocks noChangeShapeType="1"/>
                          </p:cNvSpPr>
                          <p:nvPr/>
                        </p:nvSpPr>
                        <p:spPr bwMode="auto">
                          <a:xfrm>
                            <a:off x="4624388" y="3867196"/>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27" name="Line 83"/>
                          <p:cNvSpPr>
                            <a:spLocks noChangeShapeType="1"/>
                          </p:cNvSpPr>
                          <p:nvPr/>
                        </p:nvSpPr>
                        <p:spPr bwMode="auto">
                          <a:xfrm>
                            <a:off x="4562475" y="3929436"/>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328" name="Group 2"/>
                          <p:cNvGrpSpPr>
                            <a:grpSpLocks/>
                          </p:cNvGrpSpPr>
                          <p:nvPr/>
                        </p:nvGrpSpPr>
                        <p:grpSpPr bwMode="auto">
                          <a:xfrm>
                            <a:off x="1189038" y="4122968"/>
                            <a:ext cx="2582862" cy="676275"/>
                            <a:chOff x="1189038" y="4122968"/>
                            <a:chExt cx="2582862" cy="676275"/>
                          </a:xfrm>
                        </p:grpSpPr>
                        <p:sp>
                          <p:nvSpPr>
                            <p:cNvPr id="329" name="Line 11"/>
                            <p:cNvSpPr>
                              <a:spLocks noChangeShapeType="1"/>
                            </p:cNvSpPr>
                            <p:nvPr/>
                          </p:nvSpPr>
                          <p:spPr bwMode="auto">
                            <a:xfrm>
                              <a:off x="3132138" y="4256197"/>
                              <a:ext cx="6096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0" name="Line 12"/>
                            <p:cNvSpPr>
                              <a:spLocks noChangeShapeType="1"/>
                            </p:cNvSpPr>
                            <p:nvPr/>
                          </p:nvSpPr>
                          <p:spPr bwMode="auto">
                            <a:xfrm>
                              <a:off x="3162300" y="4254641"/>
                              <a:ext cx="0" cy="1556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1" name="Line 13"/>
                            <p:cNvSpPr>
                              <a:spLocks noChangeShapeType="1"/>
                            </p:cNvSpPr>
                            <p:nvPr/>
                          </p:nvSpPr>
                          <p:spPr bwMode="auto">
                            <a:xfrm>
                              <a:off x="2620963" y="4508270"/>
                              <a:ext cx="0" cy="74688"/>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2" name="Line 14"/>
                            <p:cNvSpPr>
                              <a:spLocks noChangeShapeType="1"/>
                            </p:cNvSpPr>
                            <p:nvPr/>
                          </p:nvSpPr>
                          <p:spPr bwMode="auto">
                            <a:xfrm>
                              <a:off x="2855913" y="4427358"/>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3" name="Line 16"/>
                            <p:cNvSpPr>
                              <a:spLocks noChangeShapeType="1"/>
                            </p:cNvSpPr>
                            <p:nvPr/>
                          </p:nvSpPr>
                          <p:spPr bwMode="auto">
                            <a:xfrm>
                              <a:off x="2525713" y="4558063"/>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4" name="Line 18"/>
                            <p:cNvSpPr>
                              <a:spLocks noChangeShapeType="1"/>
                            </p:cNvSpPr>
                            <p:nvPr/>
                          </p:nvSpPr>
                          <p:spPr bwMode="auto">
                            <a:xfrm>
                              <a:off x="3009900" y="4352670"/>
                              <a:ext cx="0" cy="74688"/>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5" name="Line 21"/>
                            <p:cNvSpPr>
                              <a:spLocks noChangeShapeType="1"/>
                            </p:cNvSpPr>
                            <p:nvPr/>
                          </p:nvSpPr>
                          <p:spPr bwMode="auto">
                            <a:xfrm flipH="1">
                              <a:off x="3748088" y="4178397"/>
                              <a:ext cx="23812" cy="79356"/>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6" name="Line 24"/>
                            <p:cNvSpPr>
                              <a:spLocks noChangeShapeType="1"/>
                            </p:cNvSpPr>
                            <p:nvPr/>
                          </p:nvSpPr>
                          <p:spPr bwMode="auto">
                            <a:xfrm>
                              <a:off x="2540000" y="4575178"/>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7" name="Line 25"/>
                            <p:cNvSpPr>
                              <a:spLocks noChangeShapeType="1"/>
                            </p:cNvSpPr>
                            <p:nvPr/>
                          </p:nvSpPr>
                          <p:spPr bwMode="auto">
                            <a:xfrm>
                              <a:off x="3086100" y="4276425"/>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8" name="Line 28"/>
                            <p:cNvSpPr>
                              <a:spLocks noChangeShapeType="1"/>
                            </p:cNvSpPr>
                            <p:nvPr/>
                          </p:nvSpPr>
                          <p:spPr bwMode="auto">
                            <a:xfrm flipV="1">
                              <a:off x="2628900" y="4503602"/>
                              <a:ext cx="228600" cy="7781"/>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39" name="Line 32"/>
                            <p:cNvSpPr>
                              <a:spLocks noChangeShapeType="1"/>
                            </p:cNvSpPr>
                            <p:nvPr/>
                          </p:nvSpPr>
                          <p:spPr bwMode="auto">
                            <a:xfrm>
                              <a:off x="2857500" y="4427358"/>
                              <a:ext cx="762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40" name="Line 35"/>
                            <p:cNvSpPr>
                              <a:spLocks noChangeShapeType="1"/>
                            </p:cNvSpPr>
                            <p:nvPr/>
                          </p:nvSpPr>
                          <p:spPr bwMode="auto">
                            <a:xfrm>
                              <a:off x="2465388" y="4624970"/>
                              <a:ext cx="76200" cy="0"/>
                            </a:xfrm>
                            <a:prstGeom prst="line">
                              <a:avLst/>
                            </a:prstGeom>
                            <a:noFill/>
                            <a:ln w="28575">
                              <a:solidFill>
                                <a:schemeClr val="accent3"/>
                              </a:solidFill>
                              <a:prstDash val="dash"/>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341" name="Group 1"/>
                            <p:cNvGrpSpPr>
                              <a:grpSpLocks/>
                            </p:cNvGrpSpPr>
                            <p:nvPr/>
                          </p:nvGrpSpPr>
                          <p:grpSpPr bwMode="auto">
                            <a:xfrm>
                              <a:off x="1189038" y="4611918"/>
                              <a:ext cx="1241425" cy="187325"/>
                              <a:chOff x="1189038" y="4611918"/>
                              <a:chExt cx="1241425" cy="187325"/>
                            </a:xfrm>
                          </p:grpSpPr>
                          <p:sp>
                            <p:nvSpPr>
                              <p:cNvPr id="342" name="Line 17"/>
                              <p:cNvSpPr>
                                <a:spLocks noChangeShapeType="1"/>
                              </p:cNvSpPr>
                              <p:nvPr/>
                            </p:nvSpPr>
                            <p:spPr bwMode="auto">
                              <a:xfrm>
                                <a:off x="2379663" y="4673207"/>
                                <a:ext cx="0" cy="74688"/>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43" name="Line 19"/>
                              <p:cNvSpPr>
                                <a:spLocks noChangeShapeType="1"/>
                              </p:cNvSpPr>
                              <p:nvPr/>
                            </p:nvSpPr>
                            <p:spPr bwMode="auto">
                              <a:xfrm>
                                <a:off x="2430463" y="4612523"/>
                                <a:ext cx="0" cy="76245"/>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44" name="Line 20"/>
                              <p:cNvSpPr>
                                <a:spLocks noChangeShapeType="1"/>
                              </p:cNvSpPr>
                              <p:nvPr/>
                            </p:nvSpPr>
                            <p:spPr bwMode="auto">
                              <a:xfrm>
                                <a:off x="1866900" y="4732335"/>
                                <a:ext cx="533400"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45" name="Line 22"/>
                              <p:cNvSpPr>
                                <a:spLocks noChangeShapeType="1"/>
                              </p:cNvSpPr>
                              <p:nvPr/>
                            </p:nvSpPr>
                            <p:spPr bwMode="auto">
                              <a:xfrm>
                                <a:off x="1884363" y="4722999"/>
                                <a:ext cx="0" cy="76244"/>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46" name="Line 156"/>
                              <p:cNvSpPr>
                                <a:spLocks noChangeShapeType="1"/>
                              </p:cNvSpPr>
                              <p:nvPr/>
                            </p:nvSpPr>
                            <p:spPr bwMode="auto">
                              <a:xfrm>
                                <a:off x="1189038" y="4783683"/>
                                <a:ext cx="677862" cy="0"/>
                              </a:xfrm>
                              <a:prstGeom prst="line">
                                <a:avLst/>
                              </a:prstGeom>
                              <a:noFill/>
                              <a:ln w="28575">
                                <a:solidFill>
                                  <a:schemeClr val="accent3"/>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grpSp>
                    </p:grpSp>
                  </p:grpSp>
                </p:grpSp>
              </p:grpSp>
            </p:grpSp>
          </p:grpSp>
        </p:grpSp>
      </p:grpSp>
      <p:sp>
        <p:nvSpPr>
          <p:cNvPr id="347" name="Line 39"/>
          <p:cNvSpPr>
            <a:spLocks noChangeShapeType="1"/>
          </p:cNvSpPr>
          <p:nvPr/>
        </p:nvSpPr>
        <p:spPr bwMode="auto">
          <a:xfrm flipV="1">
            <a:off x="1146509" y="2437757"/>
            <a:ext cx="0" cy="3109912"/>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nvGrpSpPr>
          <p:cNvPr id="348" name="Group 173"/>
          <p:cNvGrpSpPr>
            <a:grpSpLocks/>
          </p:cNvGrpSpPr>
          <p:nvPr/>
        </p:nvGrpSpPr>
        <p:grpSpPr bwMode="auto">
          <a:xfrm>
            <a:off x="1071897" y="2444107"/>
            <a:ext cx="63500" cy="3103562"/>
            <a:chOff x="1022350" y="2703000"/>
            <a:chExt cx="64008" cy="3103563"/>
          </a:xfrm>
        </p:grpSpPr>
        <p:sp>
          <p:nvSpPr>
            <p:cNvPr id="349" name="Line 41"/>
            <p:cNvSpPr>
              <a:spLocks noChangeShapeType="1"/>
            </p:cNvSpPr>
            <p:nvPr/>
          </p:nvSpPr>
          <p:spPr bwMode="auto">
            <a:xfrm>
              <a:off x="1022350" y="3944425"/>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50" name="Line 42"/>
            <p:cNvSpPr>
              <a:spLocks noChangeShapeType="1"/>
            </p:cNvSpPr>
            <p:nvPr/>
          </p:nvSpPr>
          <p:spPr bwMode="auto">
            <a:xfrm>
              <a:off x="1022350" y="5185851"/>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51" name="Line 43"/>
            <p:cNvSpPr>
              <a:spLocks noChangeShapeType="1"/>
            </p:cNvSpPr>
            <p:nvPr/>
          </p:nvSpPr>
          <p:spPr bwMode="auto">
            <a:xfrm>
              <a:off x="1022350" y="3323712"/>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52" name="Line 44"/>
            <p:cNvSpPr>
              <a:spLocks noChangeShapeType="1"/>
            </p:cNvSpPr>
            <p:nvPr/>
          </p:nvSpPr>
          <p:spPr bwMode="auto">
            <a:xfrm>
              <a:off x="1022350" y="2703000"/>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53" name="Line 45"/>
            <p:cNvSpPr>
              <a:spLocks noChangeShapeType="1"/>
            </p:cNvSpPr>
            <p:nvPr/>
          </p:nvSpPr>
          <p:spPr bwMode="auto">
            <a:xfrm>
              <a:off x="1022350" y="4565138"/>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sp>
          <p:nvSpPr>
            <p:cNvPr id="354" name="Line 42"/>
            <p:cNvSpPr>
              <a:spLocks noChangeShapeType="1"/>
            </p:cNvSpPr>
            <p:nvPr/>
          </p:nvSpPr>
          <p:spPr bwMode="auto">
            <a:xfrm>
              <a:off x="1022350" y="5806563"/>
              <a:ext cx="64008" cy="0"/>
            </a:xfrm>
            <a:prstGeom prst="line">
              <a:avLst/>
            </a:prstGeom>
            <a:noFill/>
            <a:ln w="28575">
              <a:solidFill>
                <a:schemeClr val="tx1"/>
              </a:solidFill>
              <a:round/>
              <a:headEnd/>
              <a:tailEnd/>
            </a:ln>
            <a:effectLst/>
            <a:extLst/>
          </p:spPr>
          <p:txBody>
            <a:bodyPr/>
            <a:lstStyle/>
            <a:p>
              <a:pPr eaLnBrk="1" fontAlgn="auto" hangingPunct="1">
                <a:lnSpc>
                  <a:spcPct val="90000"/>
                </a:lnSpc>
                <a:spcBef>
                  <a:spcPts val="0"/>
                </a:spcBef>
                <a:spcAft>
                  <a:spcPts val="0"/>
                </a:spcAft>
                <a:buClr>
                  <a:schemeClr val="folHlink"/>
                </a:buClr>
                <a:defRPr/>
              </a:pPr>
              <a:endParaRPr lang="en-US" sz="1600" dirty="0">
                <a:latin typeface="+mn-lt"/>
                <a:cs typeface="+mn-cs"/>
              </a:endParaRPr>
            </a:p>
          </p:txBody>
        </p:sp>
      </p:grpSp>
      <p:sp>
        <p:nvSpPr>
          <p:cNvPr id="355" name="Text Box 949"/>
          <p:cNvSpPr txBox="1">
            <a:spLocks noChangeArrowheads="1"/>
          </p:cNvSpPr>
          <p:nvPr/>
        </p:nvSpPr>
        <p:spPr bwMode="auto">
          <a:xfrm>
            <a:off x="1103647" y="5850798"/>
            <a:ext cx="69405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ct val="35000"/>
              </a:spcBef>
              <a:spcAft>
                <a:spcPct val="25000"/>
              </a:spcAft>
              <a:buClr>
                <a:schemeClr val="folHlink"/>
              </a:buClr>
              <a:buFont typeface="Wingdings" panose="05000000000000000000" pitchFamily="2" charset="2"/>
              <a:buNone/>
            </a:pPr>
            <a:r>
              <a:rPr lang="en-GB" altLang="en-US" sz="1600" dirty="0" smtClean="0"/>
              <a:t>Mos</a:t>
            </a:r>
            <a:endParaRPr lang="en-GB" altLang="zh-TW" sz="1600" dirty="0">
              <a:ea typeface="PMingLiU" panose="02020500000000000000" pitchFamily="18" charset="-120"/>
            </a:endParaRPr>
          </a:p>
        </p:txBody>
      </p:sp>
      <p:sp>
        <p:nvSpPr>
          <p:cNvPr id="178" name="Content Placeholder 12"/>
          <p:cNvSpPr txBox="1">
            <a:spLocks/>
          </p:cNvSpPr>
          <p:nvPr/>
        </p:nvSpPr>
        <p:spPr>
          <a:xfrm>
            <a:off x="351010" y="5970737"/>
            <a:ext cx="6407312" cy="458466"/>
          </a:xfrm>
          <a:prstGeom prst="rect">
            <a:avLst/>
          </a:prstGeom>
        </p:spPr>
        <p:txBody>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eaLnBrk="1" hangingPunct="1">
              <a:buNone/>
            </a:pPr>
            <a:r>
              <a:rPr lang="en-US" altLang="en-US" sz="1200" kern="0" dirty="0"/>
              <a:t>*H</a:t>
            </a:r>
            <a:r>
              <a:rPr lang="en-US" sz="1200" dirty="0"/>
              <a:t>epatic decompensation, HCC, spontaneous </a:t>
            </a:r>
            <a:r>
              <a:rPr lang="en-US" sz="1200" dirty="0" smtClean="0"/>
              <a:t/>
            </a:r>
            <a:br>
              <a:rPr lang="en-US" sz="1200" dirty="0" smtClean="0"/>
            </a:br>
            <a:r>
              <a:rPr lang="en-US" sz="1200" dirty="0" smtClean="0"/>
              <a:t>bacterial </a:t>
            </a:r>
            <a:r>
              <a:rPr lang="en-US" sz="1200" dirty="0"/>
              <a:t>peritonitis, </a:t>
            </a:r>
            <a:r>
              <a:rPr lang="en-US" sz="1200" dirty="0" smtClean="0"/>
              <a:t>bleeding </a:t>
            </a:r>
            <a:r>
              <a:rPr lang="en-US" sz="1200" dirty="0"/>
              <a:t>gastroesophageal varices, or death related to liver </a:t>
            </a:r>
            <a:r>
              <a:rPr lang="en-US" sz="1200" dirty="0" smtClean="0"/>
              <a:t>disease.</a:t>
            </a:r>
            <a:endParaRPr lang="en-US" altLang="en-US" sz="1200" kern="0" dirty="0"/>
          </a:p>
        </p:txBody>
      </p:sp>
      <p:grpSp>
        <p:nvGrpSpPr>
          <p:cNvPr id="179" name="Group 16"/>
          <p:cNvGrpSpPr>
            <a:grpSpLocks/>
          </p:cNvGrpSpPr>
          <p:nvPr/>
        </p:nvGrpSpPr>
        <p:grpSpPr bwMode="auto">
          <a:xfrm>
            <a:off x="6291263" y="6208713"/>
            <a:ext cx="2673350" cy="450850"/>
            <a:chOff x="9289790" y="4481726"/>
            <a:chExt cx="2673350" cy="450347"/>
          </a:xfrm>
        </p:grpSpPr>
        <p:pic>
          <p:nvPicPr>
            <p:cNvPr id="18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8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772675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sz="half" idx="1"/>
          </p:nvPr>
        </p:nvSpPr>
        <p:spPr>
          <a:xfrm>
            <a:off x="374904" y="1510730"/>
            <a:ext cx="8445352" cy="4678738"/>
          </a:xfrm>
        </p:spPr>
        <p:txBody>
          <a:bodyPr/>
          <a:lstStyle/>
          <a:p>
            <a:r>
              <a:rPr lang="en-US" sz="2000" dirty="0">
                <a:solidFill>
                  <a:schemeClr val="tx1"/>
                </a:solidFill>
              </a:rPr>
              <a:t>Prospective cohort study in pts with HBV and first-onset complications of decompensated cirrhosis (N = 707)</a:t>
            </a: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endParaRPr lang="en-US" sz="2400" dirty="0">
              <a:solidFill>
                <a:schemeClr val="tx1"/>
              </a:solidFill>
            </a:endParaRPr>
          </a:p>
          <a:p>
            <a:r>
              <a:rPr lang="en-US" sz="2000" dirty="0">
                <a:solidFill>
                  <a:schemeClr val="tx1"/>
                </a:solidFill>
              </a:rPr>
              <a:t>Antiviral therapy improved transplant-free survival over 5 </a:t>
            </a:r>
            <a:r>
              <a:rPr lang="en-US" sz="2000" dirty="0" smtClean="0">
                <a:solidFill>
                  <a:schemeClr val="tx1"/>
                </a:solidFill>
              </a:rPr>
              <a:t>yrs </a:t>
            </a:r>
            <a:br>
              <a:rPr lang="en-US" sz="2000" dirty="0" smtClean="0">
                <a:solidFill>
                  <a:schemeClr val="tx1"/>
                </a:solidFill>
              </a:rPr>
            </a:br>
            <a:r>
              <a:rPr lang="en-US" sz="2000" dirty="0" smtClean="0">
                <a:solidFill>
                  <a:schemeClr val="tx1"/>
                </a:solidFill>
              </a:rPr>
              <a:t>(</a:t>
            </a:r>
            <a:r>
              <a:rPr lang="en-US" sz="2000" i="1" dirty="0">
                <a:solidFill>
                  <a:schemeClr val="tx1"/>
                </a:solidFill>
              </a:rPr>
              <a:t>P</a:t>
            </a:r>
            <a:r>
              <a:rPr lang="en-US" sz="2000" dirty="0">
                <a:solidFill>
                  <a:schemeClr val="tx1"/>
                </a:solidFill>
              </a:rPr>
              <a:t> = .0098 vs untreated</a:t>
            </a:r>
            <a:r>
              <a:rPr lang="en-US" sz="2000" dirty="0" smtClean="0">
                <a:solidFill>
                  <a:schemeClr val="tx1"/>
                </a:solidFill>
              </a:rPr>
              <a:t>)</a:t>
            </a:r>
            <a:endParaRPr lang="en-US" sz="2000" dirty="0">
              <a:solidFill>
                <a:schemeClr val="tx1"/>
              </a:solidFill>
            </a:endParaRPr>
          </a:p>
        </p:txBody>
      </p:sp>
      <p:sp>
        <p:nvSpPr>
          <p:cNvPr id="10" name="Title 9"/>
          <p:cNvSpPr>
            <a:spLocks noGrp="1"/>
          </p:cNvSpPr>
          <p:nvPr>
            <p:ph type="title"/>
          </p:nvPr>
        </p:nvSpPr>
        <p:spPr/>
        <p:txBody>
          <a:bodyPr/>
          <a:lstStyle/>
          <a:p>
            <a:r>
              <a:rPr lang="en-US" dirty="0" smtClean="0"/>
              <a:t>HBV </a:t>
            </a:r>
            <a:r>
              <a:rPr lang="en-US" dirty="0"/>
              <a:t>Treatment Reduces Risk of Liver </a:t>
            </a:r>
            <a:r>
              <a:rPr lang="en-US" dirty="0" smtClean="0"/>
              <a:t>Transplant</a:t>
            </a:r>
            <a:endParaRPr lang="en-US" dirty="0"/>
          </a:p>
        </p:txBody>
      </p:sp>
      <p:sp>
        <p:nvSpPr>
          <p:cNvPr id="15"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Jang JW, et al. Hepatology. 2015;61:1809-1820.</a:t>
            </a:r>
          </a:p>
        </p:txBody>
      </p:sp>
      <p:sp>
        <p:nvSpPr>
          <p:cNvPr id="2" name="TextBox 1"/>
          <p:cNvSpPr txBox="1"/>
          <p:nvPr/>
        </p:nvSpPr>
        <p:spPr>
          <a:xfrm>
            <a:off x="5391932" y="1953764"/>
            <a:ext cx="3638780" cy="923330"/>
          </a:xfrm>
          <a:prstGeom prst="rect">
            <a:avLst/>
          </a:prstGeom>
          <a:noFill/>
        </p:spPr>
        <p:txBody>
          <a:bodyPr wrap="square" rtlCol="0">
            <a:spAutoFit/>
          </a:bodyPr>
          <a:lstStyle/>
          <a:p>
            <a:r>
              <a:rPr lang="en-US" sz="1800" dirty="0" smtClean="0"/>
              <a:t>Treated,* </a:t>
            </a:r>
            <a:r>
              <a:rPr lang="en-US" sz="1800" dirty="0"/>
              <a:t>responder (n = 245)</a:t>
            </a:r>
          </a:p>
          <a:p>
            <a:r>
              <a:rPr lang="en-US" sz="1800" dirty="0" smtClean="0"/>
              <a:t>Treated,* </a:t>
            </a:r>
            <a:r>
              <a:rPr lang="en-US" sz="1800" dirty="0"/>
              <a:t>nonresponder (n = 178)</a:t>
            </a:r>
          </a:p>
          <a:p>
            <a:r>
              <a:rPr lang="en-US" sz="1800" dirty="0"/>
              <a:t>Untreated (n = 284)</a:t>
            </a:r>
          </a:p>
        </p:txBody>
      </p:sp>
      <p:cxnSp>
        <p:nvCxnSpPr>
          <p:cNvPr id="9" name="Straight Connector 8"/>
          <p:cNvCxnSpPr/>
          <p:nvPr/>
        </p:nvCxnSpPr>
        <p:spPr bwMode="auto">
          <a:xfrm>
            <a:off x="5106784" y="2141303"/>
            <a:ext cx="307732" cy="0"/>
          </a:xfrm>
          <a:prstGeom prst="line">
            <a:avLst/>
          </a:prstGeom>
          <a:noFill/>
          <a:ln w="28575" cap="flat" cmpd="sng" algn="ctr">
            <a:solidFill>
              <a:schemeClr val="accent2"/>
            </a:solidFill>
            <a:prstDash val="sysDot"/>
            <a:round/>
            <a:headEnd type="none" w="med" len="med"/>
            <a:tailEnd type="none" w="med" len="med"/>
          </a:ln>
          <a:effectLst/>
        </p:spPr>
      </p:cxnSp>
      <p:cxnSp>
        <p:nvCxnSpPr>
          <p:cNvPr id="19" name="Straight Connector 18"/>
          <p:cNvCxnSpPr/>
          <p:nvPr/>
        </p:nvCxnSpPr>
        <p:spPr bwMode="auto">
          <a:xfrm>
            <a:off x="5106784" y="2413293"/>
            <a:ext cx="307732" cy="0"/>
          </a:xfrm>
          <a:prstGeom prst="line">
            <a:avLst/>
          </a:prstGeom>
          <a:noFill/>
          <a:ln w="28575" cap="flat" cmpd="sng" algn="ctr">
            <a:solidFill>
              <a:schemeClr val="accent3"/>
            </a:solidFill>
            <a:prstDash val="sysDash"/>
            <a:round/>
            <a:headEnd type="none" w="med" len="med"/>
            <a:tailEnd type="none" w="med" len="med"/>
          </a:ln>
          <a:effectLst/>
        </p:spPr>
      </p:cxnSp>
      <p:cxnSp>
        <p:nvCxnSpPr>
          <p:cNvPr id="20" name="Straight Connector 19"/>
          <p:cNvCxnSpPr/>
          <p:nvPr/>
        </p:nvCxnSpPr>
        <p:spPr bwMode="auto">
          <a:xfrm>
            <a:off x="5106784" y="2693304"/>
            <a:ext cx="307732" cy="0"/>
          </a:xfrm>
          <a:prstGeom prst="line">
            <a:avLst/>
          </a:prstGeom>
          <a:noFill/>
          <a:ln w="28575" cap="flat" cmpd="sng" algn="ctr">
            <a:solidFill>
              <a:schemeClr val="accent1"/>
            </a:solidFill>
            <a:prstDash val="solid"/>
            <a:round/>
            <a:headEnd type="none" w="med" len="med"/>
            <a:tailEnd type="none" w="med" len="med"/>
          </a:ln>
          <a:effectLst/>
        </p:spPr>
      </p:cxnSp>
      <p:sp>
        <p:nvSpPr>
          <p:cNvPr id="14" name="TextBox 13"/>
          <p:cNvSpPr txBox="1"/>
          <p:nvPr/>
        </p:nvSpPr>
        <p:spPr>
          <a:xfrm>
            <a:off x="482601" y="5240886"/>
            <a:ext cx="8360828" cy="338554"/>
          </a:xfrm>
          <a:prstGeom prst="rect">
            <a:avLst/>
          </a:prstGeom>
          <a:noFill/>
        </p:spPr>
        <p:txBody>
          <a:bodyPr wrap="square" rtlCol="0">
            <a:spAutoFit/>
          </a:bodyPr>
          <a:lstStyle/>
          <a:p>
            <a:pPr>
              <a:buNone/>
            </a:pPr>
            <a:r>
              <a:rPr lang="en-US" sz="1600" b="0" dirty="0"/>
              <a:t>*T</a:t>
            </a:r>
            <a:r>
              <a:rPr lang="en-US" sz="1600" dirty="0"/>
              <a:t>reated predominantly with lamivudine (n = 203) or entecavir (n = 198</a:t>
            </a:r>
            <a:r>
              <a:rPr lang="en-US" sz="1600" dirty="0" smtClean="0"/>
              <a:t>).</a:t>
            </a:r>
            <a:endParaRPr lang="en-US" sz="1600" b="0" dirty="0"/>
          </a:p>
        </p:txBody>
      </p:sp>
      <p:sp>
        <p:nvSpPr>
          <p:cNvPr id="7" name="TextBox 6"/>
          <p:cNvSpPr txBox="1"/>
          <p:nvPr/>
        </p:nvSpPr>
        <p:spPr>
          <a:xfrm>
            <a:off x="2170452" y="4285277"/>
            <a:ext cx="4356818" cy="338554"/>
          </a:xfrm>
          <a:prstGeom prst="rect">
            <a:avLst/>
          </a:prstGeom>
          <a:noFill/>
        </p:spPr>
        <p:txBody>
          <a:bodyPr wrap="square" rtlCol="0">
            <a:spAutoFit/>
          </a:bodyPr>
          <a:lstStyle/>
          <a:p>
            <a:r>
              <a:rPr lang="en-US" sz="1600" dirty="0"/>
              <a:t>Bonferroni-adjusted </a:t>
            </a:r>
            <a:r>
              <a:rPr lang="en-US" sz="1600" i="1" dirty="0"/>
              <a:t>P </a:t>
            </a:r>
            <a:r>
              <a:rPr lang="en-US" sz="1600" dirty="0"/>
              <a:t>&lt; .0003</a:t>
            </a:r>
          </a:p>
        </p:txBody>
      </p:sp>
      <p:sp>
        <p:nvSpPr>
          <p:cNvPr id="8" name="TextBox 7"/>
          <p:cNvSpPr txBox="1"/>
          <p:nvPr/>
        </p:nvSpPr>
        <p:spPr>
          <a:xfrm rot="16200000">
            <a:off x="251230" y="3330084"/>
            <a:ext cx="2414087" cy="338554"/>
          </a:xfrm>
          <a:prstGeom prst="rect">
            <a:avLst/>
          </a:prstGeom>
          <a:noFill/>
        </p:spPr>
        <p:txBody>
          <a:bodyPr wrap="square" rtlCol="0">
            <a:spAutoFit/>
          </a:bodyPr>
          <a:lstStyle/>
          <a:p>
            <a:pPr algn="ctr"/>
            <a:r>
              <a:rPr lang="en-US" sz="1600" b="1" dirty="0"/>
              <a:t>LT-Free Survival (%)</a:t>
            </a:r>
          </a:p>
        </p:txBody>
      </p:sp>
      <p:sp>
        <p:nvSpPr>
          <p:cNvPr id="21" name="TextBox 20"/>
          <p:cNvSpPr txBox="1"/>
          <p:nvPr/>
        </p:nvSpPr>
        <p:spPr>
          <a:xfrm>
            <a:off x="2163846" y="4951025"/>
            <a:ext cx="4814851" cy="338554"/>
          </a:xfrm>
          <a:prstGeom prst="rect">
            <a:avLst/>
          </a:prstGeom>
          <a:noFill/>
        </p:spPr>
        <p:txBody>
          <a:bodyPr wrap="square" rtlCol="0">
            <a:spAutoFit/>
          </a:bodyPr>
          <a:lstStyle/>
          <a:p>
            <a:pPr algn="ctr"/>
            <a:r>
              <a:rPr lang="en-US" sz="1600" b="1" dirty="0" smtClean="0"/>
              <a:t>Mos</a:t>
            </a:r>
            <a:endParaRPr lang="en-US" sz="1600" b="1" dirty="0"/>
          </a:p>
        </p:txBody>
      </p:sp>
      <p:cxnSp>
        <p:nvCxnSpPr>
          <p:cNvPr id="5" name="Straight Connector 4"/>
          <p:cNvCxnSpPr/>
          <p:nvPr/>
        </p:nvCxnSpPr>
        <p:spPr bwMode="auto">
          <a:xfrm>
            <a:off x="2163846" y="4682592"/>
            <a:ext cx="4814851" cy="0"/>
          </a:xfrm>
          <a:prstGeom prst="line">
            <a:avLst/>
          </a:prstGeom>
          <a:noFill/>
          <a:ln w="2857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flipH="1">
            <a:off x="2079257" y="2292317"/>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flipH="1">
            <a:off x="2079257" y="2770373"/>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2079257" y="3248429"/>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flipH="1">
            <a:off x="2079257" y="3726485"/>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flipH="1">
            <a:off x="2079257" y="4204541"/>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flipH="1">
            <a:off x="2079257" y="4682592"/>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2149572"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839229"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3528886"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4218543"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4908201"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5597858"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6287515" y="4682592"/>
            <a:ext cx="0" cy="66675"/>
          </a:xfrm>
          <a:prstGeom prst="line">
            <a:avLst/>
          </a:prstGeom>
          <a:noFill/>
          <a:ln w="2857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6977167" y="4682592"/>
            <a:ext cx="0" cy="66675"/>
          </a:xfrm>
          <a:prstGeom prst="line">
            <a:avLst/>
          </a:prstGeom>
          <a:noFill/>
          <a:ln w="28575" cap="flat" cmpd="sng" algn="ctr">
            <a:solidFill>
              <a:schemeClr val="tx1"/>
            </a:solidFill>
            <a:prstDash val="solid"/>
            <a:round/>
            <a:headEnd type="none" w="med" len="med"/>
            <a:tailEnd type="none" w="med" len="med"/>
          </a:ln>
          <a:effectLst/>
        </p:spPr>
      </p:cxnSp>
      <p:sp>
        <p:nvSpPr>
          <p:cNvPr id="45" name="TextBox 44"/>
          <p:cNvSpPr txBox="1"/>
          <p:nvPr/>
        </p:nvSpPr>
        <p:spPr>
          <a:xfrm>
            <a:off x="1933428" y="4706403"/>
            <a:ext cx="446562" cy="338554"/>
          </a:xfrm>
          <a:prstGeom prst="rect">
            <a:avLst/>
          </a:prstGeom>
          <a:noFill/>
        </p:spPr>
        <p:txBody>
          <a:bodyPr wrap="square" rtlCol="0">
            <a:spAutoFit/>
          </a:bodyPr>
          <a:lstStyle/>
          <a:p>
            <a:pPr algn="ctr">
              <a:buNone/>
            </a:pPr>
            <a:r>
              <a:rPr lang="en-US" sz="1600" b="0" dirty="0" smtClean="0"/>
              <a:t>0</a:t>
            </a:r>
            <a:endParaRPr lang="en-US" sz="1600" b="0" dirty="0"/>
          </a:p>
        </p:txBody>
      </p:sp>
      <p:sp>
        <p:nvSpPr>
          <p:cNvPr id="46" name="TextBox 45"/>
          <p:cNvSpPr txBox="1"/>
          <p:nvPr/>
        </p:nvSpPr>
        <p:spPr>
          <a:xfrm>
            <a:off x="6666472" y="4706403"/>
            <a:ext cx="624449" cy="338554"/>
          </a:xfrm>
          <a:prstGeom prst="rect">
            <a:avLst/>
          </a:prstGeom>
          <a:noFill/>
        </p:spPr>
        <p:txBody>
          <a:bodyPr wrap="square" rtlCol="0">
            <a:spAutoFit/>
          </a:bodyPr>
          <a:lstStyle/>
          <a:p>
            <a:pPr algn="ctr">
              <a:buNone/>
            </a:pPr>
            <a:r>
              <a:rPr lang="en-US" sz="1600" b="0" dirty="0" smtClean="0"/>
              <a:t>84</a:t>
            </a:r>
            <a:endParaRPr lang="en-US" sz="1600" b="0" dirty="0"/>
          </a:p>
        </p:txBody>
      </p:sp>
      <p:sp>
        <p:nvSpPr>
          <p:cNvPr id="47" name="TextBox 46"/>
          <p:cNvSpPr txBox="1"/>
          <p:nvPr/>
        </p:nvSpPr>
        <p:spPr>
          <a:xfrm>
            <a:off x="2506060" y="4706403"/>
            <a:ext cx="692233" cy="338554"/>
          </a:xfrm>
          <a:prstGeom prst="rect">
            <a:avLst/>
          </a:prstGeom>
          <a:noFill/>
        </p:spPr>
        <p:txBody>
          <a:bodyPr wrap="square" rtlCol="0">
            <a:spAutoFit/>
          </a:bodyPr>
          <a:lstStyle/>
          <a:p>
            <a:pPr algn="ctr">
              <a:buNone/>
            </a:pPr>
            <a:r>
              <a:rPr lang="en-US" sz="1600" b="0" dirty="0" smtClean="0"/>
              <a:t>12</a:t>
            </a:r>
            <a:endParaRPr lang="en-US" sz="1600" b="0" dirty="0"/>
          </a:p>
        </p:txBody>
      </p:sp>
      <p:sp>
        <p:nvSpPr>
          <p:cNvPr id="53" name="TextBox 52"/>
          <p:cNvSpPr txBox="1"/>
          <p:nvPr/>
        </p:nvSpPr>
        <p:spPr>
          <a:xfrm>
            <a:off x="3195894" y="4706403"/>
            <a:ext cx="692233" cy="338554"/>
          </a:xfrm>
          <a:prstGeom prst="rect">
            <a:avLst/>
          </a:prstGeom>
          <a:noFill/>
        </p:spPr>
        <p:txBody>
          <a:bodyPr wrap="square" rtlCol="0">
            <a:spAutoFit/>
          </a:bodyPr>
          <a:lstStyle/>
          <a:p>
            <a:pPr algn="ctr">
              <a:buNone/>
            </a:pPr>
            <a:r>
              <a:rPr lang="en-US" sz="1600" b="0" dirty="0" smtClean="0"/>
              <a:t>24</a:t>
            </a:r>
            <a:endParaRPr lang="en-US" sz="1600" b="0" dirty="0"/>
          </a:p>
        </p:txBody>
      </p:sp>
      <p:sp>
        <p:nvSpPr>
          <p:cNvPr id="54" name="TextBox 53"/>
          <p:cNvSpPr txBox="1"/>
          <p:nvPr/>
        </p:nvSpPr>
        <p:spPr>
          <a:xfrm>
            <a:off x="3878591" y="4706403"/>
            <a:ext cx="692233" cy="338554"/>
          </a:xfrm>
          <a:prstGeom prst="rect">
            <a:avLst/>
          </a:prstGeom>
          <a:noFill/>
        </p:spPr>
        <p:txBody>
          <a:bodyPr wrap="square" rtlCol="0">
            <a:spAutoFit/>
          </a:bodyPr>
          <a:lstStyle/>
          <a:p>
            <a:pPr algn="ctr">
              <a:buNone/>
            </a:pPr>
            <a:r>
              <a:rPr lang="en-US" sz="1600" b="0" dirty="0" smtClean="0"/>
              <a:t>36</a:t>
            </a:r>
            <a:endParaRPr lang="en-US" sz="1600" b="0" dirty="0"/>
          </a:p>
        </p:txBody>
      </p:sp>
      <p:sp>
        <p:nvSpPr>
          <p:cNvPr id="55" name="TextBox 54"/>
          <p:cNvSpPr txBox="1"/>
          <p:nvPr/>
        </p:nvSpPr>
        <p:spPr>
          <a:xfrm>
            <a:off x="4575562" y="4706403"/>
            <a:ext cx="692233" cy="338554"/>
          </a:xfrm>
          <a:prstGeom prst="rect">
            <a:avLst/>
          </a:prstGeom>
          <a:noFill/>
        </p:spPr>
        <p:txBody>
          <a:bodyPr wrap="square" rtlCol="0">
            <a:spAutoFit/>
          </a:bodyPr>
          <a:lstStyle/>
          <a:p>
            <a:pPr algn="ctr">
              <a:buNone/>
            </a:pPr>
            <a:r>
              <a:rPr lang="en-US" sz="1600" b="0" dirty="0" smtClean="0"/>
              <a:t>48</a:t>
            </a:r>
            <a:endParaRPr lang="en-US" sz="1600" b="0" dirty="0"/>
          </a:p>
        </p:txBody>
      </p:sp>
      <p:sp>
        <p:nvSpPr>
          <p:cNvPr id="56" name="TextBox 55"/>
          <p:cNvSpPr txBox="1"/>
          <p:nvPr/>
        </p:nvSpPr>
        <p:spPr>
          <a:xfrm>
            <a:off x="5265396" y="4706403"/>
            <a:ext cx="692233" cy="338554"/>
          </a:xfrm>
          <a:prstGeom prst="rect">
            <a:avLst/>
          </a:prstGeom>
          <a:noFill/>
        </p:spPr>
        <p:txBody>
          <a:bodyPr wrap="square" rtlCol="0">
            <a:spAutoFit/>
          </a:bodyPr>
          <a:lstStyle/>
          <a:p>
            <a:pPr algn="ctr">
              <a:buNone/>
            </a:pPr>
            <a:r>
              <a:rPr lang="en-US" sz="1600" b="0" dirty="0" smtClean="0"/>
              <a:t>60</a:t>
            </a:r>
            <a:endParaRPr lang="en-US" sz="1600" b="0" dirty="0"/>
          </a:p>
        </p:txBody>
      </p:sp>
      <p:sp>
        <p:nvSpPr>
          <p:cNvPr id="57" name="TextBox 56"/>
          <p:cNvSpPr txBox="1"/>
          <p:nvPr/>
        </p:nvSpPr>
        <p:spPr>
          <a:xfrm>
            <a:off x="5955230" y="4706403"/>
            <a:ext cx="692233" cy="338554"/>
          </a:xfrm>
          <a:prstGeom prst="rect">
            <a:avLst/>
          </a:prstGeom>
          <a:noFill/>
        </p:spPr>
        <p:txBody>
          <a:bodyPr wrap="square" rtlCol="0">
            <a:spAutoFit/>
          </a:bodyPr>
          <a:lstStyle/>
          <a:p>
            <a:pPr algn="ctr">
              <a:buNone/>
            </a:pPr>
            <a:r>
              <a:rPr lang="en-US" sz="1600" b="0" dirty="0" smtClean="0"/>
              <a:t>72</a:t>
            </a:r>
            <a:endParaRPr lang="en-US" sz="1600" b="0" dirty="0"/>
          </a:p>
        </p:txBody>
      </p:sp>
      <p:sp>
        <p:nvSpPr>
          <p:cNvPr id="58" name="TextBox 57"/>
          <p:cNvSpPr txBox="1"/>
          <p:nvPr/>
        </p:nvSpPr>
        <p:spPr>
          <a:xfrm>
            <a:off x="1497025" y="2123040"/>
            <a:ext cx="635727" cy="338554"/>
          </a:xfrm>
          <a:prstGeom prst="rect">
            <a:avLst/>
          </a:prstGeom>
          <a:noFill/>
        </p:spPr>
        <p:txBody>
          <a:bodyPr wrap="square" rtlCol="0">
            <a:spAutoFit/>
          </a:bodyPr>
          <a:lstStyle/>
          <a:p>
            <a:pPr algn="r">
              <a:buNone/>
            </a:pPr>
            <a:r>
              <a:rPr lang="en-US" sz="1600" b="0" dirty="0" smtClean="0"/>
              <a:t>100</a:t>
            </a:r>
            <a:endParaRPr lang="en-US" sz="1600" b="0" dirty="0"/>
          </a:p>
        </p:txBody>
      </p:sp>
      <p:sp>
        <p:nvSpPr>
          <p:cNvPr id="59" name="TextBox 58"/>
          <p:cNvSpPr txBox="1"/>
          <p:nvPr/>
        </p:nvSpPr>
        <p:spPr>
          <a:xfrm>
            <a:off x="1497025" y="2601095"/>
            <a:ext cx="635727" cy="338554"/>
          </a:xfrm>
          <a:prstGeom prst="rect">
            <a:avLst/>
          </a:prstGeom>
          <a:noFill/>
        </p:spPr>
        <p:txBody>
          <a:bodyPr wrap="square" rtlCol="0">
            <a:spAutoFit/>
          </a:bodyPr>
          <a:lstStyle/>
          <a:p>
            <a:pPr algn="r">
              <a:buNone/>
            </a:pPr>
            <a:r>
              <a:rPr lang="en-US" sz="1600" b="0" dirty="0" smtClean="0"/>
              <a:t>80</a:t>
            </a:r>
            <a:endParaRPr lang="en-US" sz="1600" b="0" dirty="0"/>
          </a:p>
        </p:txBody>
      </p:sp>
      <p:sp>
        <p:nvSpPr>
          <p:cNvPr id="60" name="TextBox 59"/>
          <p:cNvSpPr txBox="1"/>
          <p:nvPr/>
        </p:nvSpPr>
        <p:spPr>
          <a:xfrm>
            <a:off x="1497025" y="3079150"/>
            <a:ext cx="635727" cy="338554"/>
          </a:xfrm>
          <a:prstGeom prst="rect">
            <a:avLst/>
          </a:prstGeom>
          <a:noFill/>
        </p:spPr>
        <p:txBody>
          <a:bodyPr wrap="square" rtlCol="0">
            <a:spAutoFit/>
          </a:bodyPr>
          <a:lstStyle/>
          <a:p>
            <a:pPr algn="r">
              <a:buNone/>
            </a:pPr>
            <a:r>
              <a:rPr lang="en-US" sz="1600" b="0" dirty="0" smtClean="0"/>
              <a:t>60</a:t>
            </a:r>
            <a:endParaRPr lang="en-US" sz="1600" b="0" dirty="0"/>
          </a:p>
        </p:txBody>
      </p:sp>
      <p:sp>
        <p:nvSpPr>
          <p:cNvPr id="61" name="TextBox 60"/>
          <p:cNvSpPr txBox="1"/>
          <p:nvPr/>
        </p:nvSpPr>
        <p:spPr>
          <a:xfrm>
            <a:off x="1497025" y="3557205"/>
            <a:ext cx="635727" cy="338554"/>
          </a:xfrm>
          <a:prstGeom prst="rect">
            <a:avLst/>
          </a:prstGeom>
          <a:noFill/>
        </p:spPr>
        <p:txBody>
          <a:bodyPr wrap="square" rtlCol="0">
            <a:spAutoFit/>
          </a:bodyPr>
          <a:lstStyle/>
          <a:p>
            <a:pPr algn="r">
              <a:buNone/>
            </a:pPr>
            <a:r>
              <a:rPr lang="en-US" sz="1600" b="0" dirty="0" smtClean="0"/>
              <a:t>40</a:t>
            </a:r>
            <a:endParaRPr lang="en-US" sz="1600" b="0" dirty="0"/>
          </a:p>
        </p:txBody>
      </p:sp>
      <p:sp>
        <p:nvSpPr>
          <p:cNvPr id="62" name="TextBox 61"/>
          <p:cNvSpPr txBox="1"/>
          <p:nvPr/>
        </p:nvSpPr>
        <p:spPr>
          <a:xfrm>
            <a:off x="1497025" y="4035260"/>
            <a:ext cx="635727" cy="338554"/>
          </a:xfrm>
          <a:prstGeom prst="rect">
            <a:avLst/>
          </a:prstGeom>
          <a:noFill/>
        </p:spPr>
        <p:txBody>
          <a:bodyPr wrap="square" rtlCol="0">
            <a:spAutoFit/>
          </a:bodyPr>
          <a:lstStyle/>
          <a:p>
            <a:pPr algn="r">
              <a:buNone/>
            </a:pPr>
            <a:r>
              <a:rPr lang="en-US" sz="1600" b="0" dirty="0" smtClean="0"/>
              <a:t>20</a:t>
            </a:r>
            <a:endParaRPr lang="en-US" sz="1600" b="0" dirty="0"/>
          </a:p>
        </p:txBody>
      </p:sp>
      <p:sp>
        <p:nvSpPr>
          <p:cNvPr id="63" name="TextBox 62"/>
          <p:cNvSpPr txBox="1"/>
          <p:nvPr/>
        </p:nvSpPr>
        <p:spPr>
          <a:xfrm>
            <a:off x="1497025" y="4513315"/>
            <a:ext cx="635727" cy="338554"/>
          </a:xfrm>
          <a:prstGeom prst="rect">
            <a:avLst/>
          </a:prstGeom>
          <a:noFill/>
        </p:spPr>
        <p:txBody>
          <a:bodyPr wrap="square" rtlCol="0">
            <a:spAutoFit/>
          </a:bodyPr>
          <a:lstStyle/>
          <a:p>
            <a:pPr algn="r">
              <a:buNone/>
            </a:pPr>
            <a:r>
              <a:rPr lang="en-US" sz="1600" b="0" dirty="0" smtClean="0"/>
              <a:t>0</a:t>
            </a:r>
            <a:endParaRPr lang="en-US" sz="1600" b="0" dirty="0"/>
          </a:p>
        </p:txBody>
      </p:sp>
      <p:sp>
        <p:nvSpPr>
          <p:cNvPr id="64" name="Freeform 63"/>
          <p:cNvSpPr/>
          <p:nvPr/>
        </p:nvSpPr>
        <p:spPr bwMode="auto">
          <a:xfrm>
            <a:off x="2161092" y="2286102"/>
            <a:ext cx="4818507" cy="1539240"/>
          </a:xfrm>
          <a:custGeom>
            <a:avLst/>
            <a:gdLst>
              <a:gd name="connsiteX0" fmla="*/ 3215640 w 3215640"/>
              <a:gd name="connsiteY0" fmla="*/ 1539240 h 1539240"/>
              <a:gd name="connsiteX1" fmla="*/ 3215640 w 3215640"/>
              <a:gd name="connsiteY1" fmla="*/ 1485900 h 1539240"/>
              <a:gd name="connsiteX2" fmla="*/ 3158490 w 3215640"/>
              <a:gd name="connsiteY2" fmla="*/ 1485900 h 1539240"/>
              <a:gd name="connsiteX3" fmla="*/ 3158490 w 3215640"/>
              <a:gd name="connsiteY3" fmla="*/ 1466850 h 1539240"/>
              <a:gd name="connsiteX4" fmla="*/ 3051810 w 3215640"/>
              <a:gd name="connsiteY4" fmla="*/ 1466850 h 1539240"/>
              <a:gd name="connsiteX5" fmla="*/ 3051810 w 3215640"/>
              <a:gd name="connsiteY5" fmla="*/ 1447800 h 1539240"/>
              <a:gd name="connsiteX6" fmla="*/ 2899410 w 3215640"/>
              <a:gd name="connsiteY6" fmla="*/ 1447800 h 1539240"/>
              <a:gd name="connsiteX7" fmla="*/ 2899410 w 3215640"/>
              <a:gd name="connsiteY7" fmla="*/ 1432560 h 1539240"/>
              <a:gd name="connsiteX8" fmla="*/ 2705100 w 3215640"/>
              <a:gd name="connsiteY8" fmla="*/ 1432560 h 1539240"/>
              <a:gd name="connsiteX9" fmla="*/ 2705100 w 3215640"/>
              <a:gd name="connsiteY9" fmla="*/ 1409700 h 1539240"/>
              <a:gd name="connsiteX10" fmla="*/ 2651760 w 3215640"/>
              <a:gd name="connsiteY10" fmla="*/ 1409700 h 1539240"/>
              <a:gd name="connsiteX11" fmla="*/ 2651760 w 3215640"/>
              <a:gd name="connsiteY11" fmla="*/ 1394460 h 1539240"/>
              <a:gd name="connsiteX12" fmla="*/ 2537460 w 3215640"/>
              <a:gd name="connsiteY12" fmla="*/ 1394460 h 1539240"/>
              <a:gd name="connsiteX13" fmla="*/ 2537460 w 3215640"/>
              <a:gd name="connsiteY13" fmla="*/ 1367790 h 1539240"/>
              <a:gd name="connsiteX14" fmla="*/ 2404110 w 3215640"/>
              <a:gd name="connsiteY14" fmla="*/ 1367790 h 1539240"/>
              <a:gd name="connsiteX15" fmla="*/ 2404110 w 3215640"/>
              <a:gd name="connsiteY15" fmla="*/ 1337310 h 1539240"/>
              <a:gd name="connsiteX16" fmla="*/ 2327910 w 3215640"/>
              <a:gd name="connsiteY16" fmla="*/ 1337310 h 1539240"/>
              <a:gd name="connsiteX17" fmla="*/ 2327910 w 3215640"/>
              <a:gd name="connsiteY17" fmla="*/ 1291590 h 1539240"/>
              <a:gd name="connsiteX18" fmla="*/ 2217420 w 3215640"/>
              <a:gd name="connsiteY18" fmla="*/ 1291590 h 1539240"/>
              <a:gd name="connsiteX19" fmla="*/ 2217420 w 3215640"/>
              <a:gd name="connsiteY19" fmla="*/ 1291590 h 1539240"/>
              <a:gd name="connsiteX20" fmla="*/ 2171700 w 3215640"/>
              <a:gd name="connsiteY20" fmla="*/ 1291590 h 1539240"/>
              <a:gd name="connsiteX21" fmla="*/ 2171700 w 3215640"/>
              <a:gd name="connsiteY21" fmla="*/ 1219200 h 1539240"/>
              <a:gd name="connsiteX22" fmla="*/ 2000250 w 3215640"/>
              <a:gd name="connsiteY22" fmla="*/ 1219200 h 1539240"/>
              <a:gd name="connsiteX23" fmla="*/ 1813560 w 3215640"/>
              <a:gd name="connsiteY23" fmla="*/ 1219200 h 1539240"/>
              <a:gd name="connsiteX24" fmla="*/ 1813560 w 3215640"/>
              <a:gd name="connsiteY24" fmla="*/ 1165860 h 1539240"/>
              <a:gd name="connsiteX25" fmla="*/ 1729740 w 3215640"/>
              <a:gd name="connsiteY25" fmla="*/ 1165860 h 1539240"/>
              <a:gd name="connsiteX26" fmla="*/ 1729740 w 3215640"/>
              <a:gd name="connsiteY26" fmla="*/ 1154430 h 1539240"/>
              <a:gd name="connsiteX27" fmla="*/ 1687830 w 3215640"/>
              <a:gd name="connsiteY27" fmla="*/ 1154430 h 1539240"/>
              <a:gd name="connsiteX28" fmla="*/ 1687830 w 3215640"/>
              <a:gd name="connsiteY28" fmla="*/ 1127760 h 1539240"/>
              <a:gd name="connsiteX29" fmla="*/ 1531620 w 3215640"/>
              <a:gd name="connsiteY29" fmla="*/ 1127760 h 1539240"/>
              <a:gd name="connsiteX30" fmla="*/ 1531620 w 3215640"/>
              <a:gd name="connsiteY30" fmla="*/ 1085850 h 1539240"/>
              <a:gd name="connsiteX31" fmla="*/ 1436370 w 3215640"/>
              <a:gd name="connsiteY31" fmla="*/ 1085850 h 1539240"/>
              <a:gd name="connsiteX32" fmla="*/ 1436370 w 3215640"/>
              <a:gd name="connsiteY32" fmla="*/ 1066800 h 1539240"/>
              <a:gd name="connsiteX33" fmla="*/ 1379220 w 3215640"/>
              <a:gd name="connsiteY33" fmla="*/ 1066800 h 1539240"/>
              <a:gd name="connsiteX34" fmla="*/ 1379220 w 3215640"/>
              <a:gd name="connsiteY34" fmla="*/ 1043940 h 1539240"/>
              <a:gd name="connsiteX35" fmla="*/ 1314450 w 3215640"/>
              <a:gd name="connsiteY35" fmla="*/ 1043940 h 1539240"/>
              <a:gd name="connsiteX36" fmla="*/ 1314450 w 3215640"/>
              <a:gd name="connsiteY36" fmla="*/ 1024890 h 1539240"/>
              <a:gd name="connsiteX37" fmla="*/ 1226820 w 3215640"/>
              <a:gd name="connsiteY37" fmla="*/ 1024890 h 1539240"/>
              <a:gd name="connsiteX38" fmla="*/ 1215390 w 3215640"/>
              <a:gd name="connsiteY38" fmla="*/ 1013460 h 1539240"/>
              <a:gd name="connsiteX39" fmla="*/ 1192530 w 3215640"/>
              <a:gd name="connsiteY39" fmla="*/ 1013460 h 1539240"/>
              <a:gd name="connsiteX40" fmla="*/ 1192530 w 3215640"/>
              <a:gd name="connsiteY40" fmla="*/ 967740 h 1539240"/>
              <a:gd name="connsiteX41" fmla="*/ 1162050 w 3215640"/>
              <a:gd name="connsiteY41" fmla="*/ 967740 h 1539240"/>
              <a:gd name="connsiteX42" fmla="*/ 1162050 w 3215640"/>
              <a:gd name="connsiteY42" fmla="*/ 925830 h 1539240"/>
              <a:gd name="connsiteX43" fmla="*/ 1116330 w 3215640"/>
              <a:gd name="connsiteY43" fmla="*/ 925830 h 1539240"/>
              <a:gd name="connsiteX44" fmla="*/ 1116330 w 3215640"/>
              <a:gd name="connsiteY44" fmla="*/ 899160 h 1539240"/>
              <a:gd name="connsiteX45" fmla="*/ 1085850 w 3215640"/>
              <a:gd name="connsiteY45" fmla="*/ 899160 h 1539240"/>
              <a:gd name="connsiteX46" fmla="*/ 1085850 w 3215640"/>
              <a:gd name="connsiteY46" fmla="*/ 899160 h 1539240"/>
              <a:gd name="connsiteX47" fmla="*/ 986790 w 3215640"/>
              <a:gd name="connsiteY47" fmla="*/ 899160 h 1539240"/>
              <a:gd name="connsiteX48" fmla="*/ 986790 w 3215640"/>
              <a:gd name="connsiteY48" fmla="*/ 838200 h 1539240"/>
              <a:gd name="connsiteX49" fmla="*/ 941070 w 3215640"/>
              <a:gd name="connsiteY49" fmla="*/ 838200 h 1539240"/>
              <a:gd name="connsiteX50" fmla="*/ 941070 w 3215640"/>
              <a:gd name="connsiteY50" fmla="*/ 807720 h 1539240"/>
              <a:gd name="connsiteX51" fmla="*/ 864870 w 3215640"/>
              <a:gd name="connsiteY51" fmla="*/ 807720 h 1539240"/>
              <a:gd name="connsiteX52" fmla="*/ 864870 w 3215640"/>
              <a:gd name="connsiteY52" fmla="*/ 777240 h 1539240"/>
              <a:gd name="connsiteX53" fmla="*/ 800100 w 3215640"/>
              <a:gd name="connsiteY53" fmla="*/ 777240 h 1539240"/>
              <a:gd name="connsiteX54" fmla="*/ 800100 w 3215640"/>
              <a:gd name="connsiteY54" fmla="*/ 708660 h 1539240"/>
              <a:gd name="connsiteX55" fmla="*/ 716280 w 3215640"/>
              <a:gd name="connsiteY55" fmla="*/ 708660 h 1539240"/>
              <a:gd name="connsiteX56" fmla="*/ 609600 w 3215640"/>
              <a:gd name="connsiteY56" fmla="*/ 708660 h 1539240"/>
              <a:gd name="connsiteX57" fmla="*/ 590550 w 3215640"/>
              <a:gd name="connsiteY57" fmla="*/ 689610 h 1539240"/>
              <a:gd name="connsiteX58" fmla="*/ 541020 w 3215640"/>
              <a:gd name="connsiteY58" fmla="*/ 689610 h 1539240"/>
              <a:gd name="connsiteX59" fmla="*/ 541020 w 3215640"/>
              <a:gd name="connsiteY59" fmla="*/ 666750 h 1539240"/>
              <a:gd name="connsiteX60" fmla="*/ 464820 w 3215640"/>
              <a:gd name="connsiteY60" fmla="*/ 666750 h 1539240"/>
              <a:gd name="connsiteX61" fmla="*/ 464820 w 3215640"/>
              <a:gd name="connsiteY61" fmla="*/ 636270 h 1539240"/>
              <a:gd name="connsiteX62" fmla="*/ 419100 w 3215640"/>
              <a:gd name="connsiteY62" fmla="*/ 636270 h 1539240"/>
              <a:gd name="connsiteX63" fmla="*/ 419100 w 3215640"/>
              <a:gd name="connsiteY63" fmla="*/ 601980 h 1539240"/>
              <a:gd name="connsiteX64" fmla="*/ 350520 w 3215640"/>
              <a:gd name="connsiteY64" fmla="*/ 601980 h 1539240"/>
              <a:gd name="connsiteX65" fmla="*/ 350520 w 3215640"/>
              <a:gd name="connsiteY65" fmla="*/ 575310 h 1539240"/>
              <a:gd name="connsiteX66" fmla="*/ 312420 w 3215640"/>
              <a:gd name="connsiteY66" fmla="*/ 575310 h 1539240"/>
              <a:gd name="connsiteX67" fmla="*/ 312420 w 3215640"/>
              <a:gd name="connsiteY67" fmla="*/ 548640 h 1539240"/>
              <a:gd name="connsiteX68" fmla="*/ 266700 w 3215640"/>
              <a:gd name="connsiteY68" fmla="*/ 548640 h 1539240"/>
              <a:gd name="connsiteX69" fmla="*/ 266700 w 3215640"/>
              <a:gd name="connsiteY69" fmla="*/ 506730 h 1539240"/>
              <a:gd name="connsiteX70" fmla="*/ 224790 w 3215640"/>
              <a:gd name="connsiteY70" fmla="*/ 506730 h 1539240"/>
              <a:gd name="connsiteX71" fmla="*/ 224790 w 3215640"/>
              <a:gd name="connsiteY71" fmla="*/ 468630 h 1539240"/>
              <a:gd name="connsiteX72" fmla="*/ 163830 w 3215640"/>
              <a:gd name="connsiteY72" fmla="*/ 468630 h 1539240"/>
              <a:gd name="connsiteX73" fmla="*/ 163830 w 3215640"/>
              <a:gd name="connsiteY73" fmla="*/ 396240 h 1539240"/>
              <a:gd name="connsiteX74" fmla="*/ 95250 w 3215640"/>
              <a:gd name="connsiteY74" fmla="*/ 396240 h 1539240"/>
              <a:gd name="connsiteX75" fmla="*/ 95250 w 3215640"/>
              <a:gd name="connsiteY75" fmla="*/ 335280 h 1539240"/>
              <a:gd name="connsiteX76" fmla="*/ 64770 w 3215640"/>
              <a:gd name="connsiteY76" fmla="*/ 335280 h 1539240"/>
              <a:gd name="connsiteX77" fmla="*/ 64770 w 3215640"/>
              <a:gd name="connsiteY77" fmla="*/ 270510 h 1539240"/>
              <a:gd name="connsiteX78" fmla="*/ 38100 w 3215640"/>
              <a:gd name="connsiteY78" fmla="*/ 270510 h 1539240"/>
              <a:gd name="connsiteX79" fmla="*/ 38100 w 3215640"/>
              <a:gd name="connsiteY79" fmla="*/ 194310 h 1539240"/>
              <a:gd name="connsiteX80" fmla="*/ 0 w 3215640"/>
              <a:gd name="connsiteY80" fmla="*/ 194310 h 1539240"/>
              <a:gd name="connsiteX81" fmla="*/ 0 w 3215640"/>
              <a:gd name="connsiteY81" fmla="*/ 0 h 153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3215640" h="1539240">
                <a:moveTo>
                  <a:pt x="3215640" y="1539240"/>
                </a:moveTo>
                <a:lnTo>
                  <a:pt x="3215640" y="1485900"/>
                </a:lnTo>
                <a:lnTo>
                  <a:pt x="3158490" y="1485900"/>
                </a:lnTo>
                <a:lnTo>
                  <a:pt x="3158490" y="1466850"/>
                </a:lnTo>
                <a:lnTo>
                  <a:pt x="3051810" y="1466850"/>
                </a:lnTo>
                <a:lnTo>
                  <a:pt x="3051810" y="1447800"/>
                </a:lnTo>
                <a:lnTo>
                  <a:pt x="2899410" y="1447800"/>
                </a:lnTo>
                <a:lnTo>
                  <a:pt x="2899410" y="1432560"/>
                </a:lnTo>
                <a:lnTo>
                  <a:pt x="2705100" y="1432560"/>
                </a:lnTo>
                <a:lnTo>
                  <a:pt x="2705100" y="1409700"/>
                </a:lnTo>
                <a:lnTo>
                  <a:pt x="2651760" y="1409700"/>
                </a:lnTo>
                <a:lnTo>
                  <a:pt x="2651760" y="1394460"/>
                </a:lnTo>
                <a:lnTo>
                  <a:pt x="2537460" y="1394460"/>
                </a:lnTo>
                <a:lnTo>
                  <a:pt x="2537460" y="1367790"/>
                </a:lnTo>
                <a:lnTo>
                  <a:pt x="2404110" y="1367790"/>
                </a:lnTo>
                <a:lnTo>
                  <a:pt x="2404110" y="1337310"/>
                </a:lnTo>
                <a:lnTo>
                  <a:pt x="2327910" y="1337310"/>
                </a:lnTo>
                <a:lnTo>
                  <a:pt x="2327910" y="1291590"/>
                </a:lnTo>
                <a:lnTo>
                  <a:pt x="2217420" y="1291590"/>
                </a:lnTo>
                <a:lnTo>
                  <a:pt x="2217420" y="1291590"/>
                </a:lnTo>
                <a:lnTo>
                  <a:pt x="2171700" y="1291590"/>
                </a:lnTo>
                <a:lnTo>
                  <a:pt x="2171700" y="1219200"/>
                </a:lnTo>
                <a:lnTo>
                  <a:pt x="2000250" y="1219200"/>
                </a:lnTo>
                <a:lnTo>
                  <a:pt x="1813560" y="1219200"/>
                </a:lnTo>
                <a:lnTo>
                  <a:pt x="1813560" y="1165860"/>
                </a:lnTo>
                <a:lnTo>
                  <a:pt x="1729740" y="1165860"/>
                </a:lnTo>
                <a:lnTo>
                  <a:pt x="1729740" y="1154430"/>
                </a:lnTo>
                <a:lnTo>
                  <a:pt x="1687830" y="1154430"/>
                </a:lnTo>
                <a:lnTo>
                  <a:pt x="1687830" y="1127760"/>
                </a:lnTo>
                <a:lnTo>
                  <a:pt x="1531620" y="1127760"/>
                </a:lnTo>
                <a:lnTo>
                  <a:pt x="1531620" y="1085850"/>
                </a:lnTo>
                <a:lnTo>
                  <a:pt x="1436370" y="1085850"/>
                </a:lnTo>
                <a:lnTo>
                  <a:pt x="1436370" y="1066800"/>
                </a:lnTo>
                <a:lnTo>
                  <a:pt x="1379220" y="1066800"/>
                </a:lnTo>
                <a:lnTo>
                  <a:pt x="1379220" y="1043940"/>
                </a:lnTo>
                <a:lnTo>
                  <a:pt x="1314450" y="1043940"/>
                </a:lnTo>
                <a:lnTo>
                  <a:pt x="1314450" y="1024890"/>
                </a:lnTo>
                <a:lnTo>
                  <a:pt x="1226820" y="1024890"/>
                </a:lnTo>
                <a:lnTo>
                  <a:pt x="1215390" y="1013460"/>
                </a:lnTo>
                <a:lnTo>
                  <a:pt x="1192530" y="1013460"/>
                </a:lnTo>
                <a:lnTo>
                  <a:pt x="1192530" y="967740"/>
                </a:lnTo>
                <a:lnTo>
                  <a:pt x="1162050" y="967740"/>
                </a:lnTo>
                <a:lnTo>
                  <a:pt x="1162050" y="925830"/>
                </a:lnTo>
                <a:lnTo>
                  <a:pt x="1116330" y="925830"/>
                </a:lnTo>
                <a:lnTo>
                  <a:pt x="1116330" y="899160"/>
                </a:lnTo>
                <a:lnTo>
                  <a:pt x="1085850" y="899160"/>
                </a:lnTo>
                <a:lnTo>
                  <a:pt x="1085850" y="899160"/>
                </a:lnTo>
                <a:lnTo>
                  <a:pt x="986790" y="899160"/>
                </a:lnTo>
                <a:lnTo>
                  <a:pt x="986790" y="838200"/>
                </a:lnTo>
                <a:lnTo>
                  <a:pt x="941070" y="838200"/>
                </a:lnTo>
                <a:lnTo>
                  <a:pt x="941070" y="807720"/>
                </a:lnTo>
                <a:lnTo>
                  <a:pt x="864870" y="807720"/>
                </a:lnTo>
                <a:lnTo>
                  <a:pt x="864870" y="777240"/>
                </a:lnTo>
                <a:lnTo>
                  <a:pt x="800100" y="777240"/>
                </a:lnTo>
                <a:lnTo>
                  <a:pt x="800100" y="708660"/>
                </a:lnTo>
                <a:lnTo>
                  <a:pt x="716280" y="708660"/>
                </a:lnTo>
                <a:lnTo>
                  <a:pt x="609600" y="708660"/>
                </a:lnTo>
                <a:lnTo>
                  <a:pt x="590550" y="689610"/>
                </a:lnTo>
                <a:lnTo>
                  <a:pt x="541020" y="689610"/>
                </a:lnTo>
                <a:lnTo>
                  <a:pt x="541020" y="666750"/>
                </a:lnTo>
                <a:lnTo>
                  <a:pt x="464820" y="666750"/>
                </a:lnTo>
                <a:lnTo>
                  <a:pt x="464820" y="636270"/>
                </a:lnTo>
                <a:lnTo>
                  <a:pt x="419100" y="636270"/>
                </a:lnTo>
                <a:lnTo>
                  <a:pt x="419100" y="601980"/>
                </a:lnTo>
                <a:lnTo>
                  <a:pt x="350520" y="601980"/>
                </a:lnTo>
                <a:lnTo>
                  <a:pt x="350520" y="575310"/>
                </a:lnTo>
                <a:lnTo>
                  <a:pt x="312420" y="575310"/>
                </a:lnTo>
                <a:lnTo>
                  <a:pt x="312420" y="548640"/>
                </a:lnTo>
                <a:lnTo>
                  <a:pt x="266700" y="548640"/>
                </a:lnTo>
                <a:lnTo>
                  <a:pt x="266700" y="506730"/>
                </a:lnTo>
                <a:lnTo>
                  <a:pt x="224790" y="506730"/>
                </a:lnTo>
                <a:lnTo>
                  <a:pt x="224790" y="468630"/>
                </a:lnTo>
                <a:lnTo>
                  <a:pt x="163830" y="468630"/>
                </a:lnTo>
                <a:lnTo>
                  <a:pt x="163830" y="396240"/>
                </a:lnTo>
                <a:lnTo>
                  <a:pt x="95250" y="396240"/>
                </a:lnTo>
                <a:lnTo>
                  <a:pt x="95250" y="335280"/>
                </a:lnTo>
                <a:lnTo>
                  <a:pt x="64770" y="335280"/>
                </a:lnTo>
                <a:lnTo>
                  <a:pt x="64770" y="270510"/>
                </a:lnTo>
                <a:lnTo>
                  <a:pt x="38100" y="270510"/>
                </a:lnTo>
                <a:lnTo>
                  <a:pt x="38100" y="194310"/>
                </a:lnTo>
                <a:lnTo>
                  <a:pt x="0" y="194310"/>
                </a:lnTo>
                <a:lnTo>
                  <a:pt x="0" y="0"/>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66" name="Freeform 65"/>
          <p:cNvSpPr/>
          <p:nvPr/>
        </p:nvSpPr>
        <p:spPr bwMode="auto">
          <a:xfrm>
            <a:off x="2178220" y="2274672"/>
            <a:ext cx="4795671" cy="845820"/>
          </a:xfrm>
          <a:custGeom>
            <a:avLst/>
            <a:gdLst>
              <a:gd name="connsiteX0" fmla="*/ 3200400 w 3200400"/>
              <a:gd name="connsiteY0" fmla="*/ 845820 h 845820"/>
              <a:gd name="connsiteX1" fmla="*/ 2967990 w 3200400"/>
              <a:gd name="connsiteY1" fmla="*/ 845820 h 845820"/>
              <a:gd name="connsiteX2" fmla="*/ 2967990 w 3200400"/>
              <a:gd name="connsiteY2" fmla="*/ 788670 h 845820"/>
              <a:gd name="connsiteX3" fmla="*/ 2670810 w 3200400"/>
              <a:gd name="connsiteY3" fmla="*/ 788670 h 845820"/>
              <a:gd name="connsiteX4" fmla="*/ 2670810 w 3200400"/>
              <a:gd name="connsiteY4" fmla="*/ 742950 h 845820"/>
              <a:gd name="connsiteX5" fmla="*/ 2514600 w 3200400"/>
              <a:gd name="connsiteY5" fmla="*/ 742950 h 845820"/>
              <a:gd name="connsiteX6" fmla="*/ 2514600 w 3200400"/>
              <a:gd name="connsiteY6" fmla="*/ 708660 h 845820"/>
              <a:gd name="connsiteX7" fmla="*/ 2377440 w 3200400"/>
              <a:gd name="connsiteY7" fmla="*/ 708660 h 845820"/>
              <a:gd name="connsiteX8" fmla="*/ 2377440 w 3200400"/>
              <a:gd name="connsiteY8" fmla="*/ 685800 h 845820"/>
              <a:gd name="connsiteX9" fmla="*/ 2305050 w 3200400"/>
              <a:gd name="connsiteY9" fmla="*/ 685800 h 845820"/>
              <a:gd name="connsiteX10" fmla="*/ 2305050 w 3200400"/>
              <a:gd name="connsiteY10" fmla="*/ 659130 h 845820"/>
              <a:gd name="connsiteX11" fmla="*/ 2213610 w 3200400"/>
              <a:gd name="connsiteY11" fmla="*/ 659130 h 845820"/>
              <a:gd name="connsiteX12" fmla="*/ 2213610 w 3200400"/>
              <a:gd name="connsiteY12" fmla="*/ 624840 h 845820"/>
              <a:gd name="connsiteX13" fmla="*/ 2099310 w 3200400"/>
              <a:gd name="connsiteY13" fmla="*/ 624840 h 845820"/>
              <a:gd name="connsiteX14" fmla="*/ 2099310 w 3200400"/>
              <a:gd name="connsiteY14" fmla="*/ 598170 h 845820"/>
              <a:gd name="connsiteX15" fmla="*/ 1760220 w 3200400"/>
              <a:gd name="connsiteY15" fmla="*/ 598170 h 845820"/>
              <a:gd name="connsiteX16" fmla="*/ 1760220 w 3200400"/>
              <a:gd name="connsiteY16" fmla="*/ 579120 h 845820"/>
              <a:gd name="connsiteX17" fmla="*/ 1649730 w 3200400"/>
              <a:gd name="connsiteY17" fmla="*/ 579120 h 845820"/>
              <a:gd name="connsiteX18" fmla="*/ 1649730 w 3200400"/>
              <a:gd name="connsiteY18" fmla="*/ 518160 h 845820"/>
              <a:gd name="connsiteX19" fmla="*/ 1501140 w 3200400"/>
              <a:gd name="connsiteY19" fmla="*/ 518160 h 845820"/>
              <a:gd name="connsiteX20" fmla="*/ 1501140 w 3200400"/>
              <a:gd name="connsiteY20" fmla="*/ 480060 h 845820"/>
              <a:gd name="connsiteX21" fmla="*/ 1379220 w 3200400"/>
              <a:gd name="connsiteY21" fmla="*/ 480060 h 845820"/>
              <a:gd name="connsiteX22" fmla="*/ 1379220 w 3200400"/>
              <a:gd name="connsiteY22" fmla="*/ 445770 h 845820"/>
              <a:gd name="connsiteX23" fmla="*/ 1344930 w 3200400"/>
              <a:gd name="connsiteY23" fmla="*/ 445770 h 845820"/>
              <a:gd name="connsiteX24" fmla="*/ 1344930 w 3200400"/>
              <a:gd name="connsiteY24" fmla="*/ 426720 h 845820"/>
              <a:gd name="connsiteX25" fmla="*/ 1203960 w 3200400"/>
              <a:gd name="connsiteY25" fmla="*/ 426720 h 845820"/>
              <a:gd name="connsiteX26" fmla="*/ 1203960 w 3200400"/>
              <a:gd name="connsiteY26" fmla="*/ 392430 h 845820"/>
              <a:gd name="connsiteX27" fmla="*/ 1043940 w 3200400"/>
              <a:gd name="connsiteY27" fmla="*/ 392430 h 845820"/>
              <a:gd name="connsiteX28" fmla="*/ 1043940 w 3200400"/>
              <a:gd name="connsiteY28" fmla="*/ 361950 h 845820"/>
              <a:gd name="connsiteX29" fmla="*/ 971550 w 3200400"/>
              <a:gd name="connsiteY29" fmla="*/ 361950 h 845820"/>
              <a:gd name="connsiteX30" fmla="*/ 971550 w 3200400"/>
              <a:gd name="connsiteY30" fmla="*/ 346710 h 845820"/>
              <a:gd name="connsiteX31" fmla="*/ 887730 w 3200400"/>
              <a:gd name="connsiteY31" fmla="*/ 346710 h 845820"/>
              <a:gd name="connsiteX32" fmla="*/ 887730 w 3200400"/>
              <a:gd name="connsiteY32" fmla="*/ 316230 h 845820"/>
              <a:gd name="connsiteX33" fmla="*/ 796290 w 3200400"/>
              <a:gd name="connsiteY33" fmla="*/ 316230 h 845820"/>
              <a:gd name="connsiteX34" fmla="*/ 796290 w 3200400"/>
              <a:gd name="connsiteY34" fmla="*/ 289560 h 845820"/>
              <a:gd name="connsiteX35" fmla="*/ 731520 w 3200400"/>
              <a:gd name="connsiteY35" fmla="*/ 289560 h 845820"/>
              <a:gd name="connsiteX36" fmla="*/ 731520 w 3200400"/>
              <a:gd name="connsiteY36" fmla="*/ 255270 h 845820"/>
              <a:gd name="connsiteX37" fmla="*/ 674370 w 3200400"/>
              <a:gd name="connsiteY37" fmla="*/ 255270 h 845820"/>
              <a:gd name="connsiteX38" fmla="*/ 674370 w 3200400"/>
              <a:gd name="connsiteY38" fmla="*/ 228600 h 845820"/>
              <a:gd name="connsiteX39" fmla="*/ 598170 w 3200400"/>
              <a:gd name="connsiteY39" fmla="*/ 228600 h 845820"/>
              <a:gd name="connsiteX40" fmla="*/ 598170 w 3200400"/>
              <a:gd name="connsiteY40" fmla="*/ 209550 h 845820"/>
              <a:gd name="connsiteX41" fmla="*/ 499110 w 3200400"/>
              <a:gd name="connsiteY41" fmla="*/ 209550 h 845820"/>
              <a:gd name="connsiteX42" fmla="*/ 499110 w 3200400"/>
              <a:gd name="connsiteY42" fmla="*/ 144780 h 845820"/>
              <a:gd name="connsiteX43" fmla="*/ 388620 w 3200400"/>
              <a:gd name="connsiteY43" fmla="*/ 144780 h 845820"/>
              <a:gd name="connsiteX44" fmla="*/ 388620 w 3200400"/>
              <a:gd name="connsiteY44" fmla="*/ 106680 h 845820"/>
              <a:gd name="connsiteX45" fmla="*/ 320040 w 3200400"/>
              <a:gd name="connsiteY45" fmla="*/ 106680 h 845820"/>
              <a:gd name="connsiteX46" fmla="*/ 320040 w 3200400"/>
              <a:gd name="connsiteY46" fmla="*/ 57150 h 845820"/>
              <a:gd name="connsiteX47" fmla="*/ 190500 w 3200400"/>
              <a:gd name="connsiteY47" fmla="*/ 57150 h 845820"/>
              <a:gd name="connsiteX48" fmla="*/ 190500 w 3200400"/>
              <a:gd name="connsiteY48" fmla="*/ 34290 h 845820"/>
              <a:gd name="connsiteX49" fmla="*/ 99060 w 3200400"/>
              <a:gd name="connsiteY49" fmla="*/ 34290 h 845820"/>
              <a:gd name="connsiteX50" fmla="*/ 99060 w 3200400"/>
              <a:gd name="connsiteY50" fmla="*/ 0 h 845820"/>
              <a:gd name="connsiteX51" fmla="*/ 0 w 3200400"/>
              <a:gd name="connsiteY51" fmla="*/ 0 h 845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200400" h="845820">
                <a:moveTo>
                  <a:pt x="3200400" y="845820"/>
                </a:moveTo>
                <a:lnTo>
                  <a:pt x="2967990" y="845820"/>
                </a:lnTo>
                <a:lnTo>
                  <a:pt x="2967990" y="788670"/>
                </a:lnTo>
                <a:lnTo>
                  <a:pt x="2670810" y="788670"/>
                </a:lnTo>
                <a:lnTo>
                  <a:pt x="2670810" y="742950"/>
                </a:lnTo>
                <a:lnTo>
                  <a:pt x="2514600" y="742950"/>
                </a:lnTo>
                <a:lnTo>
                  <a:pt x="2514600" y="708660"/>
                </a:lnTo>
                <a:lnTo>
                  <a:pt x="2377440" y="708660"/>
                </a:lnTo>
                <a:lnTo>
                  <a:pt x="2377440" y="685800"/>
                </a:lnTo>
                <a:lnTo>
                  <a:pt x="2305050" y="685800"/>
                </a:lnTo>
                <a:lnTo>
                  <a:pt x="2305050" y="659130"/>
                </a:lnTo>
                <a:lnTo>
                  <a:pt x="2213610" y="659130"/>
                </a:lnTo>
                <a:lnTo>
                  <a:pt x="2213610" y="624840"/>
                </a:lnTo>
                <a:lnTo>
                  <a:pt x="2099310" y="624840"/>
                </a:lnTo>
                <a:lnTo>
                  <a:pt x="2099310" y="598170"/>
                </a:lnTo>
                <a:lnTo>
                  <a:pt x="1760220" y="598170"/>
                </a:lnTo>
                <a:lnTo>
                  <a:pt x="1760220" y="579120"/>
                </a:lnTo>
                <a:lnTo>
                  <a:pt x="1649730" y="579120"/>
                </a:lnTo>
                <a:lnTo>
                  <a:pt x="1649730" y="518160"/>
                </a:lnTo>
                <a:lnTo>
                  <a:pt x="1501140" y="518160"/>
                </a:lnTo>
                <a:lnTo>
                  <a:pt x="1501140" y="480060"/>
                </a:lnTo>
                <a:lnTo>
                  <a:pt x="1379220" y="480060"/>
                </a:lnTo>
                <a:lnTo>
                  <a:pt x="1379220" y="445770"/>
                </a:lnTo>
                <a:lnTo>
                  <a:pt x="1344930" y="445770"/>
                </a:lnTo>
                <a:lnTo>
                  <a:pt x="1344930" y="426720"/>
                </a:lnTo>
                <a:lnTo>
                  <a:pt x="1203960" y="426720"/>
                </a:lnTo>
                <a:lnTo>
                  <a:pt x="1203960" y="392430"/>
                </a:lnTo>
                <a:lnTo>
                  <a:pt x="1043940" y="392430"/>
                </a:lnTo>
                <a:lnTo>
                  <a:pt x="1043940" y="361950"/>
                </a:lnTo>
                <a:lnTo>
                  <a:pt x="971550" y="361950"/>
                </a:lnTo>
                <a:lnTo>
                  <a:pt x="971550" y="346710"/>
                </a:lnTo>
                <a:lnTo>
                  <a:pt x="887730" y="346710"/>
                </a:lnTo>
                <a:lnTo>
                  <a:pt x="887730" y="316230"/>
                </a:lnTo>
                <a:lnTo>
                  <a:pt x="796290" y="316230"/>
                </a:lnTo>
                <a:lnTo>
                  <a:pt x="796290" y="289560"/>
                </a:lnTo>
                <a:lnTo>
                  <a:pt x="731520" y="289560"/>
                </a:lnTo>
                <a:lnTo>
                  <a:pt x="731520" y="255270"/>
                </a:lnTo>
                <a:lnTo>
                  <a:pt x="674370" y="255270"/>
                </a:lnTo>
                <a:lnTo>
                  <a:pt x="674370" y="228600"/>
                </a:lnTo>
                <a:lnTo>
                  <a:pt x="598170" y="228600"/>
                </a:lnTo>
                <a:lnTo>
                  <a:pt x="598170" y="209550"/>
                </a:lnTo>
                <a:lnTo>
                  <a:pt x="499110" y="209550"/>
                </a:lnTo>
                <a:lnTo>
                  <a:pt x="499110" y="144780"/>
                </a:lnTo>
                <a:lnTo>
                  <a:pt x="388620" y="144780"/>
                </a:lnTo>
                <a:lnTo>
                  <a:pt x="388620" y="106680"/>
                </a:lnTo>
                <a:lnTo>
                  <a:pt x="320040" y="106680"/>
                </a:lnTo>
                <a:lnTo>
                  <a:pt x="320040" y="57150"/>
                </a:lnTo>
                <a:lnTo>
                  <a:pt x="190500" y="57150"/>
                </a:lnTo>
                <a:lnTo>
                  <a:pt x="190500" y="34290"/>
                </a:lnTo>
                <a:lnTo>
                  <a:pt x="99060" y="34290"/>
                </a:lnTo>
                <a:lnTo>
                  <a:pt x="99060" y="0"/>
                </a:lnTo>
                <a:lnTo>
                  <a:pt x="0" y="0"/>
                </a:lnTo>
              </a:path>
            </a:pathLst>
          </a:custGeom>
          <a:noFill/>
          <a:ln w="28575">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67" name="Freeform 66"/>
          <p:cNvSpPr/>
          <p:nvPr/>
        </p:nvSpPr>
        <p:spPr bwMode="auto">
          <a:xfrm>
            <a:off x="2166801" y="2289912"/>
            <a:ext cx="4812798" cy="1668780"/>
          </a:xfrm>
          <a:custGeom>
            <a:avLst/>
            <a:gdLst>
              <a:gd name="connsiteX0" fmla="*/ 3208020 w 3211830"/>
              <a:gd name="connsiteY0" fmla="*/ 1668780 h 1668780"/>
              <a:gd name="connsiteX1" fmla="*/ 3211830 w 3211830"/>
              <a:gd name="connsiteY1" fmla="*/ 1626870 h 1668780"/>
              <a:gd name="connsiteX2" fmla="*/ 3135630 w 3211830"/>
              <a:gd name="connsiteY2" fmla="*/ 1626870 h 1668780"/>
              <a:gd name="connsiteX3" fmla="*/ 3135630 w 3211830"/>
              <a:gd name="connsiteY3" fmla="*/ 1577340 h 1668780"/>
              <a:gd name="connsiteX4" fmla="*/ 3013710 w 3211830"/>
              <a:gd name="connsiteY4" fmla="*/ 1577340 h 1668780"/>
              <a:gd name="connsiteX5" fmla="*/ 3013710 w 3211830"/>
              <a:gd name="connsiteY5" fmla="*/ 1550670 h 1668780"/>
              <a:gd name="connsiteX6" fmla="*/ 2811780 w 3211830"/>
              <a:gd name="connsiteY6" fmla="*/ 1550670 h 1668780"/>
              <a:gd name="connsiteX7" fmla="*/ 2811780 w 3211830"/>
              <a:gd name="connsiteY7" fmla="*/ 1524000 h 1668780"/>
              <a:gd name="connsiteX8" fmla="*/ 2712720 w 3211830"/>
              <a:gd name="connsiteY8" fmla="*/ 1524000 h 1668780"/>
              <a:gd name="connsiteX9" fmla="*/ 2712720 w 3211830"/>
              <a:gd name="connsiteY9" fmla="*/ 1501140 h 1668780"/>
              <a:gd name="connsiteX10" fmla="*/ 2411730 w 3211830"/>
              <a:gd name="connsiteY10" fmla="*/ 1501140 h 1668780"/>
              <a:gd name="connsiteX11" fmla="*/ 2411730 w 3211830"/>
              <a:gd name="connsiteY11" fmla="*/ 1459230 h 1668780"/>
              <a:gd name="connsiteX12" fmla="*/ 2335530 w 3211830"/>
              <a:gd name="connsiteY12" fmla="*/ 1459230 h 1668780"/>
              <a:gd name="connsiteX13" fmla="*/ 2335530 w 3211830"/>
              <a:gd name="connsiteY13" fmla="*/ 1398270 h 1668780"/>
              <a:gd name="connsiteX14" fmla="*/ 2297430 w 3211830"/>
              <a:gd name="connsiteY14" fmla="*/ 1398270 h 1668780"/>
              <a:gd name="connsiteX15" fmla="*/ 2297430 w 3211830"/>
              <a:gd name="connsiteY15" fmla="*/ 1363980 h 1668780"/>
              <a:gd name="connsiteX16" fmla="*/ 2225040 w 3211830"/>
              <a:gd name="connsiteY16" fmla="*/ 1363980 h 1668780"/>
              <a:gd name="connsiteX17" fmla="*/ 2225040 w 3211830"/>
              <a:gd name="connsiteY17" fmla="*/ 1272540 h 1668780"/>
              <a:gd name="connsiteX18" fmla="*/ 2068830 w 3211830"/>
              <a:gd name="connsiteY18" fmla="*/ 1272540 h 1668780"/>
              <a:gd name="connsiteX19" fmla="*/ 2068830 w 3211830"/>
              <a:gd name="connsiteY19" fmla="*/ 1192530 h 1668780"/>
              <a:gd name="connsiteX20" fmla="*/ 1924050 w 3211830"/>
              <a:gd name="connsiteY20" fmla="*/ 1192530 h 1668780"/>
              <a:gd name="connsiteX21" fmla="*/ 1924050 w 3211830"/>
              <a:gd name="connsiteY21" fmla="*/ 1192530 h 1668780"/>
              <a:gd name="connsiteX22" fmla="*/ 1817370 w 3211830"/>
              <a:gd name="connsiteY22" fmla="*/ 1192530 h 1668780"/>
              <a:gd name="connsiteX23" fmla="*/ 1817370 w 3211830"/>
              <a:gd name="connsiteY23" fmla="*/ 1150620 h 1668780"/>
              <a:gd name="connsiteX24" fmla="*/ 1722120 w 3211830"/>
              <a:gd name="connsiteY24" fmla="*/ 1150620 h 1668780"/>
              <a:gd name="connsiteX25" fmla="*/ 1722120 w 3211830"/>
              <a:gd name="connsiteY25" fmla="*/ 1120140 h 1668780"/>
              <a:gd name="connsiteX26" fmla="*/ 1657350 w 3211830"/>
              <a:gd name="connsiteY26" fmla="*/ 1120140 h 1668780"/>
              <a:gd name="connsiteX27" fmla="*/ 1657350 w 3211830"/>
              <a:gd name="connsiteY27" fmla="*/ 1070610 h 1668780"/>
              <a:gd name="connsiteX28" fmla="*/ 1504950 w 3211830"/>
              <a:gd name="connsiteY28" fmla="*/ 1070610 h 1668780"/>
              <a:gd name="connsiteX29" fmla="*/ 1504950 w 3211830"/>
              <a:gd name="connsiteY29" fmla="*/ 1047750 h 1668780"/>
              <a:gd name="connsiteX30" fmla="*/ 1398270 w 3211830"/>
              <a:gd name="connsiteY30" fmla="*/ 1047750 h 1668780"/>
              <a:gd name="connsiteX31" fmla="*/ 1398270 w 3211830"/>
              <a:gd name="connsiteY31" fmla="*/ 990600 h 1668780"/>
              <a:gd name="connsiteX32" fmla="*/ 1356360 w 3211830"/>
              <a:gd name="connsiteY32" fmla="*/ 990600 h 1668780"/>
              <a:gd name="connsiteX33" fmla="*/ 1356360 w 3211830"/>
              <a:gd name="connsiteY33" fmla="*/ 956310 h 1668780"/>
              <a:gd name="connsiteX34" fmla="*/ 1306830 w 3211830"/>
              <a:gd name="connsiteY34" fmla="*/ 956310 h 1668780"/>
              <a:gd name="connsiteX35" fmla="*/ 1306830 w 3211830"/>
              <a:gd name="connsiteY35" fmla="*/ 918210 h 1668780"/>
              <a:gd name="connsiteX36" fmla="*/ 1230630 w 3211830"/>
              <a:gd name="connsiteY36" fmla="*/ 918210 h 1668780"/>
              <a:gd name="connsiteX37" fmla="*/ 1230630 w 3211830"/>
              <a:gd name="connsiteY37" fmla="*/ 891540 h 1668780"/>
              <a:gd name="connsiteX38" fmla="*/ 1032510 w 3211830"/>
              <a:gd name="connsiteY38" fmla="*/ 891540 h 1668780"/>
              <a:gd name="connsiteX39" fmla="*/ 1032510 w 3211830"/>
              <a:gd name="connsiteY39" fmla="*/ 830580 h 1668780"/>
              <a:gd name="connsiteX40" fmla="*/ 975360 w 3211830"/>
              <a:gd name="connsiteY40" fmla="*/ 830580 h 1668780"/>
              <a:gd name="connsiteX41" fmla="*/ 975360 w 3211830"/>
              <a:gd name="connsiteY41" fmla="*/ 800100 h 1668780"/>
              <a:gd name="connsiteX42" fmla="*/ 929640 w 3211830"/>
              <a:gd name="connsiteY42" fmla="*/ 800100 h 1668780"/>
              <a:gd name="connsiteX43" fmla="*/ 929640 w 3211830"/>
              <a:gd name="connsiteY43" fmla="*/ 769620 h 1668780"/>
              <a:gd name="connsiteX44" fmla="*/ 868680 w 3211830"/>
              <a:gd name="connsiteY44" fmla="*/ 769620 h 1668780"/>
              <a:gd name="connsiteX45" fmla="*/ 868680 w 3211830"/>
              <a:gd name="connsiteY45" fmla="*/ 742950 h 1668780"/>
              <a:gd name="connsiteX46" fmla="*/ 701040 w 3211830"/>
              <a:gd name="connsiteY46" fmla="*/ 742950 h 1668780"/>
              <a:gd name="connsiteX47" fmla="*/ 701040 w 3211830"/>
              <a:gd name="connsiteY47" fmla="*/ 708660 h 1668780"/>
              <a:gd name="connsiteX48" fmla="*/ 662940 w 3211830"/>
              <a:gd name="connsiteY48" fmla="*/ 708660 h 1668780"/>
              <a:gd name="connsiteX49" fmla="*/ 662940 w 3211830"/>
              <a:gd name="connsiteY49" fmla="*/ 670560 h 1668780"/>
              <a:gd name="connsiteX50" fmla="*/ 624840 w 3211830"/>
              <a:gd name="connsiteY50" fmla="*/ 670560 h 1668780"/>
              <a:gd name="connsiteX51" fmla="*/ 624840 w 3211830"/>
              <a:gd name="connsiteY51" fmla="*/ 609600 h 1668780"/>
              <a:gd name="connsiteX52" fmla="*/ 514350 w 3211830"/>
              <a:gd name="connsiteY52" fmla="*/ 609600 h 1668780"/>
              <a:gd name="connsiteX53" fmla="*/ 514350 w 3211830"/>
              <a:gd name="connsiteY53" fmla="*/ 575310 h 1668780"/>
              <a:gd name="connsiteX54" fmla="*/ 422910 w 3211830"/>
              <a:gd name="connsiteY54" fmla="*/ 575310 h 1668780"/>
              <a:gd name="connsiteX55" fmla="*/ 422910 w 3211830"/>
              <a:gd name="connsiteY55" fmla="*/ 548640 h 1668780"/>
              <a:gd name="connsiteX56" fmla="*/ 388620 w 3211830"/>
              <a:gd name="connsiteY56" fmla="*/ 548640 h 1668780"/>
              <a:gd name="connsiteX57" fmla="*/ 388620 w 3211830"/>
              <a:gd name="connsiteY57" fmla="*/ 499110 h 1668780"/>
              <a:gd name="connsiteX58" fmla="*/ 304800 w 3211830"/>
              <a:gd name="connsiteY58" fmla="*/ 499110 h 1668780"/>
              <a:gd name="connsiteX59" fmla="*/ 304800 w 3211830"/>
              <a:gd name="connsiteY59" fmla="*/ 468630 h 1668780"/>
              <a:gd name="connsiteX60" fmla="*/ 209550 w 3211830"/>
              <a:gd name="connsiteY60" fmla="*/ 468630 h 1668780"/>
              <a:gd name="connsiteX61" fmla="*/ 209550 w 3211830"/>
              <a:gd name="connsiteY61" fmla="*/ 438150 h 1668780"/>
              <a:gd name="connsiteX62" fmla="*/ 137160 w 3211830"/>
              <a:gd name="connsiteY62" fmla="*/ 438150 h 1668780"/>
              <a:gd name="connsiteX63" fmla="*/ 137160 w 3211830"/>
              <a:gd name="connsiteY63" fmla="*/ 384810 h 1668780"/>
              <a:gd name="connsiteX64" fmla="*/ 76200 w 3211830"/>
              <a:gd name="connsiteY64" fmla="*/ 384810 h 1668780"/>
              <a:gd name="connsiteX65" fmla="*/ 76200 w 3211830"/>
              <a:gd name="connsiteY65" fmla="*/ 331470 h 1668780"/>
              <a:gd name="connsiteX66" fmla="*/ 60960 w 3211830"/>
              <a:gd name="connsiteY66" fmla="*/ 331470 h 1668780"/>
              <a:gd name="connsiteX67" fmla="*/ 60960 w 3211830"/>
              <a:gd name="connsiteY67" fmla="*/ 262890 h 1668780"/>
              <a:gd name="connsiteX68" fmla="*/ 19050 w 3211830"/>
              <a:gd name="connsiteY68" fmla="*/ 262890 h 1668780"/>
              <a:gd name="connsiteX69" fmla="*/ 19050 w 3211830"/>
              <a:gd name="connsiteY69" fmla="*/ 110490 h 1668780"/>
              <a:gd name="connsiteX70" fmla="*/ 0 w 3211830"/>
              <a:gd name="connsiteY70" fmla="*/ 91440 h 1668780"/>
              <a:gd name="connsiteX71" fmla="*/ 0 w 3211830"/>
              <a:gd name="connsiteY71" fmla="*/ 0 h 1668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3211830" h="1668780">
                <a:moveTo>
                  <a:pt x="3208020" y="1668780"/>
                </a:moveTo>
                <a:lnTo>
                  <a:pt x="3211830" y="1626870"/>
                </a:lnTo>
                <a:lnTo>
                  <a:pt x="3135630" y="1626870"/>
                </a:lnTo>
                <a:lnTo>
                  <a:pt x="3135630" y="1577340"/>
                </a:lnTo>
                <a:lnTo>
                  <a:pt x="3013710" y="1577340"/>
                </a:lnTo>
                <a:lnTo>
                  <a:pt x="3013710" y="1550670"/>
                </a:lnTo>
                <a:lnTo>
                  <a:pt x="2811780" y="1550670"/>
                </a:lnTo>
                <a:lnTo>
                  <a:pt x="2811780" y="1524000"/>
                </a:lnTo>
                <a:lnTo>
                  <a:pt x="2712720" y="1524000"/>
                </a:lnTo>
                <a:lnTo>
                  <a:pt x="2712720" y="1501140"/>
                </a:lnTo>
                <a:lnTo>
                  <a:pt x="2411730" y="1501140"/>
                </a:lnTo>
                <a:lnTo>
                  <a:pt x="2411730" y="1459230"/>
                </a:lnTo>
                <a:lnTo>
                  <a:pt x="2335530" y="1459230"/>
                </a:lnTo>
                <a:lnTo>
                  <a:pt x="2335530" y="1398270"/>
                </a:lnTo>
                <a:lnTo>
                  <a:pt x="2297430" y="1398270"/>
                </a:lnTo>
                <a:lnTo>
                  <a:pt x="2297430" y="1363980"/>
                </a:lnTo>
                <a:lnTo>
                  <a:pt x="2225040" y="1363980"/>
                </a:lnTo>
                <a:lnTo>
                  <a:pt x="2225040" y="1272540"/>
                </a:lnTo>
                <a:lnTo>
                  <a:pt x="2068830" y="1272540"/>
                </a:lnTo>
                <a:lnTo>
                  <a:pt x="2068830" y="1192530"/>
                </a:lnTo>
                <a:lnTo>
                  <a:pt x="1924050" y="1192530"/>
                </a:lnTo>
                <a:lnTo>
                  <a:pt x="1924050" y="1192530"/>
                </a:lnTo>
                <a:lnTo>
                  <a:pt x="1817370" y="1192530"/>
                </a:lnTo>
                <a:lnTo>
                  <a:pt x="1817370" y="1150620"/>
                </a:lnTo>
                <a:lnTo>
                  <a:pt x="1722120" y="1150620"/>
                </a:lnTo>
                <a:lnTo>
                  <a:pt x="1722120" y="1120140"/>
                </a:lnTo>
                <a:lnTo>
                  <a:pt x="1657350" y="1120140"/>
                </a:lnTo>
                <a:lnTo>
                  <a:pt x="1657350" y="1070610"/>
                </a:lnTo>
                <a:lnTo>
                  <a:pt x="1504950" y="1070610"/>
                </a:lnTo>
                <a:lnTo>
                  <a:pt x="1504950" y="1047750"/>
                </a:lnTo>
                <a:lnTo>
                  <a:pt x="1398270" y="1047750"/>
                </a:lnTo>
                <a:lnTo>
                  <a:pt x="1398270" y="990600"/>
                </a:lnTo>
                <a:lnTo>
                  <a:pt x="1356360" y="990600"/>
                </a:lnTo>
                <a:lnTo>
                  <a:pt x="1356360" y="956310"/>
                </a:lnTo>
                <a:lnTo>
                  <a:pt x="1306830" y="956310"/>
                </a:lnTo>
                <a:lnTo>
                  <a:pt x="1306830" y="918210"/>
                </a:lnTo>
                <a:lnTo>
                  <a:pt x="1230630" y="918210"/>
                </a:lnTo>
                <a:lnTo>
                  <a:pt x="1230630" y="891540"/>
                </a:lnTo>
                <a:lnTo>
                  <a:pt x="1032510" y="891540"/>
                </a:lnTo>
                <a:lnTo>
                  <a:pt x="1032510" y="830580"/>
                </a:lnTo>
                <a:lnTo>
                  <a:pt x="975360" y="830580"/>
                </a:lnTo>
                <a:lnTo>
                  <a:pt x="975360" y="800100"/>
                </a:lnTo>
                <a:lnTo>
                  <a:pt x="929640" y="800100"/>
                </a:lnTo>
                <a:lnTo>
                  <a:pt x="929640" y="769620"/>
                </a:lnTo>
                <a:lnTo>
                  <a:pt x="868680" y="769620"/>
                </a:lnTo>
                <a:lnTo>
                  <a:pt x="868680" y="742950"/>
                </a:lnTo>
                <a:lnTo>
                  <a:pt x="701040" y="742950"/>
                </a:lnTo>
                <a:lnTo>
                  <a:pt x="701040" y="708660"/>
                </a:lnTo>
                <a:lnTo>
                  <a:pt x="662940" y="708660"/>
                </a:lnTo>
                <a:lnTo>
                  <a:pt x="662940" y="670560"/>
                </a:lnTo>
                <a:lnTo>
                  <a:pt x="624840" y="670560"/>
                </a:lnTo>
                <a:lnTo>
                  <a:pt x="624840" y="609600"/>
                </a:lnTo>
                <a:lnTo>
                  <a:pt x="514350" y="609600"/>
                </a:lnTo>
                <a:lnTo>
                  <a:pt x="514350" y="575310"/>
                </a:lnTo>
                <a:lnTo>
                  <a:pt x="422910" y="575310"/>
                </a:lnTo>
                <a:lnTo>
                  <a:pt x="422910" y="548640"/>
                </a:lnTo>
                <a:lnTo>
                  <a:pt x="388620" y="548640"/>
                </a:lnTo>
                <a:lnTo>
                  <a:pt x="388620" y="499110"/>
                </a:lnTo>
                <a:lnTo>
                  <a:pt x="304800" y="499110"/>
                </a:lnTo>
                <a:lnTo>
                  <a:pt x="304800" y="468630"/>
                </a:lnTo>
                <a:lnTo>
                  <a:pt x="209550" y="468630"/>
                </a:lnTo>
                <a:lnTo>
                  <a:pt x="209550" y="438150"/>
                </a:lnTo>
                <a:lnTo>
                  <a:pt x="137160" y="438150"/>
                </a:lnTo>
                <a:lnTo>
                  <a:pt x="137160" y="384810"/>
                </a:lnTo>
                <a:lnTo>
                  <a:pt x="76200" y="384810"/>
                </a:lnTo>
                <a:lnTo>
                  <a:pt x="76200" y="331470"/>
                </a:lnTo>
                <a:lnTo>
                  <a:pt x="60960" y="331470"/>
                </a:lnTo>
                <a:lnTo>
                  <a:pt x="60960" y="262890"/>
                </a:lnTo>
                <a:lnTo>
                  <a:pt x="19050" y="262890"/>
                </a:lnTo>
                <a:lnTo>
                  <a:pt x="19050" y="110490"/>
                </a:lnTo>
                <a:lnTo>
                  <a:pt x="0" y="91440"/>
                </a:lnTo>
                <a:lnTo>
                  <a:pt x="0" y="0"/>
                </a:lnTo>
              </a:path>
            </a:pathLst>
          </a:custGeom>
          <a:noFill/>
          <a:ln w="28575">
            <a:solidFill>
              <a:schemeClr val="accent3"/>
            </a:solidFill>
            <a:prstDash val="dash"/>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52" name="Group 16"/>
          <p:cNvGrpSpPr>
            <a:grpSpLocks/>
          </p:cNvGrpSpPr>
          <p:nvPr/>
        </p:nvGrpSpPr>
        <p:grpSpPr bwMode="auto">
          <a:xfrm>
            <a:off x="6291263" y="6208713"/>
            <a:ext cx="2673350" cy="450850"/>
            <a:chOff x="9289790" y="4481726"/>
            <a:chExt cx="2673350" cy="450347"/>
          </a:xfrm>
        </p:grpSpPr>
        <p:pic>
          <p:nvPicPr>
            <p:cNvPr id="6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cxnSp>
        <p:nvCxnSpPr>
          <p:cNvPr id="22" name="Straight Connector 21"/>
          <p:cNvCxnSpPr/>
          <p:nvPr/>
        </p:nvCxnSpPr>
        <p:spPr bwMode="auto">
          <a:xfrm flipV="1">
            <a:off x="2149572" y="2278029"/>
            <a:ext cx="0" cy="2404563"/>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79446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Grp="1" noChangeArrowheads="1"/>
          </p:cNvSpPr>
          <p:nvPr>
            <p:ph type="title"/>
          </p:nvPr>
        </p:nvSpPr>
        <p:spPr/>
        <p:txBody>
          <a:bodyPr/>
          <a:lstStyle/>
          <a:p>
            <a:r>
              <a:rPr lang="en-US" altLang="en-US" dirty="0" smtClean="0"/>
              <a:t>Many HBV Treatment Endpoints Indicate None Is Ideal; Need to Use Surrogates</a:t>
            </a:r>
            <a:endParaRPr lang="en-US" altLang="en-US" dirty="0"/>
          </a:p>
        </p:txBody>
      </p:sp>
      <p:sp>
        <p:nvSpPr>
          <p:cNvPr id="4" name="Content Placeholder 3"/>
          <p:cNvSpPr>
            <a:spLocks noGrp="1"/>
          </p:cNvSpPr>
          <p:nvPr>
            <p:ph idx="1"/>
          </p:nvPr>
        </p:nvSpPr>
        <p:spPr/>
        <p:txBody>
          <a:bodyPr/>
          <a:lstStyle/>
          <a:p>
            <a:pPr>
              <a:spcAft>
                <a:spcPts val="300"/>
              </a:spcAft>
            </a:pPr>
            <a:r>
              <a:rPr lang="en-US" altLang="en-US" dirty="0" smtClean="0"/>
              <a:t>Complications take yrs to decades to develop—difficult to use as treatment endpoints</a:t>
            </a:r>
          </a:p>
          <a:p>
            <a:pPr>
              <a:spcAft>
                <a:spcPts val="300"/>
              </a:spcAft>
            </a:pPr>
            <a:r>
              <a:rPr lang="en-US" altLang="en-US" dirty="0" smtClean="0"/>
              <a:t>Instead we use surrogate endpoints:</a:t>
            </a:r>
          </a:p>
          <a:p>
            <a:pPr lvl="1">
              <a:spcAft>
                <a:spcPts val="300"/>
              </a:spcAft>
            </a:pPr>
            <a:r>
              <a:rPr lang="en-US" altLang="en-US" dirty="0" smtClean="0"/>
              <a:t>Biochemical</a:t>
            </a:r>
          </a:p>
          <a:p>
            <a:pPr lvl="2">
              <a:spcAft>
                <a:spcPts val="300"/>
              </a:spcAft>
            </a:pPr>
            <a:r>
              <a:rPr lang="en-US" altLang="en-US" dirty="0" smtClean="0"/>
              <a:t>Normalization of ALT</a:t>
            </a:r>
          </a:p>
          <a:p>
            <a:pPr lvl="1">
              <a:spcAft>
                <a:spcPts val="300"/>
              </a:spcAft>
            </a:pPr>
            <a:r>
              <a:rPr lang="en-US" altLang="en-US" dirty="0" smtClean="0"/>
              <a:t>Serologic</a:t>
            </a:r>
          </a:p>
          <a:p>
            <a:pPr lvl="2">
              <a:spcAft>
                <a:spcPts val="300"/>
              </a:spcAft>
            </a:pPr>
            <a:r>
              <a:rPr lang="en-US" altLang="en-US" dirty="0" smtClean="0"/>
              <a:t>HBeAg loss and/or seroconversion for HBeAg positive HBV</a:t>
            </a:r>
          </a:p>
          <a:p>
            <a:pPr lvl="2">
              <a:spcAft>
                <a:spcPts val="300"/>
              </a:spcAft>
            </a:pPr>
            <a:r>
              <a:rPr lang="en-US" altLang="en-US" dirty="0" smtClean="0"/>
              <a:t>Ideally HBsAg loss and/or seroconversion</a:t>
            </a:r>
          </a:p>
          <a:p>
            <a:pPr lvl="1">
              <a:spcAft>
                <a:spcPts val="300"/>
              </a:spcAft>
            </a:pPr>
            <a:r>
              <a:rPr lang="en-US" altLang="en-US" dirty="0" smtClean="0"/>
              <a:t>Virologic</a:t>
            </a:r>
          </a:p>
          <a:p>
            <a:pPr lvl="1">
              <a:spcAft>
                <a:spcPts val="300"/>
              </a:spcAft>
            </a:pPr>
            <a:r>
              <a:rPr lang="en-US" altLang="en-US" dirty="0" smtClean="0"/>
              <a:t>Histologic</a:t>
            </a:r>
            <a:endParaRPr lang="en-US" altLang="en-US" dirty="0"/>
          </a:p>
        </p:txBody>
      </p:sp>
      <p:grpSp>
        <p:nvGrpSpPr>
          <p:cNvPr id="7" name="Group 16"/>
          <p:cNvGrpSpPr>
            <a:grpSpLocks/>
          </p:cNvGrpSpPr>
          <p:nvPr/>
        </p:nvGrpSpPr>
        <p:grpSpPr bwMode="auto">
          <a:xfrm>
            <a:off x="6291263" y="6208713"/>
            <a:ext cx="2673350" cy="450850"/>
            <a:chOff x="9289790" y="4481726"/>
            <a:chExt cx="2673350" cy="450347"/>
          </a:xfrm>
        </p:grpSpPr>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4446489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12"/>
          <p:cNvSpPr txBox="1">
            <a:spLocks/>
          </p:cNvSpPr>
          <p:nvPr/>
        </p:nvSpPr>
        <p:spPr bwMode="auto">
          <a:xfrm>
            <a:off x="374650" y="1512889"/>
            <a:ext cx="8455025" cy="948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eaLnBrk="1" hangingPunct="1"/>
            <a:r>
              <a:rPr lang="en-US" altLang="en-US" sz="1800" kern="0" dirty="0"/>
              <a:t>Open-label study of TDF in pts with chronic HBV infection (N = 585</a:t>
            </a:r>
            <a:r>
              <a:rPr lang="en-US" altLang="en-US" sz="1800" kern="0" dirty="0" smtClean="0"/>
              <a:t>)</a:t>
            </a:r>
            <a:endParaRPr lang="en-US" altLang="en-US" sz="1800" kern="0" dirty="0"/>
          </a:p>
        </p:txBody>
      </p:sp>
      <p:sp>
        <p:nvSpPr>
          <p:cNvPr id="10" name="Text Box 15"/>
          <p:cNvSpPr txBox="1">
            <a:spLocks noChangeArrowheads="1"/>
          </p:cNvSpPr>
          <p:nvPr/>
        </p:nvSpPr>
        <p:spPr bwMode="auto">
          <a:xfrm>
            <a:off x="285750" y="6142693"/>
            <a:ext cx="5891213" cy="523220"/>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sz="1400" b="0" spc="-10" dirty="0" smtClean="0">
                <a:solidFill>
                  <a:schemeClr val="bg2"/>
                </a:solidFill>
              </a:rPr>
              <a:t>1. Buti M, </a:t>
            </a:r>
            <a:r>
              <a:rPr lang="en-US" sz="1400" b="0" spc="-10" dirty="0">
                <a:solidFill>
                  <a:schemeClr val="bg2"/>
                </a:solidFill>
              </a:rPr>
              <a:t>et al. Dig Dis </a:t>
            </a:r>
            <a:r>
              <a:rPr lang="en-US" sz="1400" b="0" spc="-10" dirty="0" smtClean="0">
                <a:solidFill>
                  <a:schemeClr val="bg2"/>
                </a:solidFill>
              </a:rPr>
              <a:t>Sci</a:t>
            </a:r>
            <a:r>
              <a:rPr lang="en-US" sz="1400" b="0" spc="-10" dirty="0">
                <a:solidFill>
                  <a:schemeClr val="bg2"/>
                </a:solidFill>
              </a:rPr>
              <a:t>. </a:t>
            </a:r>
            <a:r>
              <a:rPr lang="en-US" sz="1400" b="0" spc="-10" dirty="0" smtClean="0">
                <a:solidFill>
                  <a:schemeClr val="bg2"/>
                </a:solidFill>
              </a:rPr>
              <a:t>2015;60:1457-1464.</a:t>
            </a:r>
            <a:br>
              <a:rPr lang="en-US" sz="1400" b="0" spc="-10" dirty="0" smtClean="0">
                <a:solidFill>
                  <a:schemeClr val="bg2"/>
                </a:solidFill>
              </a:rPr>
            </a:br>
            <a:r>
              <a:rPr lang="en-US" sz="1400" b="0" spc="-10" dirty="0" smtClean="0">
                <a:solidFill>
                  <a:schemeClr val="bg2"/>
                </a:solidFill>
              </a:rPr>
              <a:t>2. </a:t>
            </a:r>
            <a:r>
              <a:rPr lang="fr-FR" altLang="en-US" sz="1400" b="0" spc="-10" dirty="0" smtClean="0">
                <a:solidFill>
                  <a:schemeClr val="bg2"/>
                </a:solidFill>
              </a:rPr>
              <a:t>Marcellin </a:t>
            </a:r>
            <a:r>
              <a:rPr lang="fr-FR" altLang="en-US" sz="1400" b="0" spc="-10" dirty="0">
                <a:solidFill>
                  <a:schemeClr val="bg2"/>
                </a:solidFill>
              </a:rPr>
              <a:t>P, et al. Lancet. 2013;381:468-475</a:t>
            </a:r>
            <a:r>
              <a:rPr lang="fr-FR" altLang="en-US" sz="1400" b="0" spc="-10" dirty="0" smtClean="0">
                <a:solidFill>
                  <a:schemeClr val="bg2"/>
                </a:solidFill>
              </a:rPr>
              <a:t>. </a:t>
            </a:r>
            <a:endParaRPr lang="fr-FR" altLang="en-US" sz="1400" b="0" spc="-10" dirty="0">
              <a:solidFill>
                <a:schemeClr val="bg2"/>
              </a:solidFill>
            </a:endParaRPr>
          </a:p>
        </p:txBody>
      </p:sp>
      <p:sp>
        <p:nvSpPr>
          <p:cNvPr id="11" name="Rectangle 4"/>
          <p:cNvSpPr>
            <a:spLocks noGrp="1" noChangeArrowheads="1"/>
          </p:cNvSpPr>
          <p:nvPr>
            <p:ph type="title"/>
          </p:nvPr>
        </p:nvSpPr>
        <p:spPr/>
        <p:txBody>
          <a:bodyPr/>
          <a:lstStyle/>
          <a:p>
            <a:pPr eaLnBrk="1" hangingPunct="1"/>
            <a:r>
              <a:rPr lang="en-US" altLang="en-US" dirty="0"/>
              <a:t>Long-term </a:t>
            </a:r>
            <a:r>
              <a:rPr lang="en-US" altLang="en-US" dirty="0" smtClean="0"/>
              <a:t>TDF </a:t>
            </a:r>
            <a:r>
              <a:rPr lang="en-US" altLang="en-US" dirty="0"/>
              <a:t>in Pts With HBV: Reversal of Inflammation</a:t>
            </a:r>
          </a:p>
        </p:txBody>
      </p:sp>
      <p:sp>
        <p:nvSpPr>
          <p:cNvPr id="7" name="TextBox 6"/>
          <p:cNvSpPr txBox="1"/>
          <p:nvPr/>
        </p:nvSpPr>
        <p:spPr>
          <a:xfrm rot="16200000">
            <a:off x="3619313" y="4603164"/>
            <a:ext cx="2314237" cy="307777"/>
          </a:xfrm>
          <a:prstGeom prst="rect">
            <a:avLst/>
          </a:prstGeom>
          <a:noFill/>
        </p:spPr>
        <p:txBody>
          <a:bodyPr wrap="square" rtlCol="0">
            <a:spAutoFit/>
          </a:bodyPr>
          <a:lstStyle/>
          <a:p>
            <a:pPr algn="ctr">
              <a:buNone/>
            </a:pPr>
            <a:r>
              <a:rPr lang="en-US" sz="1400" b="1" dirty="0"/>
              <a:t>Pts (%)</a:t>
            </a:r>
          </a:p>
        </p:txBody>
      </p:sp>
      <p:sp>
        <p:nvSpPr>
          <p:cNvPr id="16" name="TextBox 15"/>
          <p:cNvSpPr txBox="1"/>
          <p:nvPr/>
        </p:nvSpPr>
        <p:spPr>
          <a:xfrm>
            <a:off x="5840412" y="2953926"/>
            <a:ext cx="2210463" cy="307777"/>
          </a:xfrm>
          <a:prstGeom prst="rect">
            <a:avLst/>
          </a:prstGeom>
          <a:noFill/>
        </p:spPr>
        <p:txBody>
          <a:bodyPr wrap="square" rtlCol="0">
            <a:spAutoFit/>
          </a:bodyPr>
          <a:lstStyle/>
          <a:p>
            <a:pPr algn="ctr">
              <a:buNone/>
            </a:pPr>
            <a:r>
              <a:rPr lang="en-US" sz="1400" b="0" i="1" dirty="0"/>
              <a:t>P </a:t>
            </a:r>
            <a:r>
              <a:rPr lang="en-US" sz="1400" b="0" dirty="0"/>
              <a:t>&lt; .001</a:t>
            </a:r>
          </a:p>
        </p:txBody>
      </p:sp>
      <p:sp>
        <p:nvSpPr>
          <p:cNvPr id="17" name="TextBox 16"/>
          <p:cNvSpPr txBox="1"/>
          <p:nvPr/>
        </p:nvSpPr>
        <p:spPr>
          <a:xfrm>
            <a:off x="5995050" y="3241533"/>
            <a:ext cx="849656" cy="307777"/>
          </a:xfrm>
          <a:prstGeom prst="rect">
            <a:avLst/>
          </a:prstGeom>
          <a:noFill/>
        </p:spPr>
        <p:txBody>
          <a:bodyPr wrap="none" rtlCol="0">
            <a:spAutoFit/>
          </a:bodyPr>
          <a:lstStyle/>
          <a:p>
            <a:pPr>
              <a:buNone/>
            </a:pPr>
            <a:r>
              <a:rPr lang="en-US" sz="1400" b="0" i="1" dirty="0"/>
              <a:t>P </a:t>
            </a:r>
            <a:r>
              <a:rPr lang="en-US" sz="1400" b="0" dirty="0"/>
              <a:t>&lt; .001</a:t>
            </a:r>
          </a:p>
        </p:txBody>
      </p:sp>
      <p:sp>
        <p:nvSpPr>
          <p:cNvPr id="21" name="TextBox 66"/>
          <p:cNvSpPr txBox="1">
            <a:spLocks noChangeArrowheads="1"/>
          </p:cNvSpPr>
          <p:nvPr/>
        </p:nvSpPr>
        <p:spPr bwMode="auto">
          <a:xfrm>
            <a:off x="8373012" y="5164802"/>
            <a:ext cx="543739"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dirty="0"/>
              <a:t>80%</a:t>
            </a:r>
          </a:p>
        </p:txBody>
      </p:sp>
      <p:sp>
        <p:nvSpPr>
          <p:cNvPr id="23" name="Text Box 5"/>
          <p:cNvSpPr txBox="1">
            <a:spLocks noChangeArrowheads="1"/>
          </p:cNvSpPr>
          <p:nvPr/>
        </p:nvSpPr>
        <p:spPr bwMode="auto">
          <a:xfrm>
            <a:off x="4572000" y="2422999"/>
            <a:ext cx="4275137" cy="28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eaLnBrk="1" hangingPunct="1">
              <a:lnSpc>
                <a:spcPct val="90000"/>
              </a:lnSpc>
              <a:spcBef>
                <a:spcPct val="50000"/>
              </a:spcBef>
              <a:buClr>
                <a:schemeClr val="folHlink"/>
              </a:buClr>
              <a:buFont typeface="Wingdings" panose="05000000000000000000" pitchFamily="2" charset="2"/>
              <a:buNone/>
            </a:pPr>
            <a:r>
              <a:rPr lang="en-US" altLang="en-US" sz="1400" dirty="0">
                <a:ea typeface="ヒラギノ角ゴ Pro W3"/>
                <a:cs typeface="ヒラギノ角ゴ Pro W3"/>
              </a:rPr>
              <a:t>Knodell Necroinflammatory Score</a:t>
            </a:r>
          </a:p>
        </p:txBody>
      </p:sp>
      <p:sp>
        <p:nvSpPr>
          <p:cNvPr id="24" name="Content Placeholder 12"/>
          <p:cNvSpPr txBox="1">
            <a:spLocks/>
          </p:cNvSpPr>
          <p:nvPr/>
        </p:nvSpPr>
        <p:spPr>
          <a:xfrm>
            <a:off x="4749594" y="1803635"/>
            <a:ext cx="4070556" cy="684192"/>
          </a:xfrm>
          <a:prstGeom prst="rect">
            <a:avLst/>
          </a:prstGeom>
        </p:spPr>
        <p:txBody>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eaLnBrk="1" hangingPunct="1"/>
            <a:r>
              <a:rPr lang="en-US" altLang="en-US" sz="1800" kern="0" dirty="0"/>
              <a:t>Necroinflammation improved over 5 </a:t>
            </a:r>
            <a:r>
              <a:rPr lang="en-US" altLang="en-US" sz="1800" kern="0" dirty="0" smtClean="0"/>
              <a:t>yrs </a:t>
            </a:r>
            <a:r>
              <a:rPr lang="en-US" altLang="en-US" sz="1800" kern="0" dirty="0"/>
              <a:t>(n </a:t>
            </a:r>
            <a:r>
              <a:rPr lang="en-GB" altLang="en-US" sz="1800" dirty="0">
                <a:ea typeface="ヒラギノ角ゴ Pro W3"/>
                <a:cs typeface="ヒラギノ角ゴ Pro W3"/>
              </a:rPr>
              <a:t>= 348 matched biopsies</a:t>
            </a:r>
            <a:r>
              <a:rPr lang="en-GB" altLang="en-US" sz="1800" dirty="0" smtClean="0">
                <a:ea typeface="ヒラギノ角ゴ Pro W3"/>
                <a:cs typeface="ヒラギノ角ゴ Pro W3"/>
              </a:rPr>
              <a:t>)</a:t>
            </a:r>
            <a:r>
              <a:rPr lang="en-GB" altLang="en-US" sz="1800" baseline="30000" dirty="0" smtClean="0">
                <a:ea typeface="ヒラギノ角ゴ Pro W3"/>
                <a:cs typeface="ヒラギノ角ゴ Pro W3"/>
              </a:rPr>
              <a:t>[2]</a:t>
            </a:r>
            <a:endParaRPr lang="en-GB" altLang="en-US" sz="1800" baseline="30000" dirty="0">
              <a:ea typeface="ヒラギノ角ゴ Pro W3"/>
              <a:cs typeface="ヒラギノ角ゴ Pro W3"/>
            </a:endParaRPr>
          </a:p>
        </p:txBody>
      </p:sp>
      <p:sp>
        <p:nvSpPr>
          <p:cNvPr id="25" name="TextBox 66"/>
          <p:cNvSpPr txBox="1">
            <a:spLocks noChangeArrowheads="1"/>
          </p:cNvSpPr>
          <p:nvPr/>
        </p:nvSpPr>
        <p:spPr bwMode="auto">
          <a:xfrm>
            <a:off x="6154571" y="5572178"/>
            <a:ext cx="444352"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dirty="0"/>
              <a:t>8%</a:t>
            </a:r>
          </a:p>
        </p:txBody>
      </p:sp>
      <p:graphicFrame>
        <p:nvGraphicFramePr>
          <p:cNvPr id="28" name="Group 32"/>
          <p:cNvGraphicFramePr>
            <a:graphicFrameLocks noGrp="1"/>
          </p:cNvGraphicFramePr>
          <p:nvPr>
            <p:extLst>
              <p:ext uri="{D42A27DB-BD31-4B8C-83A1-F6EECF244321}">
                <p14:modId xmlns:p14="http://schemas.microsoft.com/office/powerpoint/2010/main" val="474446785"/>
              </p:ext>
            </p:extLst>
          </p:nvPr>
        </p:nvGraphicFramePr>
        <p:xfrm>
          <a:off x="385764" y="1873770"/>
          <a:ext cx="4021480" cy="3893988"/>
        </p:xfrm>
        <a:graphic>
          <a:graphicData uri="http://schemas.openxmlformats.org/drawingml/2006/table">
            <a:tbl>
              <a:tblPr/>
              <a:tblGrid>
                <a:gridCol w="2151490">
                  <a:extLst>
                    <a:ext uri="{9D8B030D-6E8A-4147-A177-3AD203B41FA5}">
                      <a16:colId xmlns="" xmlns:a16="http://schemas.microsoft.com/office/drawing/2014/main" val="20000"/>
                    </a:ext>
                  </a:extLst>
                </a:gridCol>
                <a:gridCol w="1869990">
                  <a:extLst>
                    <a:ext uri="{9D8B030D-6E8A-4147-A177-3AD203B41FA5}">
                      <a16:colId xmlns="" xmlns:a16="http://schemas.microsoft.com/office/drawing/2014/main" val="20001"/>
                    </a:ext>
                  </a:extLst>
                </a:gridCol>
              </a:tblGrid>
              <a:tr h="0">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Arial" charset="0"/>
                        </a:rPr>
                        <a:t>Parameter</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1" i="0" u="none" strike="noStrike" cap="none" normalizeH="0" baseline="0" dirty="0">
                          <a:ln>
                            <a:noFill/>
                          </a:ln>
                          <a:solidFill>
                            <a:schemeClr val="tx1"/>
                          </a:solidFill>
                          <a:effectLst/>
                          <a:latin typeface="Arial" charset="0"/>
                        </a:rPr>
                        <a:t>Outcome at 7 </a:t>
                      </a:r>
                      <a:r>
                        <a:rPr kumimoji="0" lang="en-US" sz="1400" b="1" i="0" u="none" strike="noStrike" cap="none" normalizeH="0" baseline="0" dirty="0" smtClean="0">
                          <a:ln>
                            <a:noFill/>
                          </a:ln>
                          <a:solidFill>
                            <a:schemeClr val="tx1"/>
                          </a:solidFill>
                          <a:effectLst/>
                          <a:latin typeface="Arial" charset="0"/>
                        </a:rPr>
                        <a:t>Yrs</a:t>
                      </a:r>
                      <a:r>
                        <a:rPr kumimoji="0" lang="en-US" sz="1400" b="1" i="0" u="none" strike="noStrike" cap="none" normalizeH="0" baseline="30000" dirty="0" smtClean="0">
                          <a:ln>
                            <a:noFill/>
                          </a:ln>
                          <a:solidFill>
                            <a:schemeClr val="tx1"/>
                          </a:solidFill>
                          <a:effectLst/>
                          <a:latin typeface="Arial" charset="0"/>
                        </a:rPr>
                        <a:t>[1]</a:t>
                      </a:r>
                      <a:endParaRPr kumimoji="0" lang="en-US" sz="1400" b="1" i="0" u="none" strike="noStrike" cap="none" normalizeH="0" baseline="30000" dirty="0">
                        <a:ln>
                          <a:noFill/>
                        </a:ln>
                        <a:solidFill>
                          <a:schemeClr val="tx1"/>
                        </a:solidFill>
                        <a:effectLst/>
                        <a:latin typeface="Arial" charset="0"/>
                      </a:endParaRP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extLst>
                  <a:ext uri="{0D108BD9-81ED-4DB2-BD59-A6C34878D82A}">
                    <a16:rowId xmlns="" xmlns:a16="http://schemas.microsoft.com/office/drawing/2014/main" val="10000"/>
                  </a:ext>
                </a:extLst>
              </a:tr>
              <a:tr h="218799">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Normalized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ALT, % (n/N)</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cap="none" normalizeH="0" baseline="0" dirty="0">
                          <a:ln>
                            <a:noFill/>
                          </a:ln>
                          <a:solidFill>
                            <a:schemeClr val="bg2">
                              <a:lumMod val="10000"/>
                            </a:schemeClr>
                          </a:solidFill>
                          <a:effectLst/>
                          <a:latin typeface="Arial" charset="0"/>
                        </a:rPr>
                        <a:t>ITT*</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cap="none" normalizeH="0" baseline="0" dirty="0" smtClean="0">
                          <a:ln>
                            <a:noFill/>
                          </a:ln>
                          <a:solidFill>
                            <a:schemeClr val="bg2">
                              <a:lumMod val="10000"/>
                            </a:schemeClr>
                          </a:solidFill>
                          <a:effectLst/>
                          <a:latin typeface="Arial" charset="0"/>
                        </a:rPr>
                        <a:t>On treatment</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ts val="0"/>
                        </a:spcBef>
                        <a:spcAft>
                          <a:spcPts val="0"/>
                        </a:spcAft>
                        <a:buClr>
                          <a:schemeClr val="accent2"/>
                        </a:buClr>
                        <a:buSzTx/>
                        <a:buFont typeface="Wingdings" pitchFamily="2" charset="2"/>
                        <a:buNone/>
                        <a:tabLst/>
                      </a:pPr>
                      <a:endParaRPr kumimoji="0" lang="en-US" sz="1400" b="0" i="0" u="none" strike="noStrike" kern="1200" cap="none" normalizeH="0" baseline="0" dirty="0">
                        <a:ln>
                          <a:noFill/>
                        </a:ln>
                        <a:solidFill>
                          <a:schemeClr val="bg2">
                            <a:lumMod val="10000"/>
                          </a:schemeClr>
                        </a:solidFill>
                        <a:effectLst/>
                        <a:latin typeface="Arial" charset="0"/>
                        <a:ea typeface="+mn-ea"/>
                        <a:cs typeface="+mn-cs"/>
                      </a:endParaRPr>
                    </a:p>
                    <a:p>
                      <a:pPr marL="0" marR="0" lvl="0" indent="0" algn="ctr" defTabSz="914400" rtl="0" eaLnBrk="1" fontAlgn="base" latinLnBrk="0" hangingPunct="1">
                        <a:lnSpc>
                          <a:spcPct val="100000"/>
                        </a:lnSpc>
                        <a:spcBef>
                          <a:spcPts val="0"/>
                        </a:spcBef>
                        <a:spcAft>
                          <a:spcPts val="0"/>
                        </a:spcAft>
                        <a:buClr>
                          <a:schemeClr val="accent2"/>
                        </a:buClr>
                        <a:buSzTx/>
                        <a:buFont typeface="Wingdings" pitchFamily="2" charset="2"/>
                        <a:buNone/>
                        <a:tabLst/>
                      </a:pPr>
                      <a:r>
                        <a:rPr kumimoji="0" lang="en-US" sz="1400" b="0" i="0" u="none" strike="noStrike" kern="1200" cap="none" normalizeH="0" baseline="0" dirty="0">
                          <a:ln>
                            <a:noFill/>
                          </a:ln>
                          <a:solidFill>
                            <a:schemeClr val="bg2">
                              <a:lumMod val="10000"/>
                            </a:schemeClr>
                          </a:solidFill>
                          <a:effectLst/>
                          <a:latin typeface="Arial" charset="0"/>
                          <a:ea typeface="+mn-ea"/>
                          <a:cs typeface="+mn-cs"/>
                        </a:rPr>
                        <a:t>57.1 (323/566)</a:t>
                      </a:r>
                    </a:p>
                    <a:p>
                      <a:pPr marL="0" marR="0" lvl="0" indent="0" algn="ctr" defTabSz="914400" rtl="0" eaLnBrk="1" fontAlgn="base" latinLnBrk="0" hangingPunct="1">
                        <a:lnSpc>
                          <a:spcPct val="100000"/>
                        </a:lnSpc>
                        <a:spcBef>
                          <a:spcPts val="0"/>
                        </a:spcBef>
                        <a:spcAft>
                          <a:spcPts val="0"/>
                        </a:spcAft>
                        <a:buClr>
                          <a:schemeClr val="accent2"/>
                        </a:buClr>
                        <a:buSzTx/>
                        <a:buFont typeface="Wingdings" pitchFamily="2" charset="2"/>
                        <a:buNone/>
                        <a:tabLst/>
                      </a:pPr>
                      <a:r>
                        <a:rPr kumimoji="0" lang="en-US" sz="1400" b="0" i="0" u="none" strike="noStrike" kern="1200" cap="none" normalizeH="0" baseline="0" dirty="0">
                          <a:ln>
                            <a:noFill/>
                          </a:ln>
                          <a:solidFill>
                            <a:schemeClr val="bg2">
                              <a:lumMod val="10000"/>
                            </a:schemeClr>
                          </a:solidFill>
                          <a:effectLst/>
                          <a:latin typeface="Arial" charset="0"/>
                          <a:ea typeface="+mn-ea"/>
                          <a:cs typeface="+mn-cs"/>
                        </a:rPr>
                        <a:t>80.0 (328/410)</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1"/>
                  </a:ext>
                </a:extLst>
              </a:tr>
              <a:tr h="263407">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HBV DNA &lt; 29 IU/mL</a:t>
                      </a:r>
                      <a:r>
                        <a:rPr kumimoji="0" lang="en-US" sz="1400" b="0" i="0" u="none" strike="noStrike" kern="1200" cap="none" normalizeH="0" baseline="0" dirty="0">
                          <a:ln>
                            <a:noFill/>
                          </a:ln>
                          <a:solidFill>
                            <a:schemeClr val="bg2">
                              <a:lumMod val="10000"/>
                            </a:schemeClr>
                          </a:solidFill>
                          <a:effectLst/>
                          <a:latin typeface="Arial" charset="0"/>
                          <a:ea typeface="+mn-ea"/>
                          <a:cs typeface="+mn-cs"/>
                        </a:rPr>
                        <a:t>,</a:t>
                      </a:r>
                      <a:br>
                        <a:rPr kumimoji="0" lang="en-US" sz="1400" b="0" i="0" u="none" strike="noStrike" kern="1200" cap="none" normalizeH="0" baseline="0" dirty="0">
                          <a:ln>
                            <a:noFill/>
                          </a:ln>
                          <a:solidFill>
                            <a:schemeClr val="bg2">
                              <a:lumMod val="10000"/>
                            </a:schemeClr>
                          </a:solidFill>
                          <a:effectLst/>
                          <a:latin typeface="Arial" charset="0"/>
                          <a:ea typeface="+mn-ea"/>
                          <a:cs typeface="+mn-cs"/>
                        </a:rPr>
                      </a:br>
                      <a:r>
                        <a:rPr kumimoji="0" lang="en-US" sz="1400" b="0" i="0" u="none" strike="noStrike" kern="1200" cap="none" normalizeH="0" baseline="0" dirty="0">
                          <a:ln>
                            <a:noFill/>
                          </a:ln>
                          <a:solidFill>
                            <a:schemeClr val="bg2">
                              <a:lumMod val="10000"/>
                            </a:schemeClr>
                          </a:solidFill>
                          <a:effectLst/>
                          <a:latin typeface="Arial" charset="0"/>
                          <a:ea typeface="+mn-ea"/>
                          <a:cs typeface="+mn-cs"/>
                        </a:rPr>
                        <a:t>% (n/N)</a:t>
                      </a:r>
                      <a:endParaRPr kumimoji="0" lang="en-US" sz="1400" b="0" i="0" u="none" strike="noStrike" cap="none" normalizeH="0" baseline="0" dirty="0">
                        <a:ln>
                          <a:noFill/>
                        </a:ln>
                        <a:solidFill>
                          <a:schemeClr val="bg2">
                            <a:lumMod val="10000"/>
                          </a:schemeClr>
                        </a:solidFill>
                        <a:effectLst/>
                        <a:latin typeface="Arial" charset="0"/>
                      </a:endParaRP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cap="none" normalizeH="0" baseline="0" dirty="0">
                          <a:ln>
                            <a:noFill/>
                          </a:ln>
                          <a:solidFill>
                            <a:schemeClr val="bg2">
                              <a:lumMod val="10000"/>
                            </a:schemeClr>
                          </a:solidFill>
                          <a:effectLst/>
                          <a:latin typeface="Arial" charset="0"/>
                        </a:rPr>
                        <a:t>ITT</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cap="none" normalizeH="0" baseline="0" dirty="0" smtClean="0">
                          <a:ln>
                            <a:noFill/>
                          </a:ln>
                          <a:solidFill>
                            <a:schemeClr val="bg2">
                              <a:lumMod val="10000"/>
                            </a:schemeClr>
                          </a:solidFill>
                          <a:effectLst/>
                          <a:latin typeface="Arial" charset="0"/>
                        </a:rPr>
                        <a:t>On treatment</a:t>
                      </a:r>
                      <a:endParaRPr kumimoji="0" lang="en-US" sz="1400" b="0" i="0" u="none" strike="noStrike" cap="none" normalizeH="0" baseline="0" dirty="0">
                        <a:ln>
                          <a:noFill/>
                        </a:ln>
                        <a:solidFill>
                          <a:schemeClr val="bg2">
                            <a:lumMod val="10000"/>
                          </a:schemeClr>
                        </a:solidFill>
                        <a:effectLst/>
                        <a:latin typeface="Arial" charset="0"/>
                      </a:endParaRP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400" b="0" i="0" u="none" strike="noStrike" cap="none" normalizeH="0" baseline="0" dirty="0">
                        <a:ln>
                          <a:noFill/>
                        </a:ln>
                        <a:solidFill>
                          <a:schemeClr val="bg2">
                            <a:lumMod val="10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70.1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(418/596)</a:t>
                      </a:r>
                      <a:endParaRPr kumimoji="0" lang="en-US" sz="1400" b="0" i="0" u="none" strike="noStrike" cap="none" normalizeH="0" baseline="0" dirty="0">
                        <a:ln>
                          <a:noFill/>
                        </a:ln>
                        <a:solidFill>
                          <a:schemeClr val="bg2">
                            <a:lumMod val="10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99.3 (430/433)</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2"/>
                  </a:ext>
                </a:extLst>
              </a:tr>
              <a:tr h="0">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HBeAg </a:t>
                      </a:r>
                      <a:r>
                        <a:rPr kumimoji="0" lang="en-US" sz="1400" b="0" i="0" u="none" strike="noStrike" cap="none" normalizeH="0" baseline="0" dirty="0" smtClean="0">
                          <a:ln>
                            <a:noFill/>
                          </a:ln>
                          <a:solidFill>
                            <a:schemeClr val="bg2">
                              <a:lumMod val="10000"/>
                            </a:schemeClr>
                          </a:solidFill>
                          <a:effectLst/>
                          <a:latin typeface="Arial" charset="0"/>
                        </a:rPr>
                        <a:t>loss,</a:t>
                      </a:r>
                      <a:r>
                        <a:rPr kumimoji="0" lang="en-US" sz="1400" b="0" i="0" u="none" strike="noStrike" cap="none" normalizeH="0" baseline="30000" dirty="0" smtClean="0">
                          <a:ln>
                            <a:noFill/>
                          </a:ln>
                          <a:solidFill>
                            <a:schemeClr val="bg2">
                              <a:lumMod val="10000"/>
                            </a:schemeClr>
                          </a:solidFill>
                          <a:effectLst/>
                          <a:latin typeface="Arial" charset="0"/>
                        </a:rPr>
                        <a:t>†</a:t>
                      </a:r>
                      <a: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t>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 (n/N)</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smtClean="0">
                          <a:ln>
                            <a:noFill/>
                          </a:ln>
                          <a:solidFill>
                            <a:schemeClr val="bg2">
                              <a:lumMod val="10000"/>
                            </a:schemeClr>
                          </a:solidFill>
                          <a:effectLst/>
                          <a:latin typeface="Arial" charset="0"/>
                        </a:rPr>
                        <a:t>54.5 (84/154)</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3"/>
                  </a:ext>
                </a:extLst>
              </a:tr>
              <a:tr h="144452">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HBe </a:t>
                      </a:r>
                      <a:r>
                        <a:rPr kumimoji="0" lang="en-US" sz="1400" b="0" i="0" u="none" strike="noStrike" cap="none" normalizeH="0" baseline="0" dirty="0" smtClean="0">
                          <a:ln>
                            <a:noFill/>
                          </a:ln>
                          <a:solidFill>
                            <a:schemeClr val="bg2">
                              <a:lumMod val="10000"/>
                            </a:schemeClr>
                          </a:solidFill>
                          <a:effectLst/>
                          <a:latin typeface="Arial" charset="0"/>
                        </a:rPr>
                        <a:t>seroconversion,</a:t>
                      </a:r>
                      <a:r>
                        <a:rPr kumimoji="0" lang="en-US" sz="1400" b="0" i="0" u="none" strike="noStrike" cap="none" normalizeH="0" baseline="30000" dirty="0" smtClean="0">
                          <a:ln>
                            <a:noFill/>
                          </a:ln>
                          <a:solidFill>
                            <a:schemeClr val="bg2">
                              <a:lumMod val="10000"/>
                            </a:schemeClr>
                          </a:solidFill>
                          <a:effectLst/>
                          <a:latin typeface="Arial" charset="0"/>
                        </a:rPr>
                        <a:t>†</a:t>
                      </a:r>
                      <a:r>
                        <a:rPr kumimoji="0" lang="en-US" sz="1400" b="0" i="0" u="none" strike="noStrike" kern="1200" cap="none" normalizeH="0" baseline="0" dirty="0">
                          <a:ln>
                            <a:noFill/>
                          </a:ln>
                          <a:solidFill>
                            <a:schemeClr val="bg2">
                              <a:lumMod val="10000"/>
                            </a:schemeClr>
                          </a:solidFill>
                          <a:effectLst/>
                          <a:latin typeface="Arial" charset="0"/>
                          <a:ea typeface="+mn-ea"/>
                          <a:cs typeface="+mn-cs"/>
                        </a:rPr>
                        <a:t/>
                      </a:r>
                      <a:br>
                        <a:rPr kumimoji="0" lang="en-US" sz="1400" b="0" i="0" u="none" strike="noStrike" kern="1200" cap="none" normalizeH="0" baseline="0" dirty="0">
                          <a:ln>
                            <a:noFill/>
                          </a:ln>
                          <a:solidFill>
                            <a:schemeClr val="bg2">
                              <a:lumMod val="10000"/>
                            </a:schemeClr>
                          </a:solidFill>
                          <a:effectLst/>
                          <a:latin typeface="Arial" charset="0"/>
                          <a:ea typeface="+mn-ea"/>
                          <a:cs typeface="+mn-cs"/>
                        </a:rPr>
                      </a:br>
                      <a:r>
                        <a:rPr kumimoji="0" lang="en-US" sz="1400" b="0" i="0" u="none" strike="noStrike" kern="1200" cap="none" normalizeH="0" baseline="0" dirty="0">
                          <a:ln>
                            <a:noFill/>
                          </a:ln>
                          <a:solidFill>
                            <a:schemeClr val="bg2">
                              <a:lumMod val="10000"/>
                            </a:schemeClr>
                          </a:solidFill>
                          <a:effectLst/>
                          <a:latin typeface="Arial" charset="0"/>
                          <a:ea typeface="+mn-ea"/>
                          <a:cs typeface="+mn-cs"/>
                        </a:rPr>
                        <a:t>% (n/N)</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smtClean="0">
                          <a:ln>
                            <a:noFill/>
                          </a:ln>
                          <a:solidFill>
                            <a:schemeClr val="bg2">
                              <a:lumMod val="10000"/>
                            </a:schemeClr>
                          </a:solidFill>
                          <a:effectLst/>
                          <a:latin typeface="Arial" charset="0"/>
                        </a:rPr>
                        <a:t>39.6 (61/154)</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4"/>
                  </a:ext>
                </a:extLst>
              </a:tr>
              <a:tr h="144452">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HBsAg </a:t>
                      </a:r>
                      <a:r>
                        <a:rPr kumimoji="0" lang="en-US" sz="1400" b="0" i="0" u="none" strike="noStrike" cap="none" normalizeH="0" baseline="0" dirty="0" smtClean="0">
                          <a:ln>
                            <a:noFill/>
                          </a:ln>
                          <a:solidFill>
                            <a:schemeClr val="bg2">
                              <a:lumMod val="10000"/>
                            </a:schemeClr>
                          </a:solidFill>
                          <a:effectLst/>
                          <a:latin typeface="Arial" charset="0"/>
                        </a:rPr>
                        <a:t>loss,</a:t>
                      </a:r>
                      <a:r>
                        <a:rPr kumimoji="0" lang="en-US" sz="1400" b="0" i="0" u="none" strike="noStrike" cap="none" normalizeH="0" baseline="30000" dirty="0" smtClean="0">
                          <a:ln>
                            <a:noFill/>
                          </a:ln>
                          <a:solidFill>
                            <a:schemeClr val="bg2">
                              <a:lumMod val="10000"/>
                            </a:schemeClr>
                          </a:solidFill>
                          <a:effectLst/>
                          <a:latin typeface="Arial" charset="0"/>
                        </a:rPr>
                        <a:t>†</a:t>
                      </a:r>
                      <a: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t> K-M %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(95% CI)</a:t>
                      </a:r>
                      <a:endParaRPr kumimoji="0" lang="en-US" sz="1400" b="0" i="0" u="none" strike="noStrike" cap="none" normalizeH="0" baseline="3000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11.8 (8.1, 16.9)</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5"/>
                  </a:ext>
                </a:extLst>
              </a:tr>
              <a:tr h="144452">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HBs </a:t>
                      </a:r>
                      <a:r>
                        <a:rPr kumimoji="0" lang="en-US" sz="1400" b="0" i="0" u="none" strike="noStrike" cap="none" normalizeH="0" baseline="0" dirty="0" smtClean="0">
                          <a:ln>
                            <a:noFill/>
                          </a:ln>
                          <a:solidFill>
                            <a:schemeClr val="bg2">
                              <a:lumMod val="10000"/>
                            </a:schemeClr>
                          </a:solidFill>
                          <a:effectLst/>
                          <a:latin typeface="Arial" charset="0"/>
                        </a:rPr>
                        <a:t>seroconversion,</a:t>
                      </a:r>
                      <a:r>
                        <a:rPr kumimoji="0" lang="en-US" sz="1400" b="0" i="0" u="none" strike="noStrike" cap="none" normalizeH="0" baseline="30000" dirty="0" smtClean="0">
                          <a:ln>
                            <a:noFill/>
                          </a:ln>
                          <a:solidFill>
                            <a:schemeClr val="bg2">
                              <a:lumMod val="10000"/>
                            </a:schemeClr>
                          </a:solidFill>
                          <a:effectLst/>
                          <a:latin typeface="Arial" charset="0"/>
                        </a:rPr>
                        <a:t>†</a:t>
                      </a:r>
                      <a: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t/>
                      </a:r>
                      <a:b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br>
                      <a: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t>K-M %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(95% CI)</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9.7 (6.4, 14.6)</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6"/>
                  </a:ext>
                </a:extLst>
              </a:tr>
            </a:tbl>
          </a:graphicData>
        </a:graphic>
      </p:graphicFrame>
      <p:sp>
        <p:nvSpPr>
          <p:cNvPr id="29" name="Text Box 30"/>
          <p:cNvSpPr txBox="1">
            <a:spLocks noChangeArrowheads="1"/>
          </p:cNvSpPr>
          <p:nvPr/>
        </p:nvSpPr>
        <p:spPr bwMode="auto">
          <a:xfrm>
            <a:off x="385087" y="5759806"/>
            <a:ext cx="4186914"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35000"/>
              </a:spcBef>
              <a:spcAft>
                <a:spcPct val="25000"/>
              </a:spcAft>
              <a:buClr>
                <a:schemeClr val="folHlink"/>
              </a:buClr>
              <a:buFont typeface="Arial" panose="020B0604020202020204" pitchFamily="34" charset="0"/>
              <a:buNone/>
            </a:pPr>
            <a:r>
              <a:rPr lang="en-US" altLang="en-US" sz="1200" b="0" dirty="0"/>
              <a:t>*</a:t>
            </a:r>
            <a:r>
              <a:rPr lang="en-US" altLang="en-US" sz="1200" b="0" dirty="0">
                <a:latin typeface="Arial" charset="0"/>
              </a:rPr>
              <a:t>Pts with data missing or FTC added counted as failures.</a:t>
            </a:r>
            <a:br>
              <a:rPr lang="en-US" altLang="en-US" sz="1200" b="0" dirty="0">
                <a:latin typeface="Arial" charset="0"/>
              </a:rPr>
            </a:br>
            <a:r>
              <a:rPr lang="en-US" sz="1200" b="0" baseline="30000" dirty="0" smtClean="0">
                <a:latin typeface="Arial" charset="0"/>
              </a:rPr>
              <a:t>†</a:t>
            </a:r>
            <a:r>
              <a:rPr lang="en-US" sz="1200" b="0" dirty="0" smtClean="0">
                <a:latin typeface="Arial" charset="0"/>
              </a:rPr>
              <a:t>HBeAg-positive population.</a:t>
            </a:r>
            <a:endParaRPr lang="en-US" altLang="en-US" sz="1200" dirty="0"/>
          </a:p>
        </p:txBody>
      </p:sp>
      <p:cxnSp>
        <p:nvCxnSpPr>
          <p:cNvPr id="19" name="Straight Connector 18"/>
          <p:cNvCxnSpPr/>
          <p:nvPr/>
        </p:nvCxnSpPr>
        <p:spPr bwMode="auto">
          <a:xfrm flipV="1">
            <a:off x="5288694" y="3601997"/>
            <a:ext cx="0" cy="2213950"/>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flipH="1">
            <a:off x="5225880" y="3611523"/>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flipH="1">
            <a:off x="5225880" y="4052407"/>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flipH="1">
            <a:off x="5225880" y="4493291"/>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flipH="1">
            <a:off x="5225880" y="4934175"/>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flipH="1">
            <a:off x="5225880" y="5375059"/>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flipH="1">
            <a:off x="5225880" y="5815947"/>
            <a:ext cx="62814" cy="0"/>
          </a:xfrm>
          <a:prstGeom prst="line">
            <a:avLst/>
          </a:prstGeom>
          <a:noFill/>
          <a:ln w="2857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5288694" y="5815947"/>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6383897" y="5815947"/>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7479100" y="5815947"/>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8574303" y="5815947"/>
            <a:ext cx="0" cy="64008"/>
          </a:xfrm>
          <a:prstGeom prst="line">
            <a:avLst/>
          </a:prstGeom>
          <a:noFill/>
          <a:ln w="28575" cap="flat" cmpd="sng" algn="ctr">
            <a:solidFill>
              <a:schemeClr val="tx1"/>
            </a:solidFill>
            <a:prstDash val="solid"/>
            <a:round/>
            <a:headEnd type="none" w="med" len="med"/>
            <a:tailEnd type="none" w="med" len="med"/>
          </a:ln>
          <a:effectLst/>
        </p:spPr>
      </p:cxnSp>
      <p:sp>
        <p:nvSpPr>
          <p:cNvPr id="47" name="Right Bracket 46"/>
          <p:cNvSpPr/>
          <p:nvPr/>
        </p:nvSpPr>
        <p:spPr bwMode="auto">
          <a:xfrm>
            <a:off x="6125993" y="5670726"/>
            <a:ext cx="69778" cy="122117"/>
          </a:xfrm>
          <a:prstGeom prst="rightBracket">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en-US" dirty="0"/>
          </a:p>
        </p:txBody>
      </p:sp>
      <p:sp>
        <p:nvSpPr>
          <p:cNvPr id="48" name="Right Bracket 47"/>
          <p:cNvSpPr/>
          <p:nvPr/>
        </p:nvSpPr>
        <p:spPr bwMode="auto">
          <a:xfrm>
            <a:off x="8351583" y="4103864"/>
            <a:ext cx="71437" cy="1656420"/>
          </a:xfrm>
          <a:prstGeom prst="rightBracket">
            <a:avLst/>
          </a:prstGeom>
          <a:noFill/>
          <a:ln w="19050" cap="flat" cmpd="sng" algn="ctr">
            <a:solidFill>
              <a:schemeClr val="tx1"/>
            </a:solidFill>
            <a:prstDash val="solid"/>
            <a:round/>
            <a:headEnd type="none" w="med" len="med"/>
            <a:tailEnd type="none" w="med" len="med"/>
          </a:ln>
          <a:effectLst/>
        </p:spPr>
        <p:txBody>
          <a:bodyPr rtlCol="0" anchor="ctr"/>
          <a:lstStyle/>
          <a:p>
            <a:pPr algn="ctr"/>
            <a:endParaRPr lang="en-US" dirty="0"/>
          </a:p>
        </p:txBody>
      </p:sp>
      <p:sp>
        <p:nvSpPr>
          <p:cNvPr id="51" name="TextBox 66"/>
          <p:cNvSpPr txBox="1">
            <a:spLocks noChangeArrowheads="1"/>
          </p:cNvSpPr>
          <p:nvPr/>
        </p:nvSpPr>
        <p:spPr bwMode="auto">
          <a:xfrm>
            <a:off x="4784669" y="3457634"/>
            <a:ext cx="48282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smtClean="0"/>
              <a:t>100</a:t>
            </a:r>
            <a:endParaRPr lang="en-US" altLang="en-US" sz="1400" b="0" dirty="0"/>
          </a:p>
        </p:txBody>
      </p:sp>
      <p:sp>
        <p:nvSpPr>
          <p:cNvPr id="52" name="TextBox 66"/>
          <p:cNvSpPr txBox="1">
            <a:spLocks noChangeArrowheads="1"/>
          </p:cNvSpPr>
          <p:nvPr/>
        </p:nvSpPr>
        <p:spPr bwMode="auto">
          <a:xfrm>
            <a:off x="4884055" y="3899471"/>
            <a:ext cx="38343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smtClean="0"/>
              <a:t>80</a:t>
            </a:r>
            <a:endParaRPr lang="en-US" altLang="en-US" sz="1400" b="0" dirty="0"/>
          </a:p>
        </p:txBody>
      </p:sp>
      <p:sp>
        <p:nvSpPr>
          <p:cNvPr id="53" name="TextBox 66"/>
          <p:cNvSpPr txBox="1">
            <a:spLocks noChangeArrowheads="1"/>
          </p:cNvSpPr>
          <p:nvPr/>
        </p:nvSpPr>
        <p:spPr bwMode="auto">
          <a:xfrm>
            <a:off x="4884055" y="4341308"/>
            <a:ext cx="38343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smtClean="0"/>
              <a:t>60</a:t>
            </a:r>
            <a:endParaRPr lang="en-US" altLang="en-US" sz="1400" b="0" dirty="0"/>
          </a:p>
        </p:txBody>
      </p:sp>
      <p:sp>
        <p:nvSpPr>
          <p:cNvPr id="54" name="TextBox 66"/>
          <p:cNvSpPr txBox="1">
            <a:spLocks noChangeArrowheads="1"/>
          </p:cNvSpPr>
          <p:nvPr/>
        </p:nvSpPr>
        <p:spPr bwMode="auto">
          <a:xfrm>
            <a:off x="4884055" y="4783145"/>
            <a:ext cx="38343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smtClean="0"/>
              <a:t>40</a:t>
            </a:r>
            <a:endParaRPr lang="en-US" altLang="en-US" sz="1400" b="0" dirty="0"/>
          </a:p>
        </p:txBody>
      </p:sp>
      <p:sp>
        <p:nvSpPr>
          <p:cNvPr id="55" name="TextBox 66"/>
          <p:cNvSpPr txBox="1">
            <a:spLocks noChangeArrowheads="1"/>
          </p:cNvSpPr>
          <p:nvPr/>
        </p:nvSpPr>
        <p:spPr bwMode="auto">
          <a:xfrm>
            <a:off x="4884055" y="5224982"/>
            <a:ext cx="38343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a:t>2</a:t>
            </a:r>
            <a:r>
              <a:rPr lang="en-US" altLang="en-US" sz="1400" b="0" dirty="0" smtClean="0"/>
              <a:t>0</a:t>
            </a:r>
            <a:endParaRPr lang="en-US" altLang="en-US" sz="1400" b="0" dirty="0"/>
          </a:p>
        </p:txBody>
      </p:sp>
      <p:sp>
        <p:nvSpPr>
          <p:cNvPr id="61" name="TextBox 66"/>
          <p:cNvSpPr txBox="1">
            <a:spLocks noChangeArrowheads="1"/>
          </p:cNvSpPr>
          <p:nvPr/>
        </p:nvSpPr>
        <p:spPr bwMode="auto">
          <a:xfrm>
            <a:off x="4983441" y="5666821"/>
            <a:ext cx="284052"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r"/>
            <a:r>
              <a:rPr lang="en-US" altLang="en-US" sz="1400" b="0" dirty="0" smtClean="0"/>
              <a:t>0</a:t>
            </a:r>
            <a:endParaRPr lang="en-US" altLang="en-US" sz="1400" b="0" dirty="0"/>
          </a:p>
        </p:txBody>
      </p:sp>
      <p:sp>
        <p:nvSpPr>
          <p:cNvPr id="62" name="TextBox 66"/>
          <p:cNvSpPr txBox="1">
            <a:spLocks noChangeArrowheads="1"/>
          </p:cNvSpPr>
          <p:nvPr/>
        </p:nvSpPr>
        <p:spPr bwMode="auto">
          <a:xfrm>
            <a:off x="5296931" y="5888143"/>
            <a:ext cx="1086965"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400" dirty="0" smtClean="0"/>
              <a:t>Baseline</a:t>
            </a:r>
            <a:endParaRPr lang="en-US" altLang="en-US" sz="1400" dirty="0"/>
          </a:p>
        </p:txBody>
      </p:sp>
      <p:sp>
        <p:nvSpPr>
          <p:cNvPr id="63" name="TextBox 66"/>
          <p:cNvSpPr txBox="1">
            <a:spLocks noChangeArrowheads="1"/>
          </p:cNvSpPr>
          <p:nvPr/>
        </p:nvSpPr>
        <p:spPr bwMode="auto">
          <a:xfrm>
            <a:off x="6445024" y="5888143"/>
            <a:ext cx="1086965"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400" dirty="0" smtClean="0"/>
              <a:t>Yr 1</a:t>
            </a:r>
            <a:endParaRPr lang="en-US" altLang="en-US" sz="1400" dirty="0"/>
          </a:p>
        </p:txBody>
      </p:sp>
      <p:sp>
        <p:nvSpPr>
          <p:cNvPr id="64" name="TextBox 66"/>
          <p:cNvSpPr txBox="1">
            <a:spLocks noChangeArrowheads="1"/>
          </p:cNvSpPr>
          <p:nvPr/>
        </p:nvSpPr>
        <p:spPr bwMode="auto">
          <a:xfrm>
            <a:off x="7544990" y="5888143"/>
            <a:ext cx="1086965"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400" dirty="0" smtClean="0"/>
              <a:t>Yr 5</a:t>
            </a:r>
            <a:endParaRPr lang="en-US" altLang="en-US" sz="1400" dirty="0"/>
          </a:p>
        </p:txBody>
      </p:sp>
      <p:sp>
        <p:nvSpPr>
          <p:cNvPr id="65" name="TextBox 66"/>
          <p:cNvSpPr txBox="1">
            <a:spLocks noChangeArrowheads="1"/>
          </p:cNvSpPr>
          <p:nvPr/>
        </p:nvSpPr>
        <p:spPr bwMode="auto">
          <a:xfrm>
            <a:off x="5654354" y="2655023"/>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10-14</a:t>
            </a:r>
          </a:p>
        </p:txBody>
      </p:sp>
      <p:sp>
        <p:nvSpPr>
          <p:cNvPr id="66" name="Rectangle 65"/>
          <p:cNvSpPr/>
          <p:nvPr/>
        </p:nvSpPr>
        <p:spPr bwMode="auto">
          <a:xfrm>
            <a:off x="5547162" y="2744658"/>
            <a:ext cx="146304" cy="146304"/>
          </a:xfrm>
          <a:prstGeom prst="rect">
            <a:avLst/>
          </a:prstGeom>
          <a:solidFill>
            <a:schemeClr val="accent2"/>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7" name="Rectangle 66"/>
          <p:cNvSpPr/>
          <p:nvPr/>
        </p:nvSpPr>
        <p:spPr bwMode="auto">
          <a:xfrm>
            <a:off x="6383267" y="2738376"/>
            <a:ext cx="146304" cy="146304"/>
          </a:xfrm>
          <a:prstGeom prst="rect">
            <a:avLst/>
          </a:prstGeom>
          <a:solidFill>
            <a:schemeClr val="accent3"/>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8" name="Rectangle 67"/>
          <p:cNvSpPr/>
          <p:nvPr/>
        </p:nvSpPr>
        <p:spPr bwMode="auto">
          <a:xfrm>
            <a:off x="6981899" y="2714605"/>
            <a:ext cx="146304" cy="146304"/>
          </a:xfrm>
          <a:prstGeom prst="rect">
            <a:avLst/>
          </a:prstGeom>
          <a:solidFill>
            <a:schemeClr val="accent1"/>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9" name="Rectangle 68"/>
          <p:cNvSpPr/>
          <p:nvPr/>
        </p:nvSpPr>
        <p:spPr bwMode="auto">
          <a:xfrm>
            <a:off x="7645509" y="2722329"/>
            <a:ext cx="146304" cy="146304"/>
          </a:xfrm>
          <a:prstGeom prst="rect">
            <a:avLst/>
          </a:prstGeom>
          <a:solidFill>
            <a:schemeClr val="tx2"/>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grpSp>
        <p:nvGrpSpPr>
          <p:cNvPr id="74" name="Group 73"/>
          <p:cNvGrpSpPr/>
          <p:nvPr/>
        </p:nvGrpSpPr>
        <p:grpSpPr>
          <a:xfrm>
            <a:off x="5612177" y="3616607"/>
            <a:ext cx="502049" cy="2209188"/>
            <a:chOff x="5908276" y="3389096"/>
            <a:chExt cx="502049" cy="2209188"/>
          </a:xfrm>
        </p:grpSpPr>
        <p:sp>
          <p:nvSpPr>
            <p:cNvPr id="70" name="Rectangle 69"/>
            <p:cNvSpPr/>
            <p:nvPr/>
          </p:nvSpPr>
          <p:spPr bwMode="auto">
            <a:xfrm>
              <a:off x="5908276" y="3389096"/>
              <a:ext cx="502049" cy="2209188"/>
            </a:xfrm>
            <a:prstGeom prst="rect">
              <a:avLst/>
            </a:prstGeom>
            <a:solidFill>
              <a:schemeClr val="accent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71" name="Rectangle 70"/>
            <p:cNvSpPr/>
            <p:nvPr/>
          </p:nvSpPr>
          <p:spPr bwMode="auto">
            <a:xfrm>
              <a:off x="5908276" y="3917726"/>
              <a:ext cx="502049" cy="1680557"/>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72" name="Rectangle 71"/>
            <p:cNvSpPr/>
            <p:nvPr/>
          </p:nvSpPr>
          <p:spPr bwMode="auto">
            <a:xfrm>
              <a:off x="5908276" y="5156444"/>
              <a:ext cx="502049" cy="441840"/>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73" name="Rectangle 72"/>
            <p:cNvSpPr/>
            <p:nvPr/>
          </p:nvSpPr>
          <p:spPr bwMode="auto">
            <a:xfrm>
              <a:off x="5908276" y="5448300"/>
              <a:ext cx="502049" cy="149984"/>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grpSp>
      <p:grpSp>
        <p:nvGrpSpPr>
          <p:cNvPr id="75" name="Group 74"/>
          <p:cNvGrpSpPr/>
          <p:nvPr/>
        </p:nvGrpSpPr>
        <p:grpSpPr>
          <a:xfrm>
            <a:off x="6739797" y="3601997"/>
            <a:ext cx="502049" cy="2223798"/>
            <a:chOff x="5908276" y="3374486"/>
            <a:chExt cx="502049" cy="2223798"/>
          </a:xfrm>
        </p:grpSpPr>
        <p:sp>
          <p:nvSpPr>
            <p:cNvPr id="77" name="Rectangle 76"/>
            <p:cNvSpPr/>
            <p:nvPr/>
          </p:nvSpPr>
          <p:spPr bwMode="auto">
            <a:xfrm>
              <a:off x="5908276" y="3374486"/>
              <a:ext cx="502049" cy="2223798"/>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78" name="Rectangle 77"/>
            <p:cNvSpPr/>
            <p:nvPr/>
          </p:nvSpPr>
          <p:spPr bwMode="auto">
            <a:xfrm>
              <a:off x="5908276" y="3876353"/>
              <a:ext cx="502049" cy="1721931"/>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79" name="Rectangle 78"/>
            <p:cNvSpPr/>
            <p:nvPr/>
          </p:nvSpPr>
          <p:spPr bwMode="auto">
            <a:xfrm>
              <a:off x="5908276" y="4493690"/>
              <a:ext cx="502049" cy="1104594"/>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grpSp>
      <p:grpSp>
        <p:nvGrpSpPr>
          <p:cNvPr id="80" name="Group 79"/>
          <p:cNvGrpSpPr/>
          <p:nvPr/>
        </p:nvGrpSpPr>
        <p:grpSpPr>
          <a:xfrm>
            <a:off x="7805797" y="3611521"/>
            <a:ext cx="502049" cy="2214274"/>
            <a:chOff x="5908276" y="3384010"/>
            <a:chExt cx="502049" cy="2214274"/>
          </a:xfrm>
        </p:grpSpPr>
        <p:sp>
          <p:nvSpPr>
            <p:cNvPr id="82" name="Rectangle 81"/>
            <p:cNvSpPr/>
            <p:nvPr/>
          </p:nvSpPr>
          <p:spPr bwMode="auto">
            <a:xfrm>
              <a:off x="5908276" y="3384010"/>
              <a:ext cx="502049" cy="2214273"/>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83" name="Rectangle 82"/>
            <p:cNvSpPr/>
            <p:nvPr/>
          </p:nvSpPr>
          <p:spPr bwMode="auto">
            <a:xfrm>
              <a:off x="5908276" y="3482190"/>
              <a:ext cx="502049" cy="2116094"/>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sp>
          <p:nvSpPr>
            <p:cNvPr id="84" name="Rectangle 83"/>
            <p:cNvSpPr/>
            <p:nvPr/>
          </p:nvSpPr>
          <p:spPr bwMode="auto">
            <a:xfrm>
              <a:off x="5908276" y="3825848"/>
              <a:ext cx="502049" cy="1772436"/>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p>
          </p:txBody>
        </p:sp>
      </p:grpSp>
      <p:cxnSp>
        <p:nvCxnSpPr>
          <p:cNvPr id="6" name="Straight Connector 5"/>
          <p:cNvCxnSpPr/>
          <p:nvPr/>
        </p:nvCxnSpPr>
        <p:spPr bwMode="auto">
          <a:xfrm>
            <a:off x="5288694" y="5820710"/>
            <a:ext cx="3295135" cy="0"/>
          </a:xfrm>
          <a:prstGeom prst="line">
            <a:avLst/>
          </a:prstGeom>
          <a:noFill/>
          <a:ln w="28575" cap="flat" cmpd="sng" algn="ctr">
            <a:solidFill>
              <a:schemeClr val="tx1"/>
            </a:solidFill>
            <a:prstDash val="solid"/>
            <a:round/>
            <a:headEnd type="none" w="med" len="med"/>
            <a:tailEnd type="none" w="med" len="med"/>
          </a:ln>
          <a:effectLst/>
        </p:spPr>
      </p:cxnSp>
      <p:grpSp>
        <p:nvGrpSpPr>
          <p:cNvPr id="76" name="Group 16"/>
          <p:cNvGrpSpPr>
            <a:grpSpLocks/>
          </p:cNvGrpSpPr>
          <p:nvPr/>
        </p:nvGrpSpPr>
        <p:grpSpPr bwMode="auto">
          <a:xfrm>
            <a:off x="6291263" y="6208713"/>
            <a:ext cx="2673350" cy="450850"/>
            <a:chOff x="9289790" y="4481726"/>
            <a:chExt cx="2673350" cy="450347"/>
          </a:xfrm>
        </p:grpSpPr>
        <p:pic>
          <p:nvPicPr>
            <p:cNvPr id="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86" name="TextBox 66"/>
          <p:cNvSpPr txBox="1">
            <a:spLocks noChangeArrowheads="1"/>
          </p:cNvSpPr>
          <p:nvPr/>
        </p:nvSpPr>
        <p:spPr bwMode="auto">
          <a:xfrm>
            <a:off x="6466109" y="2655023"/>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7-9</a:t>
            </a:r>
          </a:p>
        </p:txBody>
      </p:sp>
      <p:sp>
        <p:nvSpPr>
          <p:cNvPr id="87" name="TextBox 66"/>
          <p:cNvSpPr txBox="1">
            <a:spLocks noChangeArrowheads="1"/>
          </p:cNvSpPr>
          <p:nvPr/>
        </p:nvSpPr>
        <p:spPr bwMode="auto">
          <a:xfrm>
            <a:off x="7093669" y="2655023"/>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4-6</a:t>
            </a:r>
            <a:endParaRPr lang="en-US" altLang="en-US" sz="1400" b="0" dirty="0"/>
          </a:p>
        </p:txBody>
      </p:sp>
      <p:sp>
        <p:nvSpPr>
          <p:cNvPr id="88" name="TextBox 66"/>
          <p:cNvSpPr txBox="1">
            <a:spLocks noChangeArrowheads="1"/>
          </p:cNvSpPr>
          <p:nvPr/>
        </p:nvSpPr>
        <p:spPr bwMode="auto">
          <a:xfrm>
            <a:off x="7732913" y="2655023"/>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0-3</a:t>
            </a:r>
            <a:endParaRPr lang="en-US" altLang="en-US" sz="1400" b="0" dirty="0"/>
          </a:p>
        </p:txBody>
      </p:sp>
      <p:cxnSp>
        <p:nvCxnSpPr>
          <p:cNvPr id="4" name="Straight Connector 3"/>
          <p:cNvCxnSpPr/>
          <p:nvPr/>
        </p:nvCxnSpPr>
        <p:spPr bwMode="auto">
          <a:xfrm flipV="1">
            <a:off x="5828739" y="3254224"/>
            <a:ext cx="2251065" cy="1832"/>
          </a:xfrm>
          <a:prstGeom prst="line">
            <a:avLst/>
          </a:prstGeom>
          <a:noFill/>
          <a:ln w="19050"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flipV="1">
            <a:off x="5843295" y="3495524"/>
            <a:ext cx="1155153" cy="1832"/>
          </a:xfrm>
          <a:prstGeom prst="line">
            <a:avLst/>
          </a:prstGeom>
          <a:noFill/>
          <a:ln w="190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11598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fr-FR" altLang="en-US" sz="1400" b="0" spc="-10" dirty="0">
                <a:solidFill>
                  <a:schemeClr val="bg2"/>
                </a:solidFill>
              </a:rPr>
              <a:t>Marcellin P, et al. Lancet. 2013;381:468-475.</a:t>
            </a:r>
          </a:p>
        </p:txBody>
      </p:sp>
      <p:sp>
        <p:nvSpPr>
          <p:cNvPr id="9" name="Rectangle 4"/>
          <p:cNvSpPr>
            <a:spLocks noGrp="1" noChangeArrowheads="1"/>
          </p:cNvSpPr>
          <p:nvPr>
            <p:ph type="title"/>
          </p:nvPr>
        </p:nvSpPr>
        <p:spPr/>
        <p:txBody>
          <a:bodyPr/>
          <a:lstStyle/>
          <a:p>
            <a:r>
              <a:rPr lang="en-US" altLang="en-US" dirty="0" smtClean="0"/>
              <a:t>Long-term TDF in Pts With HBV: Regression of Fibrosis, Cirrhosis</a:t>
            </a:r>
            <a:endParaRPr lang="en-US" altLang="en-US" dirty="0"/>
          </a:p>
        </p:txBody>
      </p:sp>
      <p:sp>
        <p:nvSpPr>
          <p:cNvPr id="5" name="Content Placeholder 4"/>
          <p:cNvSpPr>
            <a:spLocks noGrp="1"/>
          </p:cNvSpPr>
          <p:nvPr>
            <p:ph idx="1"/>
          </p:nvPr>
        </p:nvSpPr>
        <p:spPr>
          <a:xfrm>
            <a:off x="374904" y="1513047"/>
            <a:ext cx="8455025" cy="1541452"/>
          </a:xfrm>
        </p:spPr>
        <p:txBody>
          <a:bodyPr/>
          <a:lstStyle/>
          <a:p>
            <a:pPr>
              <a:spcAft>
                <a:spcPts val="300"/>
              </a:spcAft>
            </a:pPr>
            <a:r>
              <a:rPr lang="en-US" altLang="en-US" sz="2200" dirty="0" smtClean="0"/>
              <a:t>Overall regression of fibrosis in 51% of pts through 5 yrs (176/348 pts with matched biopsies)</a:t>
            </a:r>
          </a:p>
          <a:p>
            <a:pPr>
              <a:spcAft>
                <a:spcPts val="300"/>
              </a:spcAft>
            </a:pPr>
            <a:r>
              <a:rPr lang="en-US" altLang="en-US" sz="2200" dirty="0" smtClean="0"/>
              <a:t>Reversal of cirrhosis in 74% of pts through 5 yrs (71/96 pts with cirrhosis at baseline)</a:t>
            </a:r>
            <a:endParaRPr lang="en-US" altLang="en-US" sz="2200" dirty="0"/>
          </a:p>
        </p:txBody>
      </p:sp>
      <p:sp>
        <p:nvSpPr>
          <p:cNvPr id="21" name="Text Box 5"/>
          <p:cNvSpPr txBox="1">
            <a:spLocks noChangeArrowheads="1"/>
          </p:cNvSpPr>
          <p:nvPr/>
        </p:nvSpPr>
        <p:spPr bwMode="auto">
          <a:xfrm>
            <a:off x="6038684" y="3002967"/>
            <a:ext cx="1741738"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eaLnBrk="1" hangingPunct="1">
              <a:lnSpc>
                <a:spcPct val="90000"/>
              </a:lnSpc>
              <a:spcBef>
                <a:spcPct val="50000"/>
              </a:spcBef>
              <a:buClr>
                <a:schemeClr val="folHlink"/>
              </a:buClr>
              <a:buFont typeface="Wingdings" panose="05000000000000000000" pitchFamily="2" charset="2"/>
              <a:buNone/>
            </a:pPr>
            <a:r>
              <a:rPr lang="en-US" altLang="en-US" sz="1600" dirty="0">
                <a:ea typeface="ヒラギノ角ゴ Pro W3"/>
                <a:cs typeface="ヒラギノ角ゴ Pro W3"/>
              </a:rPr>
              <a:t>Ishak Fibrosis Score</a:t>
            </a:r>
          </a:p>
        </p:txBody>
      </p:sp>
      <p:sp>
        <p:nvSpPr>
          <p:cNvPr id="22" name="Rectangle 21"/>
          <p:cNvSpPr>
            <a:spLocks noChangeArrowheads="1"/>
          </p:cNvSpPr>
          <p:nvPr/>
        </p:nvSpPr>
        <p:spPr bwMode="auto">
          <a:xfrm rot="16200000">
            <a:off x="470025" y="4638268"/>
            <a:ext cx="2601829"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lnSpc>
                <a:spcPct val="90000"/>
              </a:lnSpc>
              <a:buClr>
                <a:schemeClr val="folHlink"/>
              </a:buClr>
              <a:buFont typeface="Wingdings" panose="05000000000000000000" pitchFamily="2" charset="2"/>
              <a:buNone/>
            </a:pPr>
            <a:r>
              <a:rPr lang="en-US" altLang="en-US" sz="1600" dirty="0"/>
              <a:t>Pts (%)</a:t>
            </a:r>
          </a:p>
        </p:txBody>
      </p:sp>
      <p:cxnSp>
        <p:nvCxnSpPr>
          <p:cNvPr id="23" name="Straight Connector 22"/>
          <p:cNvCxnSpPr>
            <a:cxnSpLocks noChangeShapeType="1"/>
          </p:cNvCxnSpPr>
          <p:nvPr/>
        </p:nvCxnSpPr>
        <p:spPr bwMode="auto">
          <a:xfrm>
            <a:off x="2409825" y="3486299"/>
            <a:ext cx="0" cy="260032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4" name="Straight Connector 23"/>
          <p:cNvCxnSpPr>
            <a:cxnSpLocks noChangeShapeType="1"/>
          </p:cNvCxnSpPr>
          <p:nvPr/>
        </p:nvCxnSpPr>
        <p:spPr bwMode="auto">
          <a:xfrm>
            <a:off x="2339975" y="3503761"/>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5" name="Straight Connector 24"/>
          <p:cNvCxnSpPr>
            <a:cxnSpLocks noChangeShapeType="1"/>
          </p:cNvCxnSpPr>
          <p:nvPr/>
        </p:nvCxnSpPr>
        <p:spPr bwMode="auto">
          <a:xfrm>
            <a:off x="2339975" y="4008586"/>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6" name="Straight Connector 25"/>
          <p:cNvCxnSpPr>
            <a:cxnSpLocks noChangeShapeType="1"/>
          </p:cNvCxnSpPr>
          <p:nvPr/>
        </p:nvCxnSpPr>
        <p:spPr bwMode="auto">
          <a:xfrm>
            <a:off x="2339975" y="4513411"/>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7" name="Straight Connector 26"/>
          <p:cNvCxnSpPr>
            <a:cxnSpLocks noChangeShapeType="1"/>
          </p:cNvCxnSpPr>
          <p:nvPr/>
        </p:nvCxnSpPr>
        <p:spPr bwMode="auto">
          <a:xfrm>
            <a:off x="2339975" y="5018236"/>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8" name="Straight Connector 27"/>
          <p:cNvCxnSpPr>
            <a:cxnSpLocks noChangeShapeType="1"/>
          </p:cNvCxnSpPr>
          <p:nvPr/>
        </p:nvCxnSpPr>
        <p:spPr bwMode="auto">
          <a:xfrm>
            <a:off x="2339975" y="5523061"/>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9" name="Straight Connector 28"/>
          <p:cNvCxnSpPr>
            <a:cxnSpLocks noChangeShapeType="1"/>
          </p:cNvCxnSpPr>
          <p:nvPr/>
        </p:nvCxnSpPr>
        <p:spPr bwMode="auto">
          <a:xfrm>
            <a:off x="2339975" y="6083449"/>
            <a:ext cx="6508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0" name="Straight Connector 29"/>
          <p:cNvCxnSpPr>
            <a:cxnSpLocks noChangeShapeType="1"/>
          </p:cNvCxnSpPr>
          <p:nvPr/>
        </p:nvCxnSpPr>
        <p:spPr bwMode="auto">
          <a:xfrm>
            <a:off x="2409825" y="6083449"/>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30"/>
          <p:cNvCxnSpPr>
            <a:cxnSpLocks noChangeShapeType="1"/>
          </p:cNvCxnSpPr>
          <p:nvPr/>
        </p:nvCxnSpPr>
        <p:spPr bwMode="auto">
          <a:xfrm>
            <a:off x="3671888" y="6083449"/>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2" name="Straight Connector 31"/>
          <p:cNvCxnSpPr>
            <a:cxnSpLocks noChangeShapeType="1"/>
          </p:cNvCxnSpPr>
          <p:nvPr/>
        </p:nvCxnSpPr>
        <p:spPr bwMode="auto">
          <a:xfrm>
            <a:off x="4910138" y="6083449"/>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3" name="Straight Connector 32"/>
          <p:cNvCxnSpPr>
            <a:cxnSpLocks noChangeShapeType="1"/>
          </p:cNvCxnSpPr>
          <p:nvPr/>
        </p:nvCxnSpPr>
        <p:spPr bwMode="auto">
          <a:xfrm>
            <a:off x="6153150" y="6083449"/>
            <a:ext cx="0" cy="6350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4" name="TextBox 27"/>
          <p:cNvSpPr txBox="1">
            <a:spLocks noChangeArrowheads="1"/>
          </p:cNvSpPr>
          <p:nvPr/>
        </p:nvSpPr>
        <p:spPr bwMode="auto">
          <a:xfrm>
            <a:off x="1885950" y="3346599"/>
            <a:ext cx="5261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100</a:t>
            </a:r>
          </a:p>
        </p:txBody>
      </p:sp>
      <p:sp>
        <p:nvSpPr>
          <p:cNvPr id="35" name="TextBox 28"/>
          <p:cNvSpPr txBox="1">
            <a:spLocks noChangeArrowheads="1"/>
          </p:cNvSpPr>
          <p:nvPr/>
        </p:nvSpPr>
        <p:spPr bwMode="auto">
          <a:xfrm>
            <a:off x="1984375" y="3854599"/>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80</a:t>
            </a:r>
          </a:p>
        </p:txBody>
      </p:sp>
      <p:sp>
        <p:nvSpPr>
          <p:cNvPr id="36" name="TextBox 29"/>
          <p:cNvSpPr txBox="1">
            <a:spLocks noChangeArrowheads="1"/>
          </p:cNvSpPr>
          <p:nvPr/>
        </p:nvSpPr>
        <p:spPr bwMode="auto">
          <a:xfrm>
            <a:off x="1984375" y="4359424"/>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60</a:t>
            </a:r>
          </a:p>
        </p:txBody>
      </p:sp>
      <p:sp>
        <p:nvSpPr>
          <p:cNvPr id="37" name="TextBox 30"/>
          <p:cNvSpPr txBox="1">
            <a:spLocks noChangeArrowheads="1"/>
          </p:cNvSpPr>
          <p:nvPr/>
        </p:nvSpPr>
        <p:spPr bwMode="auto">
          <a:xfrm>
            <a:off x="1984375" y="4869011"/>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40</a:t>
            </a:r>
          </a:p>
        </p:txBody>
      </p:sp>
      <p:sp>
        <p:nvSpPr>
          <p:cNvPr id="38" name="TextBox 31"/>
          <p:cNvSpPr txBox="1">
            <a:spLocks noChangeArrowheads="1"/>
          </p:cNvSpPr>
          <p:nvPr/>
        </p:nvSpPr>
        <p:spPr bwMode="auto">
          <a:xfrm>
            <a:off x="1984375" y="5369074"/>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20</a:t>
            </a:r>
          </a:p>
        </p:txBody>
      </p:sp>
      <p:sp>
        <p:nvSpPr>
          <p:cNvPr id="39" name="TextBox 32"/>
          <p:cNvSpPr txBox="1">
            <a:spLocks noChangeArrowheads="1"/>
          </p:cNvSpPr>
          <p:nvPr/>
        </p:nvSpPr>
        <p:spPr bwMode="auto">
          <a:xfrm>
            <a:off x="2084388" y="5908740"/>
            <a:ext cx="2984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0</a:t>
            </a:r>
          </a:p>
        </p:txBody>
      </p:sp>
      <p:sp>
        <p:nvSpPr>
          <p:cNvPr id="40" name="TextBox 33"/>
          <p:cNvSpPr txBox="1">
            <a:spLocks noChangeArrowheads="1"/>
          </p:cNvSpPr>
          <p:nvPr/>
        </p:nvSpPr>
        <p:spPr bwMode="auto">
          <a:xfrm>
            <a:off x="6585729" y="3494320"/>
            <a:ext cx="298480" cy="2299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lnSpc>
                <a:spcPct val="130000"/>
              </a:lnSpc>
            </a:pPr>
            <a:r>
              <a:rPr lang="en-US" altLang="en-US" sz="1600" b="0" dirty="0"/>
              <a:t>6</a:t>
            </a:r>
          </a:p>
          <a:p>
            <a:pPr algn="ctr">
              <a:lnSpc>
                <a:spcPct val="130000"/>
              </a:lnSpc>
            </a:pPr>
            <a:r>
              <a:rPr lang="en-US" altLang="en-US" sz="1600" b="0" dirty="0"/>
              <a:t>5</a:t>
            </a:r>
          </a:p>
          <a:p>
            <a:pPr algn="ctr">
              <a:lnSpc>
                <a:spcPct val="130000"/>
              </a:lnSpc>
            </a:pPr>
            <a:r>
              <a:rPr lang="en-US" altLang="en-US" sz="1600" b="0" dirty="0"/>
              <a:t>4</a:t>
            </a:r>
          </a:p>
          <a:p>
            <a:pPr algn="ctr">
              <a:lnSpc>
                <a:spcPct val="130000"/>
              </a:lnSpc>
            </a:pPr>
            <a:r>
              <a:rPr lang="en-US" altLang="en-US" sz="1600" b="0" dirty="0"/>
              <a:t>3</a:t>
            </a:r>
          </a:p>
          <a:p>
            <a:pPr algn="ctr">
              <a:lnSpc>
                <a:spcPct val="130000"/>
              </a:lnSpc>
            </a:pPr>
            <a:r>
              <a:rPr lang="en-US" altLang="en-US" sz="1600" b="0" dirty="0"/>
              <a:t>2</a:t>
            </a:r>
          </a:p>
          <a:p>
            <a:pPr algn="ctr">
              <a:lnSpc>
                <a:spcPct val="130000"/>
              </a:lnSpc>
            </a:pPr>
            <a:r>
              <a:rPr lang="en-US" altLang="en-US" sz="1600" b="0" dirty="0"/>
              <a:t>1</a:t>
            </a:r>
          </a:p>
          <a:p>
            <a:pPr algn="ctr">
              <a:lnSpc>
                <a:spcPct val="130000"/>
              </a:lnSpc>
            </a:pPr>
            <a:r>
              <a:rPr lang="en-US" altLang="en-US" sz="1600" b="0" dirty="0"/>
              <a:t>0</a:t>
            </a:r>
          </a:p>
        </p:txBody>
      </p:sp>
      <p:sp>
        <p:nvSpPr>
          <p:cNvPr id="41" name="Rectangle 40"/>
          <p:cNvSpPr>
            <a:spLocks noChangeArrowheads="1"/>
          </p:cNvSpPr>
          <p:nvPr/>
        </p:nvSpPr>
        <p:spPr bwMode="auto">
          <a:xfrm>
            <a:off x="6867525" y="3630761"/>
            <a:ext cx="147638" cy="146050"/>
          </a:xfrm>
          <a:prstGeom prst="rect">
            <a:avLst/>
          </a:prstGeom>
          <a:solidFill>
            <a:schemeClr val="accent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42" name="Rectangle 41"/>
          <p:cNvSpPr/>
          <p:nvPr/>
        </p:nvSpPr>
        <p:spPr bwMode="auto">
          <a:xfrm>
            <a:off x="6867525" y="3949319"/>
            <a:ext cx="146050" cy="146050"/>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3" name="Rectangle 42"/>
          <p:cNvSpPr>
            <a:spLocks noChangeArrowheads="1"/>
          </p:cNvSpPr>
          <p:nvPr/>
        </p:nvSpPr>
        <p:spPr bwMode="auto">
          <a:xfrm>
            <a:off x="6867525" y="4267877"/>
            <a:ext cx="147638" cy="146050"/>
          </a:xfrm>
          <a:prstGeom prst="rect">
            <a:avLst/>
          </a:prstGeom>
          <a:solidFill>
            <a:schemeClr val="accent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44" name="Rectangle 43"/>
          <p:cNvSpPr>
            <a:spLocks noChangeArrowheads="1"/>
          </p:cNvSpPr>
          <p:nvPr/>
        </p:nvSpPr>
        <p:spPr bwMode="auto">
          <a:xfrm>
            <a:off x="6867525" y="4586435"/>
            <a:ext cx="147638" cy="146050"/>
          </a:xfrm>
          <a:prstGeom prst="rect">
            <a:avLst/>
          </a:prstGeom>
          <a:solidFill>
            <a:schemeClr val="tx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45" name="Rectangle 44"/>
          <p:cNvSpPr/>
          <p:nvPr/>
        </p:nvSpPr>
        <p:spPr bwMode="auto">
          <a:xfrm>
            <a:off x="6867525" y="4904993"/>
            <a:ext cx="146050" cy="146050"/>
          </a:xfrm>
          <a:prstGeom prst="rect">
            <a:avLst/>
          </a:prstGeom>
          <a:solidFill>
            <a:schemeClr val="accent6"/>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6" name="Rectangle 45"/>
          <p:cNvSpPr>
            <a:spLocks noChangeArrowheads="1"/>
          </p:cNvSpPr>
          <p:nvPr/>
        </p:nvSpPr>
        <p:spPr bwMode="auto">
          <a:xfrm>
            <a:off x="6867525" y="5223551"/>
            <a:ext cx="147638" cy="146050"/>
          </a:xfrm>
          <a:prstGeom prst="rect">
            <a:avLst/>
          </a:prstGeom>
          <a:solidFill>
            <a:schemeClr val="bg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47" name="TextBox 41"/>
          <p:cNvSpPr txBox="1">
            <a:spLocks noChangeArrowheads="1"/>
          </p:cNvSpPr>
          <p:nvPr/>
        </p:nvSpPr>
        <p:spPr bwMode="auto">
          <a:xfrm>
            <a:off x="2412056" y="6113277"/>
            <a:ext cx="125983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Baseline</a:t>
            </a:r>
          </a:p>
        </p:txBody>
      </p:sp>
      <p:sp>
        <p:nvSpPr>
          <p:cNvPr id="48" name="TextBox 42"/>
          <p:cNvSpPr txBox="1">
            <a:spLocks noChangeArrowheads="1"/>
          </p:cNvSpPr>
          <p:nvPr/>
        </p:nvSpPr>
        <p:spPr bwMode="auto">
          <a:xfrm>
            <a:off x="3643968" y="6113277"/>
            <a:ext cx="12694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Yr 1</a:t>
            </a:r>
          </a:p>
        </p:txBody>
      </p:sp>
      <p:sp>
        <p:nvSpPr>
          <p:cNvPr id="49" name="TextBox 43"/>
          <p:cNvSpPr txBox="1">
            <a:spLocks noChangeArrowheads="1"/>
          </p:cNvSpPr>
          <p:nvPr/>
        </p:nvSpPr>
        <p:spPr bwMode="auto">
          <a:xfrm>
            <a:off x="4910138" y="6113277"/>
            <a:ext cx="12430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Yr 5</a:t>
            </a:r>
          </a:p>
        </p:txBody>
      </p:sp>
      <p:sp>
        <p:nvSpPr>
          <p:cNvPr id="50" name="Rectangle 49"/>
          <p:cNvSpPr>
            <a:spLocks noChangeArrowheads="1"/>
          </p:cNvSpPr>
          <p:nvPr/>
        </p:nvSpPr>
        <p:spPr bwMode="auto">
          <a:xfrm>
            <a:off x="2776538" y="3506936"/>
            <a:ext cx="515937" cy="566738"/>
          </a:xfrm>
          <a:prstGeom prst="rect">
            <a:avLst/>
          </a:prstGeom>
          <a:solidFill>
            <a:schemeClr val="accent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1" name="Rectangle 50"/>
          <p:cNvSpPr>
            <a:spLocks noChangeArrowheads="1"/>
          </p:cNvSpPr>
          <p:nvPr/>
        </p:nvSpPr>
        <p:spPr bwMode="auto">
          <a:xfrm>
            <a:off x="4016375" y="3506936"/>
            <a:ext cx="515938" cy="473075"/>
          </a:xfrm>
          <a:prstGeom prst="rect">
            <a:avLst/>
          </a:prstGeom>
          <a:solidFill>
            <a:schemeClr val="accent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2" name="Rectangle 51"/>
          <p:cNvSpPr>
            <a:spLocks noChangeArrowheads="1"/>
          </p:cNvSpPr>
          <p:nvPr/>
        </p:nvSpPr>
        <p:spPr bwMode="auto">
          <a:xfrm>
            <a:off x="5283200" y="3505349"/>
            <a:ext cx="515938" cy="211137"/>
          </a:xfrm>
          <a:prstGeom prst="rect">
            <a:avLst/>
          </a:prstGeom>
          <a:solidFill>
            <a:schemeClr val="accent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3" name="Rectangle 52"/>
          <p:cNvSpPr/>
          <p:nvPr/>
        </p:nvSpPr>
        <p:spPr bwMode="auto">
          <a:xfrm>
            <a:off x="2776538" y="4073674"/>
            <a:ext cx="515937" cy="133350"/>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54" name="Rectangle 53"/>
          <p:cNvSpPr/>
          <p:nvPr/>
        </p:nvSpPr>
        <p:spPr bwMode="auto">
          <a:xfrm>
            <a:off x="4016375" y="3980011"/>
            <a:ext cx="515938" cy="71438"/>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55" name="Rectangle 54"/>
          <p:cNvSpPr>
            <a:spLocks noChangeArrowheads="1"/>
          </p:cNvSpPr>
          <p:nvPr/>
        </p:nvSpPr>
        <p:spPr bwMode="auto">
          <a:xfrm>
            <a:off x="2776538" y="4205436"/>
            <a:ext cx="515937" cy="287338"/>
          </a:xfrm>
          <a:prstGeom prst="rect">
            <a:avLst/>
          </a:prstGeom>
          <a:solidFill>
            <a:schemeClr val="accent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6" name="Rectangle 55"/>
          <p:cNvSpPr>
            <a:spLocks noChangeArrowheads="1"/>
          </p:cNvSpPr>
          <p:nvPr/>
        </p:nvSpPr>
        <p:spPr bwMode="auto">
          <a:xfrm>
            <a:off x="4016375" y="4049861"/>
            <a:ext cx="515938" cy="195263"/>
          </a:xfrm>
          <a:prstGeom prst="rect">
            <a:avLst/>
          </a:prstGeom>
          <a:solidFill>
            <a:schemeClr val="accent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7" name="Rectangle 56"/>
          <p:cNvSpPr>
            <a:spLocks noChangeArrowheads="1"/>
          </p:cNvSpPr>
          <p:nvPr/>
        </p:nvSpPr>
        <p:spPr bwMode="auto">
          <a:xfrm>
            <a:off x="5283200" y="3718074"/>
            <a:ext cx="515938" cy="111125"/>
          </a:xfrm>
          <a:prstGeom prst="rect">
            <a:avLst/>
          </a:prstGeom>
          <a:solidFill>
            <a:schemeClr val="accent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8" name="Rectangle 57"/>
          <p:cNvSpPr>
            <a:spLocks noChangeArrowheads="1"/>
          </p:cNvSpPr>
          <p:nvPr/>
        </p:nvSpPr>
        <p:spPr bwMode="auto">
          <a:xfrm>
            <a:off x="2776538" y="4491186"/>
            <a:ext cx="515937" cy="574675"/>
          </a:xfrm>
          <a:prstGeom prst="rect">
            <a:avLst/>
          </a:prstGeom>
          <a:solidFill>
            <a:schemeClr val="tx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9" name="Rectangle 58"/>
          <p:cNvSpPr>
            <a:spLocks noChangeArrowheads="1"/>
          </p:cNvSpPr>
          <p:nvPr/>
        </p:nvSpPr>
        <p:spPr bwMode="auto">
          <a:xfrm>
            <a:off x="4016375" y="4240361"/>
            <a:ext cx="515938" cy="717550"/>
          </a:xfrm>
          <a:prstGeom prst="rect">
            <a:avLst/>
          </a:prstGeom>
          <a:solidFill>
            <a:schemeClr val="tx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0" name="Rectangle 59"/>
          <p:cNvSpPr>
            <a:spLocks noChangeArrowheads="1"/>
          </p:cNvSpPr>
          <p:nvPr/>
        </p:nvSpPr>
        <p:spPr bwMode="auto">
          <a:xfrm>
            <a:off x="5283200" y="3826024"/>
            <a:ext cx="515938" cy="625475"/>
          </a:xfrm>
          <a:prstGeom prst="rect">
            <a:avLst/>
          </a:prstGeom>
          <a:solidFill>
            <a:schemeClr val="tx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1" name="Rectangle 60"/>
          <p:cNvSpPr/>
          <p:nvPr/>
        </p:nvSpPr>
        <p:spPr bwMode="auto">
          <a:xfrm>
            <a:off x="2776538" y="5059511"/>
            <a:ext cx="515937" cy="906463"/>
          </a:xfrm>
          <a:prstGeom prst="rect">
            <a:avLst/>
          </a:prstGeom>
          <a:solidFill>
            <a:schemeClr val="accent6"/>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62" name="Rectangle 61"/>
          <p:cNvSpPr/>
          <p:nvPr/>
        </p:nvSpPr>
        <p:spPr bwMode="auto">
          <a:xfrm>
            <a:off x="4016375" y="4959499"/>
            <a:ext cx="515938" cy="993775"/>
          </a:xfrm>
          <a:prstGeom prst="rect">
            <a:avLst/>
          </a:prstGeom>
          <a:solidFill>
            <a:schemeClr val="accent6"/>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63" name="Rectangle 62"/>
          <p:cNvSpPr/>
          <p:nvPr/>
        </p:nvSpPr>
        <p:spPr bwMode="auto">
          <a:xfrm>
            <a:off x="5283200" y="4440386"/>
            <a:ext cx="515938" cy="1314450"/>
          </a:xfrm>
          <a:prstGeom prst="rect">
            <a:avLst/>
          </a:prstGeom>
          <a:solidFill>
            <a:schemeClr val="accent6"/>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64" name="Rectangle 63"/>
          <p:cNvSpPr>
            <a:spLocks noChangeArrowheads="1"/>
          </p:cNvSpPr>
          <p:nvPr/>
        </p:nvSpPr>
        <p:spPr bwMode="auto">
          <a:xfrm>
            <a:off x="6867525" y="5542111"/>
            <a:ext cx="146050" cy="146050"/>
          </a:xfrm>
          <a:prstGeom prst="rect">
            <a:avLst/>
          </a:prstGeom>
          <a:solidFill>
            <a:schemeClr val="tx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5" name="Rectangle 64"/>
          <p:cNvSpPr>
            <a:spLocks noChangeArrowheads="1"/>
          </p:cNvSpPr>
          <p:nvPr/>
        </p:nvSpPr>
        <p:spPr bwMode="auto">
          <a:xfrm>
            <a:off x="2776538" y="5969149"/>
            <a:ext cx="515937" cy="101600"/>
          </a:xfrm>
          <a:prstGeom prst="rect">
            <a:avLst/>
          </a:prstGeom>
          <a:solidFill>
            <a:schemeClr val="bg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6" name="Rectangle 65"/>
          <p:cNvSpPr>
            <a:spLocks noChangeArrowheads="1"/>
          </p:cNvSpPr>
          <p:nvPr/>
        </p:nvSpPr>
        <p:spPr bwMode="auto">
          <a:xfrm>
            <a:off x="4016375" y="5950099"/>
            <a:ext cx="515938" cy="120650"/>
          </a:xfrm>
          <a:prstGeom prst="rect">
            <a:avLst/>
          </a:prstGeom>
          <a:solidFill>
            <a:schemeClr val="bg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7" name="Rectangle 66"/>
          <p:cNvSpPr>
            <a:spLocks noChangeArrowheads="1"/>
          </p:cNvSpPr>
          <p:nvPr/>
        </p:nvSpPr>
        <p:spPr bwMode="auto">
          <a:xfrm>
            <a:off x="5283200" y="5753249"/>
            <a:ext cx="515938" cy="273050"/>
          </a:xfrm>
          <a:prstGeom prst="rect">
            <a:avLst/>
          </a:prstGeom>
          <a:solidFill>
            <a:schemeClr val="bg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8" name="Rectangle 67"/>
          <p:cNvSpPr>
            <a:spLocks noChangeArrowheads="1"/>
          </p:cNvSpPr>
          <p:nvPr/>
        </p:nvSpPr>
        <p:spPr bwMode="auto">
          <a:xfrm>
            <a:off x="5283200" y="6024711"/>
            <a:ext cx="515938" cy="46038"/>
          </a:xfrm>
          <a:prstGeom prst="rect">
            <a:avLst/>
          </a:prstGeom>
          <a:solidFill>
            <a:schemeClr val="tx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69" name="TextBox 65"/>
          <p:cNvSpPr txBox="1">
            <a:spLocks noChangeArrowheads="1"/>
          </p:cNvSpPr>
          <p:nvPr/>
        </p:nvSpPr>
        <p:spPr bwMode="auto">
          <a:xfrm>
            <a:off x="3346450" y="3785668"/>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38%</a:t>
            </a:r>
          </a:p>
        </p:txBody>
      </p:sp>
      <p:sp>
        <p:nvSpPr>
          <p:cNvPr id="70" name="TextBox 66"/>
          <p:cNvSpPr txBox="1">
            <a:spLocks noChangeArrowheads="1"/>
          </p:cNvSpPr>
          <p:nvPr/>
        </p:nvSpPr>
        <p:spPr bwMode="auto">
          <a:xfrm>
            <a:off x="3378200" y="5328301"/>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39%</a:t>
            </a:r>
          </a:p>
        </p:txBody>
      </p:sp>
      <p:sp>
        <p:nvSpPr>
          <p:cNvPr id="71" name="TextBox 67"/>
          <p:cNvSpPr txBox="1">
            <a:spLocks noChangeArrowheads="1"/>
          </p:cNvSpPr>
          <p:nvPr/>
        </p:nvSpPr>
        <p:spPr bwMode="auto">
          <a:xfrm>
            <a:off x="5854133" y="3518049"/>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12%</a:t>
            </a:r>
          </a:p>
        </p:txBody>
      </p:sp>
      <p:sp>
        <p:nvSpPr>
          <p:cNvPr id="72" name="TextBox 68"/>
          <p:cNvSpPr txBox="1">
            <a:spLocks noChangeArrowheads="1"/>
          </p:cNvSpPr>
          <p:nvPr/>
        </p:nvSpPr>
        <p:spPr bwMode="auto">
          <a:xfrm>
            <a:off x="5883413" y="5072211"/>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63%</a:t>
            </a:r>
          </a:p>
        </p:txBody>
      </p:sp>
      <p:sp>
        <p:nvSpPr>
          <p:cNvPr id="73" name="TextBox 69"/>
          <p:cNvSpPr txBox="1">
            <a:spLocks noChangeArrowheads="1"/>
          </p:cNvSpPr>
          <p:nvPr/>
        </p:nvSpPr>
        <p:spPr bwMode="auto">
          <a:xfrm>
            <a:off x="3146425" y="3062102"/>
            <a:ext cx="95571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i="1" dirty="0"/>
              <a:t>P</a:t>
            </a:r>
            <a:r>
              <a:rPr lang="en-US" altLang="en-US" sz="1600" b="0" dirty="0"/>
              <a:t> &lt; .001</a:t>
            </a:r>
          </a:p>
        </p:txBody>
      </p:sp>
      <p:sp>
        <p:nvSpPr>
          <p:cNvPr id="74" name="TextBox 70"/>
          <p:cNvSpPr txBox="1">
            <a:spLocks noChangeArrowheads="1"/>
          </p:cNvSpPr>
          <p:nvPr/>
        </p:nvSpPr>
        <p:spPr bwMode="auto">
          <a:xfrm>
            <a:off x="2957513" y="2718868"/>
            <a:ext cx="257413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b="0" i="1" dirty="0"/>
              <a:t>P</a:t>
            </a:r>
            <a:r>
              <a:rPr lang="en-US" altLang="en-US" sz="1600" b="0" dirty="0"/>
              <a:t> &lt; .001</a:t>
            </a:r>
          </a:p>
        </p:txBody>
      </p:sp>
      <p:sp>
        <p:nvSpPr>
          <p:cNvPr id="75" name="Freeform 74"/>
          <p:cNvSpPr>
            <a:spLocks/>
          </p:cNvSpPr>
          <p:nvPr/>
        </p:nvSpPr>
        <p:spPr bwMode="auto">
          <a:xfrm>
            <a:off x="3298825" y="3518049"/>
            <a:ext cx="96838" cy="969962"/>
          </a:xfrm>
          <a:custGeom>
            <a:avLst/>
            <a:gdLst>
              <a:gd name="T0" fmla="*/ 6366 w 97059"/>
              <a:gd name="T1" fmla="*/ 1679 h 970592"/>
              <a:gd name="T2" fmla="*/ 90642 w 97059"/>
              <a:gd name="T3" fmla="*/ 0 h 970592"/>
              <a:gd name="T4" fmla="*/ 90642 w 97059"/>
              <a:gd name="T5" fmla="*/ 951869 h 970592"/>
              <a:gd name="T6" fmla="*/ 0 w 97059"/>
              <a:gd name="T7" fmla="*/ 951869 h 970592"/>
              <a:gd name="T8" fmla="*/ 0 60000 65536"/>
              <a:gd name="T9" fmla="*/ 0 60000 65536"/>
              <a:gd name="T10" fmla="*/ 0 60000 65536"/>
              <a:gd name="T11" fmla="*/ 0 60000 65536"/>
              <a:gd name="T12" fmla="*/ 0 w 97059"/>
              <a:gd name="T13" fmla="*/ 0 h 970592"/>
              <a:gd name="T14" fmla="*/ 97059 w 97059"/>
              <a:gd name="T15" fmla="*/ 970592 h 970592"/>
            </a:gdLst>
            <a:ahLst/>
            <a:cxnLst>
              <a:cxn ang="T8">
                <a:pos x="T0" y="T1"/>
              </a:cxn>
              <a:cxn ang="T9">
                <a:pos x="T2" y="T3"/>
              </a:cxn>
              <a:cxn ang="T10">
                <a:pos x="T4" y="T5"/>
              </a:cxn>
              <a:cxn ang="T11">
                <a:pos x="T6" y="T7"/>
              </a:cxn>
            </a:cxnLst>
            <a:rect l="T12" t="T13" r="T14" b="T15"/>
            <a:pathLst>
              <a:path w="97059" h="970592">
                <a:moveTo>
                  <a:pt x="6817" y="1709"/>
                </a:moveTo>
                <a:lnTo>
                  <a:pt x="97059" y="0"/>
                </a:lnTo>
                <a:lnTo>
                  <a:pt x="97059" y="970592"/>
                </a:lnTo>
                <a:lnTo>
                  <a:pt x="0" y="970592"/>
                </a:lnTo>
              </a:path>
            </a:pathLst>
          </a:custGeom>
          <a:noFill/>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nchor="ct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endParaRPr lang="en-US" sz="1600" dirty="0"/>
          </a:p>
        </p:txBody>
      </p:sp>
      <p:sp>
        <p:nvSpPr>
          <p:cNvPr id="76" name="Freeform 75"/>
          <p:cNvSpPr>
            <a:spLocks/>
          </p:cNvSpPr>
          <p:nvPr/>
        </p:nvSpPr>
        <p:spPr bwMode="auto">
          <a:xfrm>
            <a:off x="3316288" y="5051574"/>
            <a:ext cx="101600" cy="971550"/>
          </a:xfrm>
          <a:custGeom>
            <a:avLst/>
            <a:gdLst>
              <a:gd name="T0" fmla="*/ 14666 w 101628"/>
              <a:gd name="T1" fmla="*/ 5258 h 970592"/>
              <a:gd name="T2" fmla="*/ 0 w 101628"/>
              <a:gd name="T3" fmla="*/ 1139 h 970592"/>
              <a:gd name="T4" fmla="*/ 100788 w 101628"/>
              <a:gd name="T5" fmla="*/ 0 h 970592"/>
              <a:gd name="T6" fmla="*/ 100788 w 101628"/>
              <a:gd name="T7" fmla="*/ 999748 h 970592"/>
              <a:gd name="T8" fmla="*/ 4539 w 101628"/>
              <a:gd name="T9" fmla="*/ 999748 h 970592"/>
              <a:gd name="T10" fmla="*/ 0 60000 65536"/>
              <a:gd name="T11" fmla="*/ 0 60000 65536"/>
              <a:gd name="T12" fmla="*/ 0 60000 65536"/>
              <a:gd name="T13" fmla="*/ 0 60000 65536"/>
              <a:gd name="T14" fmla="*/ 0 60000 65536"/>
              <a:gd name="T15" fmla="*/ 0 w 101628"/>
              <a:gd name="T16" fmla="*/ 0 h 970592"/>
              <a:gd name="T17" fmla="*/ 101628 w 101628"/>
              <a:gd name="T18" fmla="*/ 970592 h 970592"/>
            </a:gdLst>
            <a:ahLst/>
            <a:cxnLst>
              <a:cxn ang="T10">
                <a:pos x="T0" y="T1"/>
              </a:cxn>
              <a:cxn ang="T11">
                <a:pos x="T2" y="T3"/>
              </a:cxn>
              <a:cxn ang="T12">
                <a:pos x="T4" y="T5"/>
              </a:cxn>
              <a:cxn ang="T13">
                <a:pos x="T6" y="T7"/>
              </a:cxn>
              <a:cxn ang="T14">
                <a:pos x="T8" y="T9"/>
              </a:cxn>
            </a:cxnLst>
            <a:rect l="T15" t="T16" r="T17" b="T18"/>
            <a:pathLst>
              <a:path w="101628" h="970592">
                <a:moveTo>
                  <a:pt x="14786" y="5108"/>
                </a:moveTo>
                <a:lnTo>
                  <a:pt x="0" y="1109"/>
                </a:lnTo>
                <a:lnTo>
                  <a:pt x="101628" y="0"/>
                </a:lnTo>
                <a:lnTo>
                  <a:pt x="101628" y="970592"/>
                </a:lnTo>
                <a:lnTo>
                  <a:pt x="4569" y="970592"/>
                </a:lnTo>
              </a:path>
            </a:pathLst>
          </a:custGeom>
          <a:noFill/>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nchor="ct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endParaRPr lang="en-US" sz="1600" dirty="0"/>
          </a:p>
        </p:txBody>
      </p:sp>
      <p:cxnSp>
        <p:nvCxnSpPr>
          <p:cNvPr id="77" name="Straight Connector 76"/>
          <p:cNvCxnSpPr>
            <a:cxnSpLocks noChangeShapeType="1"/>
          </p:cNvCxnSpPr>
          <p:nvPr/>
        </p:nvCxnSpPr>
        <p:spPr bwMode="auto">
          <a:xfrm>
            <a:off x="2397125" y="6081861"/>
            <a:ext cx="377031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grpSp>
        <p:nvGrpSpPr>
          <p:cNvPr id="80" name="Group 16"/>
          <p:cNvGrpSpPr>
            <a:grpSpLocks/>
          </p:cNvGrpSpPr>
          <p:nvPr/>
        </p:nvGrpSpPr>
        <p:grpSpPr bwMode="auto">
          <a:xfrm>
            <a:off x="6291263" y="6208713"/>
            <a:ext cx="2673350" cy="450850"/>
            <a:chOff x="9289790" y="4481726"/>
            <a:chExt cx="2673350" cy="450347"/>
          </a:xfrm>
        </p:grpSpPr>
        <p:pic>
          <p:nvPicPr>
            <p:cNvPr id="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cxnSp>
        <p:nvCxnSpPr>
          <p:cNvPr id="83" name="Straight Connector 82"/>
          <p:cNvCxnSpPr/>
          <p:nvPr/>
        </p:nvCxnSpPr>
        <p:spPr bwMode="auto">
          <a:xfrm flipV="1">
            <a:off x="3017691" y="3051720"/>
            <a:ext cx="2559660" cy="796"/>
          </a:xfrm>
          <a:prstGeom prst="line">
            <a:avLst/>
          </a:prstGeom>
          <a:noFill/>
          <a:ln w="2857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flipV="1">
            <a:off x="3025585" y="3368326"/>
            <a:ext cx="1270668" cy="1832"/>
          </a:xfrm>
          <a:prstGeom prst="line">
            <a:avLst/>
          </a:prstGeom>
          <a:noFill/>
          <a:ln w="28575" cap="flat" cmpd="sng" algn="ctr">
            <a:solidFill>
              <a:schemeClr val="tx1"/>
            </a:solidFill>
            <a:prstDash val="solid"/>
            <a:round/>
            <a:headEnd type="none" w="med" len="med"/>
            <a:tailEnd type="none" w="med" len="med"/>
          </a:ln>
          <a:effectLst/>
        </p:spPr>
      </p:cxnSp>
      <p:sp>
        <p:nvSpPr>
          <p:cNvPr id="85" name="Freeform 84"/>
          <p:cNvSpPr>
            <a:spLocks/>
          </p:cNvSpPr>
          <p:nvPr/>
        </p:nvSpPr>
        <p:spPr bwMode="auto">
          <a:xfrm>
            <a:off x="5795442" y="3527951"/>
            <a:ext cx="82591" cy="286961"/>
          </a:xfrm>
          <a:custGeom>
            <a:avLst/>
            <a:gdLst>
              <a:gd name="T0" fmla="*/ 6366 w 97059"/>
              <a:gd name="T1" fmla="*/ 1679 h 970592"/>
              <a:gd name="T2" fmla="*/ 90642 w 97059"/>
              <a:gd name="T3" fmla="*/ 0 h 970592"/>
              <a:gd name="T4" fmla="*/ 90642 w 97059"/>
              <a:gd name="T5" fmla="*/ 951869 h 970592"/>
              <a:gd name="T6" fmla="*/ 0 w 97059"/>
              <a:gd name="T7" fmla="*/ 951869 h 970592"/>
              <a:gd name="T8" fmla="*/ 0 60000 65536"/>
              <a:gd name="T9" fmla="*/ 0 60000 65536"/>
              <a:gd name="T10" fmla="*/ 0 60000 65536"/>
              <a:gd name="T11" fmla="*/ 0 60000 65536"/>
              <a:gd name="T12" fmla="*/ 0 w 97059"/>
              <a:gd name="T13" fmla="*/ 0 h 970592"/>
              <a:gd name="T14" fmla="*/ 97059 w 97059"/>
              <a:gd name="T15" fmla="*/ 970592 h 970592"/>
            </a:gdLst>
            <a:ahLst/>
            <a:cxnLst>
              <a:cxn ang="T8">
                <a:pos x="T0" y="T1"/>
              </a:cxn>
              <a:cxn ang="T9">
                <a:pos x="T2" y="T3"/>
              </a:cxn>
              <a:cxn ang="T10">
                <a:pos x="T4" y="T5"/>
              </a:cxn>
              <a:cxn ang="T11">
                <a:pos x="T6" y="T7"/>
              </a:cxn>
            </a:cxnLst>
            <a:rect l="T12" t="T13" r="T14" b="T15"/>
            <a:pathLst>
              <a:path w="97059" h="970592">
                <a:moveTo>
                  <a:pt x="6817" y="1709"/>
                </a:moveTo>
                <a:lnTo>
                  <a:pt x="97059" y="0"/>
                </a:lnTo>
                <a:lnTo>
                  <a:pt x="97059" y="970592"/>
                </a:lnTo>
                <a:lnTo>
                  <a:pt x="0" y="970592"/>
                </a:lnTo>
              </a:path>
            </a:pathLst>
          </a:custGeom>
          <a:noFill/>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nchor="ct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endParaRPr lang="en-US" sz="1600" dirty="0"/>
          </a:p>
        </p:txBody>
      </p:sp>
      <p:sp>
        <p:nvSpPr>
          <p:cNvPr id="86" name="Freeform 85"/>
          <p:cNvSpPr>
            <a:spLocks/>
          </p:cNvSpPr>
          <p:nvPr/>
        </p:nvSpPr>
        <p:spPr bwMode="auto">
          <a:xfrm>
            <a:off x="5813021" y="4428958"/>
            <a:ext cx="80698" cy="1592627"/>
          </a:xfrm>
          <a:custGeom>
            <a:avLst/>
            <a:gdLst>
              <a:gd name="T0" fmla="*/ 14666 w 101628"/>
              <a:gd name="T1" fmla="*/ 5258 h 970592"/>
              <a:gd name="T2" fmla="*/ 0 w 101628"/>
              <a:gd name="T3" fmla="*/ 1139 h 970592"/>
              <a:gd name="T4" fmla="*/ 100788 w 101628"/>
              <a:gd name="T5" fmla="*/ 0 h 970592"/>
              <a:gd name="T6" fmla="*/ 100788 w 101628"/>
              <a:gd name="T7" fmla="*/ 999748 h 970592"/>
              <a:gd name="T8" fmla="*/ 4539 w 101628"/>
              <a:gd name="T9" fmla="*/ 999748 h 970592"/>
              <a:gd name="T10" fmla="*/ 0 60000 65536"/>
              <a:gd name="T11" fmla="*/ 0 60000 65536"/>
              <a:gd name="T12" fmla="*/ 0 60000 65536"/>
              <a:gd name="T13" fmla="*/ 0 60000 65536"/>
              <a:gd name="T14" fmla="*/ 0 60000 65536"/>
              <a:gd name="T15" fmla="*/ 0 w 101628"/>
              <a:gd name="T16" fmla="*/ 0 h 970592"/>
              <a:gd name="T17" fmla="*/ 101628 w 101628"/>
              <a:gd name="T18" fmla="*/ 970592 h 970592"/>
            </a:gdLst>
            <a:ahLst/>
            <a:cxnLst>
              <a:cxn ang="T10">
                <a:pos x="T0" y="T1"/>
              </a:cxn>
              <a:cxn ang="T11">
                <a:pos x="T2" y="T3"/>
              </a:cxn>
              <a:cxn ang="T12">
                <a:pos x="T4" y="T5"/>
              </a:cxn>
              <a:cxn ang="T13">
                <a:pos x="T6" y="T7"/>
              </a:cxn>
              <a:cxn ang="T14">
                <a:pos x="T8" y="T9"/>
              </a:cxn>
            </a:cxnLst>
            <a:rect l="T15" t="T16" r="T17" b="T18"/>
            <a:pathLst>
              <a:path w="101628" h="970592">
                <a:moveTo>
                  <a:pt x="14786" y="5108"/>
                </a:moveTo>
                <a:lnTo>
                  <a:pt x="0" y="1109"/>
                </a:lnTo>
                <a:lnTo>
                  <a:pt x="101628" y="0"/>
                </a:lnTo>
                <a:lnTo>
                  <a:pt x="101628" y="970592"/>
                </a:lnTo>
                <a:lnTo>
                  <a:pt x="4569" y="970592"/>
                </a:lnTo>
              </a:path>
            </a:pathLst>
          </a:custGeom>
          <a:noFill/>
          <a:ln w="2857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nchor="ct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endParaRPr lang="en-US" sz="1600" dirty="0"/>
          </a:p>
        </p:txBody>
      </p:sp>
    </p:spTree>
    <p:extLst>
      <p:ext uri="{BB962C8B-B14F-4D97-AF65-F5344CB8AC3E}">
        <p14:creationId xmlns:p14="http://schemas.microsoft.com/office/powerpoint/2010/main" val="3739652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5462105" y="3442943"/>
            <a:ext cx="641634" cy="2334909"/>
            <a:chOff x="4822833" y="3135447"/>
            <a:chExt cx="641634" cy="2334909"/>
          </a:xfrm>
        </p:grpSpPr>
        <p:sp>
          <p:nvSpPr>
            <p:cNvPr id="48" name="Rectangle 47"/>
            <p:cNvSpPr/>
            <p:nvPr/>
          </p:nvSpPr>
          <p:spPr bwMode="auto">
            <a:xfrm>
              <a:off x="4822833" y="3135447"/>
              <a:ext cx="641634" cy="2334909"/>
            </a:xfrm>
            <a:prstGeom prst="rect">
              <a:avLst/>
            </a:prstGeom>
            <a:solidFill>
              <a:schemeClr val="accent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49" name="Rectangle 48"/>
            <p:cNvSpPr/>
            <p:nvPr/>
          </p:nvSpPr>
          <p:spPr bwMode="auto">
            <a:xfrm>
              <a:off x="4822833" y="3889553"/>
              <a:ext cx="641634" cy="1580803"/>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50" name="Rectangle 49"/>
            <p:cNvSpPr/>
            <p:nvPr/>
          </p:nvSpPr>
          <p:spPr bwMode="auto">
            <a:xfrm>
              <a:off x="4822833" y="5062619"/>
              <a:ext cx="641634" cy="407737"/>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51" name="Rectangle 50"/>
            <p:cNvSpPr/>
            <p:nvPr/>
          </p:nvSpPr>
          <p:spPr bwMode="auto">
            <a:xfrm>
              <a:off x="4822833" y="5247285"/>
              <a:ext cx="641634" cy="223071"/>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grpSp>
      <p:grpSp>
        <p:nvGrpSpPr>
          <p:cNvPr id="38" name="Group 37"/>
          <p:cNvGrpSpPr/>
          <p:nvPr/>
        </p:nvGrpSpPr>
        <p:grpSpPr>
          <a:xfrm>
            <a:off x="6474616" y="3442278"/>
            <a:ext cx="641634" cy="2334910"/>
            <a:chOff x="5835344" y="3134782"/>
            <a:chExt cx="641634" cy="2334910"/>
          </a:xfrm>
        </p:grpSpPr>
        <p:sp>
          <p:nvSpPr>
            <p:cNvPr id="53" name="Rectangle 52"/>
            <p:cNvSpPr/>
            <p:nvPr/>
          </p:nvSpPr>
          <p:spPr bwMode="auto">
            <a:xfrm>
              <a:off x="5835344" y="3134782"/>
              <a:ext cx="641634" cy="2334909"/>
            </a:xfrm>
            <a:prstGeom prst="rect">
              <a:avLst/>
            </a:prstGeom>
            <a:solidFill>
              <a:schemeClr val="bg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54" name="Rectangle 53"/>
            <p:cNvSpPr/>
            <p:nvPr/>
          </p:nvSpPr>
          <p:spPr bwMode="auto">
            <a:xfrm>
              <a:off x="5835344" y="3176516"/>
              <a:ext cx="641634" cy="2261091"/>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55" name="Rectangle 54"/>
            <p:cNvSpPr/>
            <p:nvPr/>
          </p:nvSpPr>
          <p:spPr bwMode="auto">
            <a:xfrm>
              <a:off x="5835344" y="4084756"/>
              <a:ext cx="641634" cy="1384936"/>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56" name="Rectangle 55"/>
            <p:cNvSpPr/>
            <p:nvPr/>
          </p:nvSpPr>
          <p:spPr bwMode="auto">
            <a:xfrm>
              <a:off x="5835344" y="4470216"/>
              <a:ext cx="641634" cy="999475"/>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grpSp>
      <p:grpSp>
        <p:nvGrpSpPr>
          <p:cNvPr id="43" name="Group 42"/>
          <p:cNvGrpSpPr/>
          <p:nvPr/>
        </p:nvGrpSpPr>
        <p:grpSpPr>
          <a:xfrm>
            <a:off x="7452637" y="3442943"/>
            <a:ext cx="641634" cy="2334910"/>
            <a:chOff x="6757218" y="3135447"/>
            <a:chExt cx="641634" cy="2334910"/>
          </a:xfrm>
        </p:grpSpPr>
        <p:sp>
          <p:nvSpPr>
            <p:cNvPr id="58" name="Rectangle 57"/>
            <p:cNvSpPr/>
            <p:nvPr/>
          </p:nvSpPr>
          <p:spPr bwMode="auto">
            <a:xfrm>
              <a:off x="6757218" y="3135447"/>
              <a:ext cx="641634" cy="2334909"/>
            </a:xfrm>
            <a:prstGeom prst="rect">
              <a:avLst/>
            </a:prstGeom>
            <a:solidFill>
              <a:schemeClr val="accent3"/>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0" name="Rectangle 59"/>
            <p:cNvSpPr/>
            <p:nvPr/>
          </p:nvSpPr>
          <p:spPr bwMode="auto">
            <a:xfrm>
              <a:off x="6757218" y="3176517"/>
              <a:ext cx="641634" cy="2293840"/>
            </a:xfrm>
            <a:prstGeom prst="rect">
              <a:avLst/>
            </a:prstGeom>
            <a:solidFill>
              <a:schemeClr val="accent1"/>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1" name="Rectangle 60"/>
            <p:cNvSpPr/>
            <p:nvPr/>
          </p:nvSpPr>
          <p:spPr bwMode="auto">
            <a:xfrm>
              <a:off x="6757218" y="3247005"/>
              <a:ext cx="641634" cy="2223351"/>
            </a:xfrm>
            <a:prstGeom prst="rect">
              <a:avLst/>
            </a:prstGeom>
            <a:solidFill>
              <a:schemeClr val="tx2"/>
            </a:solidFill>
            <a:ln>
              <a:solidFill>
                <a:schemeClr val="bg2">
                  <a:lumMod val="10000"/>
                </a:schemeClr>
              </a:solidFill>
            </a:ln>
            <a:extLst/>
          </p:spPr>
          <p:txBody>
            <a:bodyPr wrap="none" rtlCol="0" anchor="ctr">
              <a:no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grpSp>
      <p:sp>
        <p:nvSpPr>
          <p:cNvPr id="13"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da-DK" altLang="en-US" sz="1400" b="0" spc="-10" dirty="0">
                <a:solidFill>
                  <a:schemeClr val="bg2"/>
                </a:solidFill>
              </a:rPr>
              <a:t>Chang TT, et al. Hepatology. 2010;52:886-893.</a:t>
            </a:r>
          </a:p>
        </p:txBody>
      </p:sp>
      <p:sp>
        <p:nvSpPr>
          <p:cNvPr id="14" name="Rectangle 4"/>
          <p:cNvSpPr>
            <a:spLocks noGrp="1" noChangeArrowheads="1"/>
          </p:cNvSpPr>
          <p:nvPr>
            <p:ph type="title"/>
          </p:nvPr>
        </p:nvSpPr>
        <p:spPr/>
        <p:txBody>
          <a:bodyPr/>
          <a:lstStyle/>
          <a:p>
            <a:r>
              <a:rPr lang="en-US" altLang="en-US" dirty="0" smtClean="0"/>
              <a:t>Long-term Entecavir in Pts With HBV: Reversal of Inflammation</a:t>
            </a:r>
            <a:endParaRPr lang="en-US" altLang="en-US" dirty="0"/>
          </a:p>
        </p:txBody>
      </p:sp>
      <p:sp>
        <p:nvSpPr>
          <p:cNvPr id="23" name="Content Placeholder 12"/>
          <p:cNvSpPr>
            <a:spLocks noGrp="1"/>
          </p:cNvSpPr>
          <p:nvPr>
            <p:ph idx="1"/>
          </p:nvPr>
        </p:nvSpPr>
        <p:spPr>
          <a:xfrm>
            <a:off x="374904" y="1513047"/>
            <a:ext cx="8455025" cy="1339889"/>
          </a:xfrm>
        </p:spPr>
        <p:txBody>
          <a:bodyPr/>
          <a:lstStyle/>
          <a:p>
            <a:pPr>
              <a:spcAft>
                <a:spcPts val="0"/>
              </a:spcAft>
            </a:pPr>
            <a:r>
              <a:rPr lang="en-US" altLang="en-US" sz="2200" dirty="0" smtClean="0"/>
              <a:t>Histologic and virologic improvements evaluated by liver biopsy in HBV pts (N = 69) with ≥ 3-yr cumulative entecavir treatment</a:t>
            </a:r>
          </a:p>
          <a:p>
            <a:pPr>
              <a:spcAft>
                <a:spcPts val="0"/>
              </a:spcAft>
            </a:pPr>
            <a:r>
              <a:rPr lang="en-US" altLang="en-US" sz="2200" dirty="0" smtClean="0"/>
              <a:t>Median time on entecavir: 6 yrs (range: 3-7)</a:t>
            </a:r>
            <a:endParaRPr lang="en-US" altLang="en-US" sz="2200" dirty="0"/>
          </a:p>
        </p:txBody>
      </p:sp>
      <p:sp>
        <p:nvSpPr>
          <p:cNvPr id="4" name="TextBox 3"/>
          <p:cNvSpPr txBox="1"/>
          <p:nvPr/>
        </p:nvSpPr>
        <p:spPr>
          <a:xfrm rot="16200000">
            <a:off x="3476796" y="4405525"/>
            <a:ext cx="2486742" cy="338554"/>
          </a:xfrm>
          <a:prstGeom prst="rect">
            <a:avLst/>
          </a:prstGeom>
          <a:noFill/>
        </p:spPr>
        <p:txBody>
          <a:bodyPr wrap="square" rtlCol="0">
            <a:spAutoFit/>
          </a:bodyPr>
          <a:lstStyle/>
          <a:p>
            <a:pPr algn="ctr">
              <a:buNone/>
            </a:pPr>
            <a:r>
              <a:rPr lang="en-US" sz="1600" b="1" dirty="0"/>
              <a:t>Pts (n)</a:t>
            </a:r>
          </a:p>
        </p:txBody>
      </p:sp>
      <p:graphicFrame>
        <p:nvGraphicFramePr>
          <p:cNvPr id="81" name="Group 32"/>
          <p:cNvGraphicFramePr>
            <a:graphicFrameLocks noGrp="1"/>
          </p:cNvGraphicFramePr>
          <p:nvPr>
            <p:extLst>
              <p:ext uri="{D42A27DB-BD31-4B8C-83A1-F6EECF244321}">
                <p14:modId xmlns:p14="http://schemas.microsoft.com/office/powerpoint/2010/main" val="3837942849"/>
              </p:ext>
            </p:extLst>
          </p:nvPr>
        </p:nvGraphicFramePr>
        <p:xfrm>
          <a:off x="385764" y="2997591"/>
          <a:ext cx="3967752" cy="2255664"/>
        </p:xfrm>
        <a:graphic>
          <a:graphicData uri="http://schemas.openxmlformats.org/drawingml/2006/table">
            <a:tbl>
              <a:tblPr/>
              <a:tblGrid>
                <a:gridCol w="2042923">
                  <a:extLst>
                    <a:ext uri="{9D8B030D-6E8A-4147-A177-3AD203B41FA5}">
                      <a16:colId xmlns="" xmlns:a16="http://schemas.microsoft.com/office/drawing/2014/main" val="20000"/>
                    </a:ext>
                  </a:extLst>
                </a:gridCol>
                <a:gridCol w="1924829">
                  <a:extLst>
                    <a:ext uri="{9D8B030D-6E8A-4147-A177-3AD203B41FA5}">
                      <a16:colId xmlns="" xmlns:a16="http://schemas.microsoft.com/office/drawing/2014/main" val="20001"/>
                    </a:ext>
                  </a:extLst>
                </a:gridCol>
              </a:tblGrid>
              <a:tr h="135120">
                <a:tc>
                  <a:txBody>
                    <a:bodyPr/>
                    <a:lstStyle/>
                    <a:p>
                      <a:pPr marL="0" marR="0" lvl="0" indent="0" algn="l"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Parameter, % (n/N)</a:t>
                      </a:r>
                      <a:endParaRPr kumimoji="0" lang="en-US" sz="1400" b="1" i="0" u="none" strike="noStrike" cap="none" normalizeH="0" baseline="0" dirty="0">
                        <a:ln>
                          <a:noFill/>
                        </a:ln>
                        <a:solidFill>
                          <a:schemeClr val="tx1"/>
                        </a:solidFill>
                        <a:effectLst/>
                        <a:latin typeface="Arial" charset="0"/>
                      </a:endParaRP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Outcome</a:t>
                      </a:r>
                      <a:endParaRPr kumimoji="0" lang="en-US" sz="1400" b="1" i="0" u="none" strike="noStrike" cap="none" normalizeH="0" baseline="0" dirty="0">
                        <a:ln>
                          <a:noFill/>
                        </a:ln>
                        <a:solidFill>
                          <a:schemeClr val="tx1"/>
                        </a:solidFill>
                        <a:effectLst/>
                        <a:latin typeface="Arial" charset="0"/>
                      </a:endParaRP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extLst>
                  <a:ext uri="{0D108BD9-81ED-4DB2-BD59-A6C34878D82A}">
                    <a16:rowId xmlns="" xmlns:a16="http://schemas.microsoft.com/office/drawing/2014/main" val="10000"/>
                  </a:ext>
                </a:extLst>
              </a:tr>
              <a:tr h="229696">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kern="1200" cap="none" normalizeH="0" baseline="0" dirty="0">
                          <a:ln>
                            <a:noFill/>
                          </a:ln>
                          <a:solidFill>
                            <a:schemeClr val="bg2">
                              <a:lumMod val="10000"/>
                            </a:schemeClr>
                          </a:solidFill>
                          <a:effectLst/>
                          <a:latin typeface="Arial" charset="0"/>
                          <a:ea typeface="+mn-ea"/>
                          <a:cs typeface="+mn-cs"/>
                        </a:rPr>
                        <a:t>ALT </a:t>
                      </a:r>
                      <a:r>
                        <a:rPr kumimoji="0" lang="en-US" sz="1400" b="0" i="0" u="none" strike="noStrike" kern="1200" cap="none" normalizeH="0" baseline="0" dirty="0" smtClean="0">
                          <a:ln>
                            <a:noFill/>
                          </a:ln>
                          <a:solidFill>
                            <a:schemeClr val="bg2">
                              <a:lumMod val="10000"/>
                            </a:schemeClr>
                          </a:solidFill>
                          <a:effectLst/>
                          <a:latin typeface="Arial" charset="0"/>
                          <a:ea typeface="+mn-ea"/>
                          <a:cs typeface="+mn-cs"/>
                        </a:rPr>
                        <a:t>≤ 1 </a:t>
                      </a:r>
                      <a:r>
                        <a:rPr kumimoji="0" lang="en-US" sz="1400" b="0" i="0" u="none" strike="noStrike" kern="1200" cap="none" normalizeH="0" baseline="0" dirty="0">
                          <a:ln>
                            <a:noFill/>
                          </a:ln>
                          <a:solidFill>
                            <a:schemeClr val="bg2">
                              <a:lumMod val="10000"/>
                            </a:schemeClr>
                          </a:solidFill>
                          <a:effectLst/>
                          <a:latin typeface="Arial" charset="0"/>
                          <a:ea typeface="+mn-ea"/>
                          <a:cs typeface="+mn-cs"/>
                        </a:rPr>
                        <a:t>x upper limit of normal</a:t>
                      </a:r>
                      <a:endParaRPr kumimoji="0" lang="en-US" sz="1400" b="0" i="0" u="none" strike="noStrike" cap="none" normalizeH="0" baseline="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ts val="0"/>
                        </a:spcBef>
                        <a:spcAft>
                          <a:spcPts val="0"/>
                        </a:spcAft>
                        <a:buClr>
                          <a:schemeClr val="accent2"/>
                        </a:buClr>
                        <a:buSzTx/>
                        <a:buFont typeface="Wingdings" pitchFamily="2" charset="2"/>
                        <a:buNone/>
                        <a:tabLst/>
                      </a:pPr>
                      <a:r>
                        <a:rPr kumimoji="0" lang="en-US" sz="1400" b="0" i="0" u="none" strike="noStrike" kern="1200" cap="none" normalizeH="0" baseline="0" dirty="0">
                          <a:ln>
                            <a:noFill/>
                          </a:ln>
                          <a:solidFill>
                            <a:schemeClr val="bg2">
                              <a:lumMod val="10000"/>
                            </a:schemeClr>
                          </a:solidFill>
                          <a:effectLst/>
                          <a:latin typeface="Arial" charset="0"/>
                          <a:ea typeface="+mn-ea"/>
                          <a:cs typeface="+mn-cs"/>
                        </a:rPr>
                        <a:t>86 (49/57)</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1"/>
                  </a:ext>
                </a:extLst>
              </a:tr>
              <a:tr h="229696">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HBV DNA &lt; 300 copies/mL</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100 (57/57)</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2"/>
                  </a:ext>
                </a:extLst>
              </a:tr>
              <a:tr h="135120">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HBeAg loss</a:t>
                      </a: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55 (22/40)</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3"/>
                  </a:ext>
                </a:extLst>
              </a:tr>
              <a:tr h="135120">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HBe seroconversion</a:t>
                      </a: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33 (13/40)</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4"/>
                  </a:ext>
                </a:extLst>
              </a:tr>
              <a:tr h="135120">
                <a:tc>
                  <a:txBody>
                    <a:bodyPr/>
                    <a:lstStyle/>
                    <a:p>
                      <a:pPr marL="0" marR="0" lvl="0" indent="0" algn="l" defTabSz="914400" rtl="0" eaLnBrk="1" fontAlgn="base" latinLnBrk="0" hangingPunct="1">
                        <a:lnSpc>
                          <a:spcPct val="100000"/>
                        </a:lnSpc>
                        <a:spcBef>
                          <a:spcPct val="0"/>
                        </a:spcBef>
                        <a:spcAft>
                          <a:spcPct val="25000"/>
                        </a:spcAft>
                        <a:buClrTx/>
                        <a:buSzTx/>
                        <a:buFontTx/>
                        <a:buNone/>
                        <a:tabLst/>
                      </a:pPr>
                      <a:r>
                        <a:rPr kumimoji="0" lang="en-US" sz="1400" b="0" i="0" u="none" strike="noStrike" cap="none" normalizeH="0" baseline="0" dirty="0">
                          <a:ln>
                            <a:noFill/>
                          </a:ln>
                          <a:solidFill>
                            <a:schemeClr val="bg2">
                              <a:lumMod val="10000"/>
                            </a:schemeClr>
                          </a:solidFill>
                          <a:effectLst/>
                          <a:latin typeface="Arial" charset="0"/>
                        </a:rPr>
                        <a:t>HBsAg loss</a:t>
                      </a:r>
                      <a:endParaRPr kumimoji="0" lang="en-US" sz="1400" b="0" i="0" u="none" strike="noStrike" cap="none" normalizeH="0" baseline="30000" dirty="0">
                        <a:ln>
                          <a:noFill/>
                        </a:ln>
                        <a:solidFill>
                          <a:schemeClr val="bg2">
                            <a:lumMod val="10000"/>
                          </a:schemeClr>
                        </a:solidFill>
                        <a:effectLst/>
                        <a:latin typeface="Arial" charset="0"/>
                      </a:endParaRPr>
                    </a:p>
                  </a:txBody>
                  <a:tcPr marT="45732" marB="45732"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Arial" charset="0"/>
                        </a:rPr>
                        <a:t>0 (0/56)</a:t>
                      </a:r>
                    </a:p>
                  </a:txBody>
                  <a:tcPr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5"/>
                  </a:ext>
                </a:extLst>
              </a:tr>
            </a:tbl>
          </a:graphicData>
        </a:graphic>
      </p:graphicFrame>
      <p:cxnSp>
        <p:nvCxnSpPr>
          <p:cNvPr id="6" name="Straight Connector 5"/>
          <p:cNvCxnSpPr/>
          <p:nvPr/>
        </p:nvCxnSpPr>
        <p:spPr bwMode="auto">
          <a:xfrm>
            <a:off x="5291486" y="5777853"/>
            <a:ext cx="3007894" cy="0"/>
          </a:xfrm>
          <a:prstGeom prst="line">
            <a:avLst/>
          </a:prstGeom>
          <a:noFill/>
          <a:ln w="2857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5291486" y="3331430"/>
            <a:ext cx="0" cy="2446423"/>
          </a:xfrm>
          <a:prstGeom prst="line">
            <a:avLst/>
          </a:prstGeom>
          <a:noFill/>
          <a:ln w="2857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flipH="1">
            <a:off x="5227317" y="3347472"/>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19" name="Straight Connector 18"/>
          <p:cNvCxnSpPr/>
          <p:nvPr/>
        </p:nvCxnSpPr>
        <p:spPr bwMode="auto">
          <a:xfrm flipH="1">
            <a:off x="5227317" y="3739167"/>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5227317" y="4146904"/>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H="1">
            <a:off x="5227317" y="4554641"/>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5227317" y="4962378"/>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flipH="1">
            <a:off x="5227317" y="5370115"/>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flipH="1">
            <a:off x="5227317" y="5777853"/>
            <a:ext cx="64169" cy="0"/>
          </a:xfrm>
          <a:prstGeom prst="line">
            <a:avLst/>
          </a:prstGeom>
          <a:no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5291486" y="577785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6294117" y="577785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a:off x="7296748" y="577785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8299380" y="5777853"/>
            <a:ext cx="0" cy="64008"/>
          </a:xfrm>
          <a:prstGeom prst="line">
            <a:avLst/>
          </a:prstGeom>
          <a:noFill/>
          <a:ln w="28575" cap="flat" cmpd="sng" algn="ctr">
            <a:solidFill>
              <a:schemeClr val="tx1"/>
            </a:solidFill>
            <a:prstDash val="solid"/>
            <a:round/>
            <a:headEnd type="none" w="med" len="med"/>
            <a:tailEnd type="none" w="med" len="med"/>
          </a:ln>
          <a:effectLst/>
        </p:spPr>
      </p:cxnSp>
      <p:sp>
        <p:nvSpPr>
          <p:cNvPr id="15" name="TextBox 14"/>
          <p:cNvSpPr txBox="1"/>
          <p:nvPr/>
        </p:nvSpPr>
        <p:spPr>
          <a:xfrm>
            <a:off x="4703288" y="3162806"/>
            <a:ext cx="561473" cy="338554"/>
          </a:xfrm>
          <a:prstGeom prst="rect">
            <a:avLst/>
          </a:prstGeom>
          <a:noFill/>
        </p:spPr>
        <p:txBody>
          <a:bodyPr wrap="square" rtlCol="0">
            <a:spAutoFit/>
          </a:bodyPr>
          <a:lstStyle/>
          <a:p>
            <a:pPr algn="r">
              <a:buNone/>
            </a:pPr>
            <a:r>
              <a:rPr lang="en-US" sz="1600" b="0" dirty="0" smtClean="0"/>
              <a:t>60</a:t>
            </a:r>
            <a:endParaRPr lang="en-US" sz="1600" b="0" dirty="0"/>
          </a:p>
        </p:txBody>
      </p:sp>
      <p:sp>
        <p:nvSpPr>
          <p:cNvPr id="31" name="TextBox 30"/>
          <p:cNvSpPr txBox="1"/>
          <p:nvPr/>
        </p:nvSpPr>
        <p:spPr>
          <a:xfrm>
            <a:off x="4703288" y="3554501"/>
            <a:ext cx="561473" cy="338554"/>
          </a:xfrm>
          <a:prstGeom prst="rect">
            <a:avLst/>
          </a:prstGeom>
          <a:noFill/>
        </p:spPr>
        <p:txBody>
          <a:bodyPr wrap="square" rtlCol="0">
            <a:spAutoFit/>
          </a:bodyPr>
          <a:lstStyle/>
          <a:p>
            <a:pPr algn="r">
              <a:buNone/>
            </a:pPr>
            <a:r>
              <a:rPr lang="en-US" sz="1600" b="0" dirty="0" smtClean="0"/>
              <a:t>50</a:t>
            </a:r>
            <a:endParaRPr lang="en-US" sz="1600" b="0" dirty="0"/>
          </a:p>
        </p:txBody>
      </p:sp>
      <p:sp>
        <p:nvSpPr>
          <p:cNvPr id="32" name="TextBox 31"/>
          <p:cNvSpPr txBox="1"/>
          <p:nvPr/>
        </p:nvSpPr>
        <p:spPr>
          <a:xfrm>
            <a:off x="4703288" y="3962238"/>
            <a:ext cx="561473" cy="338554"/>
          </a:xfrm>
          <a:prstGeom prst="rect">
            <a:avLst/>
          </a:prstGeom>
          <a:noFill/>
        </p:spPr>
        <p:txBody>
          <a:bodyPr wrap="square" rtlCol="0">
            <a:spAutoFit/>
          </a:bodyPr>
          <a:lstStyle/>
          <a:p>
            <a:pPr algn="r">
              <a:buNone/>
            </a:pPr>
            <a:r>
              <a:rPr lang="en-US" sz="1600" b="0" dirty="0" smtClean="0"/>
              <a:t>40</a:t>
            </a:r>
            <a:endParaRPr lang="en-US" sz="1600" b="0" dirty="0"/>
          </a:p>
        </p:txBody>
      </p:sp>
      <p:sp>
        <p:nvSpPr>
          <p:cNvPr id="33" name="TextBox 32"/>
          <p:cNvSpPr txBox="1"/>
          <p:nvPr/>
        </p:nvSpPr>
        <p:spPr>
          <a:xfrm>
            <a:off x="4703288" y="4369975"/>
            <a:ext cx="561473" cy="338554"/>
          </a:xfrm>
          <a:prstGeom prst="rect">
            <a:avLst/>
          </a:prstGeom>
          <a:noFill/>
        </p:spPr>
        <p:txBody>
          <a:bodyPr wrap="square" rtlCol="0">
            <a:spAutoFit/>
          </a:bodyPr>
          <a:lstStyle/>
          <a:p>
            <a:pPr algn="r">
              <a:buNone/>
            </a:pPr>
            <a:r>
              <a:rPr lang="en-US" sz="1600" b="0" dirty="0" smtClean="0"/>
              <a:t>30</a:t>
            </a:r>
            <a:endParaRPr lang="en-US" sz="1600" b="0" dirty="0"/>
          </a:p>
        </p:txBody>
      </p:sp>
      <p:sp>
        <p:nvSpPr>
          <p:cNvPr id="34" name="TextBox 33"/>
          <p:cNvSpPr txBox="1"/>
          <p:nvPr/>
        </p:nvSpPr>
        <p:spPr>
          <a:xfrm>
            <a:off x="4703288" y="4777712"/>
            <a:ext cx="561473" cy="338554"/>
          </a:xfrm>
          <a:prstGeom prst="rect">
            <a:avLst/>
          </a:prstGeom>
          <a:noFill/>
        </p:spPr>
        <p:txBody>
          <a:bodyPr wrap="square" rtlCol="0">
            <a:spAutoFit/>
          </a:bodyPr>
          <a:lstStyle/>
          <a:p>
            <a:pPr algn="r">
              <a:buNone/>
            </a:pPr>
            <a:r>
              <a:rPr lang="en-US" sz="1600" b="0" dirty="0" smtClean="0"/>
              <a:t>20</a:t>
            </a:r>
            <a:endParaRPr lang="en-US" sz="1600" b="0" dirty="0"/>
          </a:p>
        </p:txBody>
      </p:sp>
      <p:sp>
        <p:nvSpPr>
          <p:cNvPr id="35" name="TextBox 34"/>
          <p:cNvSpPr txBox="1"/>
          <p:nvPr/>
        </p:nvSpPr>
        <p:spPr>
          <a:xfrm>
            <a:off x="4703288" y="5185449"/>
            <a:ext cx="561473" cy="338554"/>
          </a:xfrm>
          <a:prstGeom prst="rect">
            <a:avLst/>
          </a:prstGeom>
          <a:noFill/>
        </p:spPr>
        <p:txBody>
          <a:bodyPr wrap="square" rtlCol="0">
            <a:spAutoFit/>
          </a:bodyPr>
          <a:lstStyle/>
          <a:p>
            <a:pPr algn="r">
              <a:buNone/>
            </a:pPr>
            <a:r>
              <a:rPr lang="en-US" sz="1600" b="0" dirty="0" smtClean="0"/>
              <a:t>10</a:t>
            </a:r>
            <a:endParaRPr lang="en-US" sz="1600" b="0" dirty="0"/>
          </a:p>
        </p:txBody>
      </p:sp>
      <p:sp>
        <p:nvSpPr>
          <p:cNvPr id="36" name="TextBox 35"/>
          <p:cNvSpPr txBox="1"/>
          <p:nvPr/>
        </p:nvSpPr>
        <p:spPr>
          <a:xfrm>
            <a:off x="4703288" y="5593187"/>
            <a:ext cx="561473" cy="338554"/>
          </a:xfrm>
          <a:prstGeom prst="rect">
            <a:avLst/>
          </a:prstGeom>
          <a:noFill/>
        </p:spPr>
        <p:txBody>
          <a:bodyPr wrap="square" rtlCol="0">
            <a:spAutoFit/>
          </a:bodyPr>
          <a:lstStyle/>
          <a:p>
            <a:pPr algn="r">
              <a:buNone/>
            </a:pPr>
            <a:r>
              <a:rPr lang="en-US" sz="1600" b="0" dirty="0" smtClean="0"/>
              <a:t>0</a:t>
            </a:r>
            <a:endParaRPr lang="en-US" sz="1600" b="0" dirty="0"/>
          </a:p>
        </p:txBody>
      </p:sp>
      <p:sp>
        <p:nvSpPr>
          <p:cNvPr id="37" name="TextBox 36"/>
          <p:cNvSpPr txBox="1"/>
          <p:nvPr/>
        </p:nvSpPr>
        <p:spPr>
          <a:xfrm>
            <a:off x="5224655" y="5841861"/>
            <a:ext cx="1192536" cy="338554"/>
          </a:xfrm>
          <a:prstGeom prst="rect">
            <a:avLst/>
          </a:prstGeom>
          <a:noFill/>
        </p:spPr>
        <p:txBody>
          <a:bodyPr wrap="square" rtlCol="0">
            <a:spAutoFit/>
          </a:bodyPr>
          <a:lstStyle/>
          <a:p>
            <a:pPr algn="ctr">
              <a:buNone/>
            </a:pPr>
            <a:r>
              <a:rPr lang="en-US" sz="1600" b="1" dirty="0" smtClean="0"/>
              <a:t>Baseline</a:t>
            </a:r>
            <a:endParaRPr lang="en-US" sz="1600" b="1" dirty="0"/>
          </a:p>
        </p:txBody>
      </p:sp>
      <p:sp>
        <p:nvSpPr>
          <p:cNvPr id="39" name="TextBox 38"/>
          <p:cNvSpPr txBox="1"/>
          <p:nvPr/>
        </p:nvSpPr>
        <p:spPr>
          <a:xfrm>
            <a:off x="6272733" y="5841861"/>
            <a:ext cx="1078235" cy="338554"/>
          </a:xfrm>
          <a:prstGeom prst="rect">
            <a:avLst/>
          </a:prstGeom>
          <a:noFill/>
        </p:spPr>
        <p:txBody>
          <a:bodyPr wrap="square" rtlCol="0">
            <a:spAutoFit/>
          </a:bodyPr>
          <a:lstStyle/>
          <a:p>
            <a:pPr algn="ctr">
              <a:buNone/>
            </a:pPr>
            <a:r>
              <a:rPr lang="en-US" sz="1600" b="1" dirty="0" smtClean="0"/>
              <a:t>Wk 48</a:t>
            </a:r>
            <a:endParaRPr lang="en-US" sz="1600" b="1" dirty="0"/>
          </a:p>
        </p:txBody>
      </p:sp>
      <p:sp>
        <p:nvSpPr>
          <p:cNvPr id="40" name="TextBox 39"/>
          <p:cNvSpPr txBox="1"/>
          <p:nvPr/>
        </p:nvSpPr>
        <p:spPr>
          <a:xfrm>
            <a:off x="7078406" y="5841861"/>
            <a:ext cx="1442508" cy="338554"/>
          </a:xfrm>
          <a:prstGeom prst="rect">
            <a:avLst/>
          </a:prstGeom>
          <a:noFill/>
        </p:spPr>
        <p:txBody>
          <a:bodyPr wrap="square" rtlCol="0">
            <a:spAutoFit/>
          </a:bodyPr>
          <a:lstStyle/>
          <a:p>
            <a:pPr algn="ctr">
              <a:buNone/>
            </a:pPr>
            <a:r>
              <a:rPr lang="en-US" sz="1600" b="1" dirty="0" smtClean="0"/>
              <a:t>Long Term</a:t>
            </a:r>
            <a:endParaRPr lang="en-US" sz="1600" b="1" dirty="0"/>
          </a:p>
        </p:txBody>
      </p:sp>
      <p:grpSp>
        <p:nvGrpSpPr>
          <p:cNvPr id="57" name="Group 16"/>
          <p:cNvGrpSpPr>
            <a:grpSpLocks/>
          </p:cNvGrpSpPr>
          <p:nvPr/>
        </p:nvGrpSpPr>
        <p:grpSpPr bwMode="auto">
          <a:xfrm>
            <a:off x="6291263" y="6208713"/>
            <a:ext cx="2673350" cy="450850"/>
            <a:chOff x="9289790" y="4481726"/>
            <a:chExt cx="2673350" cy="450347"/>
          </a:xfrm>
        </p:grpSpPr>
        <p:pic>
          <p:nvPicPr>
            <p:cNvPr id="5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2"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4" name="Text Box 5"/>
          <p:cNvSpPr txBox="1">
            <a:spLocks noChangeArrowheads="1"/>
          </p:cNvSpPr>
          <p:nvPr/>
        </p:nvSpPr>
        <p:spPr bwMode="auto">
          <a:xfrm>
            <a:off x="4588184" y="2617207"/>
            <a:ext cx="427513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eaLnBrk="1" hangingPunct="1">
              <a:lnSpc>
                <a:spcPct val="90000"/>
              </a:lnSpc>
              <a:spcBef>
                <a:spcPct val="50000"/>
              </a:spcBef>
              <a:buClr>
                <a:schemeClr val="folHlink"/>
              </a:buClr>
              <a:buFont typeface="Wingdings" panose="05000000000000000000" pitchFamily="2" charset="2"/>
              <a:buNone/>
            </a:pPr>
            <a:r>
              <a:rPr lang="en-US" altLang="en-US" sz="1600" dirty="0">
                <a:ea typeface="ヒラギノ角ゴ Pro W3"/>
                <a:cs typeface="ヒラギノ角ゴ Pro W3"/>
              </a:rPr>
              <a:t>Knodell Necroinflammatory Score</a:t>
            </a:r>
          </a:p>
        </p:txBody>
      </p:sp>
      <p:sp>
        <p:nvSpPr>
          <p:cNvPr id="65" name="TextBox 66"/>
          <p:cNvSpPr txBox="1">
            <a:spLocks noChangeArrowheads="1"/>
          </p:cNvSpPr>
          <p:nvPr/>
        </p:nvSpPr>
        <p:spPr bwMode="auto">
          <a:xfrm>
            <a:off x="5209294" y="2889691"/>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10-14</a:t>
            </a:r>
          </a:p>
        </p:txBody>
      </p:sp>
      <p:sp>
        <p:nvSpPr>
          <p:cNvPr id="66" name="Rectangle 65"/>
          <p:cNvSpPr/>
          <p:nvPr/>
        </p:nvSpPr>
        <p:spPr bwMode="auto">
          <a:xfrm>
            <a:off x="5102102" y="2979326"/>
            <a:ext cx="146304" cy="146304"/>
          </a:xfrm>
          <a:prstGeom prst="rect">
            <a:avLst/>
          </a:prstGeom>
          <a:solidFill>
            <a:schemeClr val="accent2"/>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7" name="Rectangle 66"/>
          <p:cNvSpPr/>
          <p:nvPr/>
        </p:nvSpPr>
        <p:spPr bwMode="auto">
          <a:xfrm>
            <a:off x="5938207" y="2973044"/>
            <a:ext cx="146304" cy="146304"/>
          </a:xfrm>
          <a:prstGeom prst="rect">
            <a:avLst/>
          </a:prstGeom>
          <a:solidFill>
            <a:schemeClr val="accent3"/>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8" name="Rectangle 67"/>
          <p:cNvSpPr/>
          <p:nvPr/>
        </p:nvSpPr>
        <p:spPr bwMode="auto">
          <a:xfrm>
            <a:off x="6536839" y="2949273"/>
            <a:ext cx="146304" cy="146304"/>
          </a:xfrm>
          <a:prstGeom prst="rect">
            <a:avLst/>
          </a:prstGeom>
          <a:solidFill>
            <a:schemeClr val="accent1"/>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69" name="Rectangle 68"/>
          <p:cNvSpPr/>
          <p:nvPr/>
        </p:nvSpPr>
        <p:spPr bwMode="auto">
          <a:xfrm>
            <a:off x="7200449" y="2956997"/>
            <a:ext cx="146304" cy="146304"/>
          </a:xfrm>
          <a:prstGeom prst="rect">
            <a:avLst/>
          </a:prstGeom>
          <a:solidFill>
            <a:schemeClr val="tx2"/>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70" name="TextBox 66"/>
          <p:cNvSpPr txBox="1">
            <a:spLocks noChangeArrowheads="1"/>
          </p:cNvSpPr>
          <p:nvPr/>
        </p:nvSpPr>
        <p:spPr bwMode="auto">
          <a:xfrm>
            <a:off x="6021049" y="2889691"/>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7-9</a:t>
            </a:r>
          </a:p>
        </p:txBody>
      </p:sp>
      <p:sp>
        <p:nvSpPr>
          <p:cNvPr id="71" name="TextBox 66"/>
          <p:cNvSpPr txBox="1">
            <a:spLocks noChangeArrowheads="1"/>
          </p:cNvSpPr>
          <p:nvPr/>
        </p:nvSpPr>
        <p:spPr bwMode="auto">
          <a:xfrm>
            <a:off x="6648609" y="2889691"/>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4-6</a:t>
            </a:r>
            <a:endParaRPr lang="en-US" altLang="en-US" sz="1400" b="0" dirty="0"/>
          </a:p>
        </p:txBody>
      </p:sp>
      <p:sp>
        <p:nvSpPr>
          <p:cNvPr id="72" name="TextBox 66"/>
          <p:cNvSpPr txBox="1">
            <a:spLocks noChangeArrowheads="1"/>
          </p:cNvSpPr>
          <p:nvPr/>
        </p:nvSpPr>
        <p:spPr bwMode="auto">
          <a:xfrm>
            <a:off x="7287853" y="2889691"/>
            <a:ext cx="708784"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0-3</a:t>
            </a:r>
            <a:endParaRPr lang="en-US" altLang="en-US" sz="1400" b="0" dirty="0"/>
          </a:p>
        </p:txBody>
      </p:sp>
      <p:sp>
        <p:nvSpPr>
          <p:cNvPr id="73" name="Rectangle 72"/>
          <p:cNvSpPr/>
          <p:nvPr/>
        </p:nvSpPr>
        <p:spPr bwMode="auto">
          <a:xfrm>
            <a:off x="7749358" y="2963741"/>
            <a:ext cx="146304" cy="146304"/>
          </a:xfrm>
          <a:prstGeom prst="rect">
            <a:avLst/>
          </a:prstGeom>
          <a:solidFill>
            <a:schemeClr val="bg2"/>
          </a:solidFill>
          <a:ln>
            <a:solidFill>
              <a:schemeClr val="bg2">
                <a:lumMod val="10000"/>
              </a:schemeClr>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sp>
        <p:nvSpPr>
          <p:cNvPr id="74" name="TextBox 66"/>
          <p:cNvSpPr txBox="1">
            <a:spLocks noChangeArrowheads="1"/>
          </p:cNvSpPr>
          <p:nvPr/>
        </p:nvSpPr>
        <p:spPr bwMode="auto">
          <a:xfrm>
            <a:off x="7836762" y="2896435"/>
            <a:ext cx="862178"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400" b="0" dirty="0" smtClean="0"/>
              <a:t>Missing</a:t>
            </a:r>
            <a:endParaRPr lang="en-US" altLang="en-US" sz="1400" b="0" dirty="0"/>
          </a:p>
        </p:txBody>
      </p:sp>
    </p:spTree>
    <p:extLst>
      <p:ext uri="{BB962C8B-B14F-4D97-AF65-F5344CB8AC3E}">
        <p14:creationId xmlns:p14="http://schemas.microsoft.com/office/powerpoint/2010/main" val="30304628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da-DK" altLang="en-US" sz="1400" b="0" spc="-10" dirty="0">
                <a:solidFill>
                  <a:schemeClr val="bg2"/>
                </a:solidFill>
              </a:rPr>
              <a:t>Chang TT, et al. Hepatology. 2010;52:886-893.</a:t>
            </a:r>
          </a:p>
        </p:txBody>
      </p:sp>
      <p:sp>
        <p:nvSpPr>
          <p:cNvPr id="14" name="Rectangle 4"/>
          <p:cNvSpPr>
            <a:spLocks noGrp="1" noChangeArrowheads="1"/>
          </p:cNvSpPr>
          <p:nvPr>
            <p:ph type="title"/>
          </p:nvPr>
        </p:nvSpPr>
        <p:spPr/>
        <p:txBody>
          <a:bodyPr/>
          <a:lstStyle/>
          <a:p>
            <a:r>
              <a:rPr lang="en-US" altLang="en-US" dirty="0" smtClean="0"/>
              <a:t>Long-term Entecavir in Pts With HBV: Regression of Fibrosis, Cirrhosis</a:t>
            </a:r>
            <a:endParaRPr lang="en-US" altLang="en-US" dirty="0"/>
          </a:p>
        </p:txBody>
      </p:sp>
      <p:sp>
        <p:nvSpPr>
          <p:cNvPr id="2" name="Content Placeholder 1"/>
          <p:cNvSpPr>
            <a:spLocks noGrp="1"/>
          </p:cNvSpPr>
          <p:nvPr>
            <p:ph idx="1"/>
          </p:nvPr>
        </p:nvSpPr>
        <p:spPr>
          <a:xfrm>
            <a:off x="374904" y="1513047"/>
            <a:ext cx="8455025" cy="1368130"/>
          </a:xfrm>
        </p:spPr>
        <p:txBody>
          <a:bodyPr/>
          <a:lstStyle/>
          <a:p>
            <a:r>
              <a:rPr lang="en-US" altLang="en-US" sz="2000" dirty="0" smtClean="0"/>
              <a:t>Regression of fibrosis (≥ 1-point decrease in Ishak score) in 88% of pts (50/57 pts with matched biopsies and </a:t>
            </a:r>
            <a:r>
              <a:rPr lang="en-US" sz="2000" dirty="0" smtClean="0"/>
              <a:t>baseline Knodell scores ≥ 2</a:t>
            </a:r>
            <a:r>
              <a:rPr lang="en-US" altLang="en-US" sz="2000" dirty="0" smtClean="0"/>
              <a:t>)</a:t>
            </a:r>
          </a:p>
          <a:p>
            <a:r>
              <a:rPr lang="en-US" altLang="en-US" sz="2000" dirty="0" smtClean="0"/>
              <a:t>Reversal of cirrhosis in 4/10 pts with cirrhosis at baseline (median decrease in Ishak score: 3 points)</a:t>
            </a:r>
            <a:endParaRPr lang="en-US" altLang="en-US" sz="2000" dirty="0"/>
          </a:p>
        </p:txBody>
      </p:sp>
      <p:sp>
        <p:nvSpPr>
          <p:cNvPr id="25" name="TextBox 1"/>
          <p:cNvSpPr txBox="1">
            <a:spLocks noChangeArrowheads="1"/>
          </p:cNvSpPr>
          <p:nvPr/>
        </p:nvSpPr>
        <p:spPr bwMode="auto">
          <a:xfrm>
            <a:off x="482600" y="5688472"/>
            <a:ext cx="1577676"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nSpc>
                <a:spcPct val="90000"/>
              </a:lnSpc>
              <a:buClr>
                <a:schemeClr val="folHlink"/>
              </a:buClr>
              <a:buFont typeface="Wingdings" panose="05000000000000000000" pitchFamily="2" charset="2"/>
              <a:buNone/>
            </a:pPr>
            <a:r>
              <a:rPr lang="en-GB" altLang="en-US" sz="1400" b="0" dirty="0">
                <a:ea typeface="ヒラギノ角ゴ Pro W3"/>
                <a:cs typeface="ヒラギノ角ゴ Pro W3"/>
              </a:rPr>
              <a:t>n = 57 </a:t>
            </a:r>
            <a:r>
              <a:rPr lang="en-GB" altLang="en-US" sz="1400" b="0" dirty="0" smtClean="0">
                <a:ea typeface="ヒラギノ角ゴ Pro W3"/>
                <a:cs typeface="ヒラギノ角ゴ Pro W3"/>
              </a:rPr>
              <a:t/>
            </a:r>
            <a:br>
              <a:rPr lang="en-GB" altLang="en-US" sz="1400" b="0" dirty="0" smtClean="0">
                <a:ea typeface="ヒラギノ角ゴ Pro W3"/>
                <a:cs typeface="ヒラギノ角ゴ Pro W3"/>
              </a:rPr>
            </a:br>
            <a:r>
              <a:rPr lang="en-GB" altLang="en-US" sz="1400" b="0" dirty="0" smtClean="0">
                <a:ea typeface="ヒラギノ角ゴ Pro W3"/>
                <a:cs typeface="ヒラギノ角ゴ Pro W3"/>
              </a:rPr>
              <a:t>matched </a:t>
            </a:r>
            <a:r>
              <a:rPr lang="en-GB" altLang="en-US" sz="1400" b="0" dirty="0">
                <a:ea typeface="ヒラギノ角ゴ Pro W3"/>
                <a:cs typeface="ヒラギノ角ゴ Pro W3"/>
              </a:rPr>
              <a:t>biopsies</a:t>
            </a:r>
          </a:p>
        </p:txBody>
      </p:sp>
      <p:sp>
        <p:nvSpPr>
          <p:cNvPr id="26" name="Rectangle 25"/>
          <p:cNvSpPr/>
          <p:nvPr/>
        </p:nvSpPr>
        <p:spPr bwMode="auto">
          <a:xfrm>
            <a:off x="3632716" y="5796877"/>
            <a:ext cx="548542" cy="148563"/>
          </a:xfrm>
          <a:prstGeom prst="rect">
            <a:avLst/>
          </a:prstGeom>
          <a:solidFill>
            <a:schemeClr val="accent3">
              <a:lumMod val="40000"/>
              <a:lumOff val="60000"/>
            </a:schemeClr>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27" name="Rectangle 26"/>
          <p:cNvSpPr/>
          <p:nvPr/>
        </p:nvSpPr>
        <p:spPr bwMode="auto">
          <a:xfrm>
            <a:off x="4533620" y="4709317"/>
            <a:ext cx="548542" cy="1236124"/>
          </a:xfrm>
          <a:prstGeom prst="rect">
            <a:avLst/>
          </a:prstGeom>
          <a:solidFill>
            <a:schemeClr val="accent3">
              <a:lumMod val="40000"/>
              <a:lumOff val="60000"/>
            </a:schemeClr>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28" name="Rectangle 27"/>
          <p:cNvSpPr/>
          <p:nvPr/>
        </p:nvSpPr>
        <p:spPr bwMode="auto">
          <a:xfrm>
            <a:off x="2735623" y="5882586"/>
            <a:ext cx="548542" cy="43808"/>
          </a:xfrm>
          <a:prstGeom prst="rect">
            <a:avLst/>
          </a:prstGeom>
          <a:solidFill>
            <a:schemeClr val="accent3">
              <a:lumMod val="40000"/>
              <a:lumOff val="60000"/>
            </a:schemeClr>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29" name="Rectangle 28"/>
          <p:cNvSpPr/>
          <p:nvPr/>
        </p:nvSpPr>
        <p:spPr bwMode="auto">
          <a:xfrm>
            <a:off x="4533620" y="3852220"/>
            <a:ext cx="548542" cy="857096"/>
          </a:xfrm>
          <a:prstGeom prst="rect">
            <a:avLst/>
          </a:prstGeom>
          <a:solidFill>
            <a:schemeClr val="bg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0" name="Rectangle 29"/>
          <p:cNvSpPr/>
          <p:nvPr/>
        </p:nvSpPr>
        <p:spPr bwMode="auto">
          <a:xfrm>
            <a:off x="4533620" y="3555093"/>
            <a:ext cx="548542" cy="297127"/>
          </a:xfrm>
          <a:prstGeom prst="rect">
            <a:avLst/>
          </a:prstGeom>
          <a:solidFill>
            <a:schemeClr val="accent6"/>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1" name="Rectangle 30"/>
          <p:cNvSpPr/>
          <p:nvPr/>
        </p:nvSpPr>
        <p:spPr bwMode="auto">
          <a:xfrm>
            <a:off x="4533620" y="3265585"/>
            <a:ext cx="548542" cy="289508"/>
          </a:xfrm>
          <a:prstGeom prst="rect">
            <a:avLst/>
          </a:prstGeom>
          <a:solidFill>
            <a:schemeClr val="tx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2" name="Rectangle 31"/>
          <p:cNvSpPr/>
          <p:nvPr/>
        </p:nvSpPr>
        <p:spPr bwMode="auto">
          <a:xfrm>
            <a:off x="4533620" y="3212255"/>
            <a:ext cx="548542" cy="53330"/>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3" name="Rectangle 32"/>
          <p:cNvSpPr/>
          <p:nvPr/>
        </p:nvSpPr>
        <p:spPr bwMode="auto">
          <a:xfrm>
            <a:off x="3632716" y="5071202"/>
            <a:ext cx="548542" cy="729485"/>
          </a:xfrm>
          <a:prstGeom prst="rect">
            <a:avLst/>
          </a:prstGeom>
          <a:solidFill>
            <a:schemeClr val="bg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4" name="Rectangle 33"/>
          <p:cNvSpPr/>
          <p:nvPr/>
        </p:nvSpPr>
        <p:spPr bwMode="auto">
          <a:xfrm>
            <a:off x="3632716" y="4181727"/>
            <a:ext cx="548542" cy="889475"/>
          </a:xfrm>
          <a:prstGeom prst="rect">
            <a:avLst/>
          </a:prstGeom>
          <a:solidFill>
            <a:schemeClr val="accent6"/>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5" name="Rectangle 34"/>
          <p:cNvSpPr/>
          <p:nvPr/>
        </p:nvSpPr>
        <p:spPr bwMode="auto">
          <a:xfrm>
            <a:off x="3632716" y="3745559"/>
            <a:ext cx="548542" cy="436167"/>
          </a:xfrm>
          <a:prstGeom prst="rect">
            <a:avLst/>
          </a:prstGeom>
          <a:solidFill>
            <a:schemeClr val="tx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6" name="Rectangle 35"/>
          <p:cNvSpPr/>
          <p:nvPr/>
        </p:nvSpPr>
        <p:spPr bwMode="auto">
          <a:xfrm>
            <a:off x="3632716" y="3505572"/>
            <a:ext cx="548542" cy="239987"/>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7" name="Rectangle 36"/>
          <p:cNvSpPr/>
          <p:nvPr/>
        </p:nvSpPr>
        <p:spPr bwMode="auto">
          <a:xfrm>
            <a:off x="3632716" y="3309393"/>
            <a:ext cx="548542" cy="196179"/>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8" name="Rectangle 37"/>
          <p:cNvSpPr/>
          <p:nvPr/>
        </p:nvSpPr>
        <p:spPr bwMode="auto">
          <a:xfrm>
            <a:off x="3632716" y="3259872"/>
            <a:ext cx="548542" cy="55235"/>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39" name="Rectangle 38"/>
          <p:cNvSpPr/>
          <p:nvPr/>
        </p:nvSpPr>
        <p:spPr bwMode="auto">
          <a:xfrm>
            <a:off x="3632716" y="3208445"/>
            <a:ext cx="548542" cy="53330"/>
          </a:xfrm>
          <a:prstGeom prst="rect">
            <a:avLst/>
          </a:prstGeom>
          <a:solidFill>
            <a:schemeClr val="tx1"/>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0" name="Rectangle 39"/>
          <p:cNvSpPr/>
          <p:nvPr/>
        </p:nvSpPr>
        <p:spPr bwMode="auto">
          <a:xfrm>
            <a:off x="2735623" y="5271191"/>
            <a:ext cx="548542" cy="611395"/>
          </a:xfrm>
          <a:prstGeom prst="rect">
            <a:avLst/>
          </a:prstGeom>
          <a:solidFill>
            <a:schemeClr val="bg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1" name="Rectangle 40"/>
          <p:cNvSpPr/>
          <p:nvPr/>
        </p:nvSpPr>
        <p:spPr bwMode="auto">
          <a:xfrm>
            <a:off x="2735623" y="4366478"/>
            <a:ext cx="548542" cy="904714"/>
          </a:xfrm>
          <a:prstGeom prst="rect">
            <a:avLst/>
          </a:prstGeom>
          <a:solidFill>
            <a:schemeClr val="accent6"/>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2" name="Rectangle 41"/>
          <p:cNvSpPr/>
          <p:nvPr/>
        </p:nvSpPr>
        <p:spPr bwMode="auto">
          <a:xfrm>
            <a:off x="2735623" y="3696038"/>
            <a:ext cx="548542" cy="670440"/>
          </a:xfrm>
          <a:prstGeom prst="rect">
            <a:avLst/>
          </a:prstGeom>
          <a:solidFill>
            <a:schemeClr val="tx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3" name="Rectangle 42"/>
          <p:cNvSpPr/>
          <p:nvPr/>
        </p:nvSpPr>
        <p:spPr bwMode="auto">
          <a:xfrm>
            <a:off x="2735623" y="3412244"/>
            <a:ext cx="548542" cy="283794"/>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4" name="Rectangle 43"/>
          <p:cNvSpPr/>
          <p:nvPr/>
        </p:nvSpPr>
        <p:spPr bwMode="auto">
          <a:xfrm>
            <a:off x="2735623" y="3305584"/>
            <a:ext cx="548542" cy="106661"/>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45" name="Rectangle 44"/>
          <p:cNvSpPr/>
          <p:nvPr/>
        </p:nvSpPr>
        <p:spPr bwMode="auto">
          <a:xfrm>
            <a:off x="2735623" y="3208445"/>
            <a:ext cx="548542" cy="97138"/>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cxnSp>
        <p:nvCxnSpPr>
          <p:cNvPr id="68" name="Straight Connector 67"/>
          <p:cNvCxnSpPr>
            <a:cxnSpLocks noChangeShapeType="1"/>
          </p:cNvCxnSpPr>
          <p:nvPr/>
        </p:nvCxnSpPr>
        <p:spPr bwMode="auto">
          <a:xfrm>
            <a:off x="2553550" y="3059883"/>
            <a:ext cx="0" cy="2877489"/>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69" name="Straight Connector 68"/>
          <p:cNvCxnSpPr>
            <a:cxnSpLocks noChangeShapeType="1"/>
          </p:cNvCxnSpPr>
          <p:nvPr/>
        </p:nvCxnSpPr>
        <p:spPr bwMode="auto">
          <a:xfrm>
            <a:off x="2547208" y="5937372"/>
            <a:ext cx="2720513"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69"/>
          <p:cNvCxnSpPr>
            <a:cxnSpLocks noChangeShapeType="1"/>
          </p:cNvCxnSpPr>
          <p:nvPr/>
        </p:nvCxnSpPr>
        <p:spPr bwMode="auto">
          <a:xfrm>
            <a:off x="2471516" y="307783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1" name="Straight Connector 70"/>
          <p:cNvCxnSpPr>
            <a:cxnSpLocks noChangeShapeType="1"/>
          </p:cNvCxnSpPr>
          <p:nvPr/>
        </p:nvCxnSpPr>
        <p:spPr bwMode="auto">
          <a:xfrm>
            <a:off x="2474937" y="3554749"/>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2" name="Straight Connector 71"/>
          <p:cNvCxnSpPr>
            <a:cxnSpLocks noChangeShapeType="1"/>
          </p:cNvCxnSpPr>
          <p:nvPr/>
        </p:nvCxnSpPr>
        <p:spPr bwMode="auto">
          <a:xfrm>
            <a:off x="2474937" y="4027584"/>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3" name="Straight Connector 72"/>
          <p:cNvCxnSpPr>
            <a:cxnSpLocks noChangeShapeType="1"/>
          </p:cNvCxnSpPr>
          <p:nvPr/>
        </p:nvCxnSpPr>
        <p:spPr bwMode="auto">
          <a:xfrm>
            <a:off x="2478357" y="450449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4" name="Straight Connector 73"/>
          <p:cNvCxnSpPr>
            <a:cxnSpLocks noChangeShapeType="1"/>
          </p:cNvCxnSpPr>
          <p:nvPr/>
        </p:nvCxnSpPr>
        <p:spPr bwMode="auto">
          <a:xfrm>
            <a:off x="2474937" y="4981407"/>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5" name="Straight Connector 74"/>
          <p:cNvCxnSpPr>
            <a:cxnSpLocks noChangeShapeType="1"/>
          </p:cNvCxnSpPr>
          <p:nvPr/>
        </p:nvCxnSpPr>
        <p:spPr bwMode="auto">
          <a:xfrm>
            <a:off x="2478357" y="5458318"/>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6" name="Straight Connector 75"/>
          <p:cNvCxnSpPr>
            <a:cxnSpLocks noChangeShapeType="1"/>
          </p:cNvCxnSpPr>
          <p:nvPr/>
        </p:nvCxnSpPr>
        <p:spPr bwMode="auto">
          <a:xfrm>
            <a:off x="2478357" y="5939306"/>
            <a:ext cx="64008"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7" name="Straight Connector 76"/>
          <p:cNvCxnSpPr>
            <a:cxnSpLocks noChangeShapeType="1"/>
          </p:cNvCxnSpPr>
          <p:nvPr/>
        </p:nvCxnSpPr>
        <p:spPr bwMode="auto">
          <a:xfrm>
            <a:off x="2553219" y="59556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8" name="Straight Connector 77"/>
          <p:cNvCxnSpPr>
            <a:cxnSpLocks noChangeShapeType="1"/>
          </p:cNvCxnSpPr>
          <p:nvPr/>
        </p:nvCxnSpPr>
        <p:spPr bwMode="auto">
          <a:xfrm>
            <a:off x="3462696" y="59556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79" name="Straight Connector 78"/>
          <p:cNvCxnSpPr>
            <a:cxnSpLocks noChangeShapeType="1"/>
          </p:cNvCxnSpPr>
          <p:nvPr/>
        </p:nvCxnSpPr>
        <p:spPr bwMode="auto">
          <a:xfrm>
            <a:off x="4355859" y="59556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0" name="Straight Connector 79"/>
          <p:cNvCxnSpPr>
            <a:cxnSpLocks noChangeShapeType="1"/>
          </p:cNvCxnSpPr>
          <p:nvPr/>
        </p:nvCxnSpPr>
        <p:spPr bwMode="auto">
          <a:xfrm>
            <a:off x="5253103" y="5955610"/>
            <a:ext cx="0" cy="64008"/>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7" name="TextBox 33"/>
          <p:cNvSpPr txBox="1">
            <a:spLocks noChangeArrowheads="1"/>
          </p:cNvSpPr>
          <p:nvPr/>
        </p:nvSpPr>
        <p:spPr bwMode="auto">
          <a:xfrm>
            <a:off x="6231985" y="3213300"/>
            <a:ext cx="878767" cy="304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nSpc>
                <a:spcPct val="150000"/>
              </a:lnSpc>
            </a:pPr>
            <a:r>
              <a:rPr lang="en-US" altLang="en-US" sz="1600" b="0" dirty="0"/>
              <a:t>6</a:t>
            </a:r>
          </a:p>
          <a:p>
            <a:pPr>
              <a:lnSpc>
                <a:spcPct val="150000"/>
              </a:lnSpc>
            </a:pPr>
            <a:r>
              <a:rPr lang="en-US" altLang="en-US" sz="1600" b="0" dirty="0"/>
              <a:t>5</a:t>
            </a:r>
          </a:p>
          <a:p>
            <a:pPr>
              <a:lnSpc>
                <a:spcPct val="150000"/>
              </a:lnSpc>
            </a:pPr>
            <a:r>
              <a:rPr lang="en-US" altLang="en-US" sz="1600" b="0" dirty="0"/>
              <a:t>4</a:t>
            </a:r>
          </a:p>
          <a:p>
            <a:pPr>
              <a:lnSpc>
                <a:spcPct val="150000"/>
              </a:lnSpc>
            </a:pPr>
            <a:r>
              <a:rPr lang="en-US" altLang="en-US" sz="1600" b="0" dirty="0"/>
              <a:t>3</a:t>
            </a:r>
          </a:p>
          <a:p>
            <a:pPr>
              <a:lnSpc>
                <a:spcPct val="150000"/>
              </a:lnSpc>
            </a:pPr>
            <a:r>
              <a:rPr lang="en-US" altLang="en-US" sz="1600" b="0" dirty="0"/>
              <a:t>2</a:t>
            </a:r>
          </a:p>
          <a:p>
            <a:pPr>
              <a:lnSpc>
                <a:spcPct val="150000"/>
              </a:lnSpc>
            </a:pPr>
            <a:r>
              <a:rPr lang="en-US" altLang="en-US" sz="1600" b="0" dirty="0"/>
              <a:t>1</a:t>
            </a:r>
          </a:p>
          <a:p>
            <a:pPr>
              <a:lnSpc>
                <a:spcPct val="150000"/>
              </a:lnSpc>
            </a:pPr>
            <a:r>
              <a:rPr lang="en-US" altLang="en-US" sz="1600" b="0" dirty="0"/>
              <a:t>0</a:t>
            </a:r>
            <a:br>
              <a:rPr lang="en-US" altLang="en-US" sz="1600" b="0" dirty="0"/>
            </a:br>
            <a:r>
              <a:rPr lang="en-US" altLang="en-US" sz="1600" b="0" dirty="0"/>
              <a:t>Missing</a:t>
            </a:r>
          </a:p>
        </p:txBody>
      </p:sp>
      <p:sp>
        <p:nvSpPr>
          <p:cNvPr id="48" name="Rectangle 47"/>
          <p:cNvSpPr>
            <a:spLocks noChangeArrowheads="1"/>
          </p:cNvSpPr>
          <p:nvPr/>
        </p:nvSpPr>
        <p:spPr bwMode="auto">
          <a:xfrm>
            <a:off x="6071994" y="3370583"/>
            <a:ext cx="175229" cy="175229"/>
          </a:xfrm>
          <a:prstGeom prst="rect">
            <a:avLst/>
          </a:prstGeom>
          <a:solidFill>
            <a:schemeClr val="accent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49" name="Rectangle 48"/>
          <p:cNvSpPr/>
          <p:nvPr/>
        </p:nvSpPr>
        <p:spPr bwMode="auto">
          <a:xfrm>
            <a:off x="6071994" y="3736005"/>
            <a:ext cx="175229" cy="175229"/>
          </a:xfrm>
          <a:prstGeom prst="rect">
            <a:avLst/>
          </a:prstGeom>
          <a:solidFill>
            <a:schemeClr val="accent3"/>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50" name="Rectangle 49"/>
          <p:cNvSpPr>
            <a:spLocks noChangeArrowheads="1"/>
          </p:cNvSpPr>
          <p:nvPr/>
        </p:nvSpPr>
        <p:spPr bwMode="auto">
          <a:xfrm>
            <a:off x="6071994" y="4101427"/>
            <a:ext cx="175229" cy="175229"/>
          </a:xfrm>
          <a:prstGeom prst="rect">
            <a:avLst/>
          </a:prstGeom>
          <a:solidFill>
            <a:schemeClr val="accent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1" name="Rectangle 50"/>
          <p:cNvSpPr>
            <a:spLocks noChangeArrowheads="1"/>
          </p:cNvSpPr>
          <p:nvPr/>
        </p:nvSpPr>
        <p:spPr bwMode="auto">
          <a:xfrm>
            <a:off x="6071994" y="4466849"/>
            <a:ext cx="175229" cy="175229"/>
          </a:xfrm>
          <a:prstGeom prst="rect">
            <a:avLst/>
          </a:prstGeom>
          <a:solidFill>
            <a:schemeClr val="tx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2" name="Rectangle 51"/>
          <p:cNvSpPr/>
          <p:nvPr/>
        </p:nvSpPr>
        <p:spPr bwMode="auto">
          <a:xfrm>
            <a:off x="6071994" y="4832271"/>
            <a:ext cx="175229" cy="175229"/>
          </a:xfrm>
          <a:prstGeom prst="rect">
            <a:avLst/>
          </a:prstGeom>
          <a:solidFill>
            <a:schemeClr val="accent6"/>
          </a:solidFill>
          <a:ln w="9525" cap="flat" cmpd="sng" algn="ctr">
            <a:solidFill>
              <a:srgbClr val="000000"/>
            </a:solidFill>
            <a:prstDash val="solid"/>
            <a:round/>
            <a:headEnd type="none" w="med" len="med"/>
            <a:tailEnd type="none" w="med" len="med"/>
          </a:ln>
          <a:effectLst/>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charset="0"/>
              <a:buChar char="•"/>
              <a:defRPr/>
            </a:pPr>
            <a:endParaRPr lang="en-US" sz="1600" dirty="0">
              <a:latin typeface="Arial" charset="0"/>
            </a:endParaRPr>
          </a:p>
        </p:txBody>
      </p:sp>
      <p:sp>
        <p:nvSpPr>
          <p:cNvPr id="53" name="Rectangle 52"/>
          <p:cNvSpPr>
            <a:spLocks noChangeArrowheads="1"/>
          </p:cNvSpPr>
          <p:nvPr/>
        </p:nvSpPr>
        <p:spPr bwMode="auto">
          <a:xfrm>
            <a:off x="6071994" y="5197693"/>
            <a:ext cx="175229" cy="175229"/>
          </a:xfrm>
          <a:prstGeom prst="rect">
            <a:avLst/>
          </a:prstGeom>
          <a:solidFill>
            <a:schemeClr val="bg2"/>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anose="020B0604020202020204" pitchFamily="34" charset="0"/>
              <a:buChar char="•"/>
            </a:pPr>
            <a:endParaRPr lang="en-US" altLang="en-US" sz="1600" dirty="0"/>
          </a:p>
        </p:txBody>
      </p:sp>
      <p:sp>
        <p:nvSpPr>
          <p:cNvPr id="54" name="Rectangle 53"/>
          <p:cNvSpPr>
            <a:spLocks noChangeArrowheads="1"/>
          </p:cNvSpPr>
          <p:nvPr/>
        </p:nvSpPr>
        <p:spPr bwMode="auto">
          <a:xfrm>
            <a:off x="6071994" y="5563115"/>
            <a:ext cx="175229" cy="175229"/>
          </a:xfrm>
          <a:prstGeom prst="rect">
            <a:avLst/>
          </a:prstGeom>
          <a:solidFill>
            <a:schemeClr val="accent3">
              <a:lumMod val="40000"/>
              <a:lumOff val="60000"/>
            </a:schemeClr>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itchFamily="34" charset="0"/>
              <a:buChar char="•"/>
              <a:defRPr/>
            </a:pPr>
            <a:endParaRPr lang="en-US" altLang="en-US" sz="1600" dirty="0"/>
          </a:p>
        </p:txBody>
      </p:sp>
      <p:sp>
        <p:nvSpPr>
          <p:cNvPr id="56" name="TextBox 27"/>
          <p:cNvSpPr txBox="1">
            <a:spLocks noChangeArrowheads="1"/>
          </p:cNvSpPr>
          <p:nvPr/>
        </p:nvSpPr>
        <p:spPr bwMode="auto">
          <a:xfrm>
            <a:off x="2082324" y="3364627"/>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50</a:t>
            </a:r>
          </a:p>
        </p:txBody>
      </p:sp>
      <p:sp>
        <p:nvSpPr>
          <p:cNvPr id="57" name="TextBox 28"/>
          <p:cNvSpPr txBox="1">
            <a:spLocks noChangeArrowheads="1"/>
          </p:cNvSpPr>
          <p:nvPr/>
        </p:nvSpPr>
        <p:spPr bwMode="auto">
          <a:xfrm>
            <a:off x="2082324" y="3842697"/>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40</a:t>
            </a:r>
          </a:p>
        </p:txBody>
      </p:sp>
      <p:sp>
        <p:nvSpPr>
          <p:cNvPr id="58" name="TextBox 29"/>
          <p:cNvSpPr txBox="1">
            <a:spLocks noChangeArrowheads="1"/>
          </p:cNvSpPr>
          <p:nvPr/>
        </p:nvSpPr>
        <p:spPr bwMode="auto">
          <a:xfrm>
            <a:off x="2082324" y="4336003"/>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30</a:t>
            </a:r>
          </a:p>
        </p:txBody>
      </p:sp>
      <p:sp>
        <p:nvSpPr>
          <p:cNvPr id="59" name="TextBox 30"/>
          <p:cNvSpPr txBox="1">
            <a:spLocks noChangeArrowheads="1"/>
          </p:cNvSpPr>
          <p:nvPr/>
        </p:nvSpPr>
        <p:spPr bwMode="auto">
          <a:xfrm>
            <a:off x="2082324" y="4806455"/>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20</a:t>
            </a:r>
          </a:p>
        </p:txBody>
      </p:sp>
      <p:sp>
        <p:nvSpPr>
          <p:cNvPr id="60" name="TextBox 31"/>
          <p:cNvSpPr txBox="1">
            <a:spLocks noChangeArrowheads="1"/>
          </p:cNvSpPr>
          <p:nvPr/>
        </p:nvSpPr>
        <p:spPr bwMode="auto">
          <a:xfrm>
            <a:off x="2082324" y="5284523"/>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10</a:t>
            </a:r>
          </a:p>
        </p:txBody>
      </p:sp>
      <p:sp>
        <p:nvSpPr>
          <p:cNvPr id="61" name="TextBox 32"/>
          <p:cNvSpPr txBox="1">
            <a:spLocks noChangeArrowheads="1"/>
          </p:cNvSpPr>
          <p:nvPr/>
        </p:nvSpPr>
        <p:spPr bwMode="auto">
          <a:xfrm>
            <a:off x="2202318" y="5768307"/>
            <a:ext cx="2984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0</a:t>
            </a:r>
          </a:p>
        </p:txBody>
      </p:sp>
      <p:sp>
        <p:nvSpPr>
          <p:cNvPr id="62" name="TextBox 41"/>
          <p:cNvSpPr txBox="1">
            <a:spLocks noChangeArrowheads="1"/>
          </p:cNvSpPr>
          <p:nvPr/>
        </p:nvSpPr>
        <p:spPr bwMode="auto">
          <a:xfrm>
            <a:off x="2523648" y="5953462"/>
            <a:ext cx="102784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Baseline</a:t>
            </a:r>
          </a:p>
        </p:txBody>
      </p:sp>
      <p:sp>
        <p:nvSpPr>
          <p:cNvPr id="63" name="TextBox 42"/>
          <p:cNvSpPr txBox="1">
            <a:spLocks noChangeArrowheads="1"/>
          </p:cNvSpPr>
          <p:nvPr/>
        </p:nvSpPr>
        <p:spPr bwMode="auto">
          <a:xfrm>
            <a:off x="3535579" y="5953462"/>
            <a:ext cx="7777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Wk 48</a:t>
            </a:r>
          </a:p>
        </p:txBody>
      </p:sp>
      <p:sp>
        <p:nvSpPr>
          <p:cNvPr id="64" name="TextBox 43"/>
          <p:cNvSpPr txBox="1">
            <a:spLocks noChangeArrowheads="1"/>
          </p:cNvSpPr>
          <p:nvPr/>
        </p:nvSpPr>
        <p:spPr bwMode="auto">
          <a:xfrm>
            <a:off x="4404103" y="5953462"/>
            <a:ext cx="86361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Long</a:t>
            </a:r>
            <a:br>
              <a:rPr lang="en-US" altLang="en-US" sz="1600" dirty="0"/>
            </a:br>
            <a:r>
              <a:rPr lang="en-US" altLang="en-US" sz="1600" dirty="0"/>
              <a:t>Term</a:t>
            </a:r>
          </a:p>
        </p:txBody>
      </p:sp>
      <p:sp>
        <p:nvSpPr>
          <p:cNvPr id="65" name="TextBox 27"/>
          <p:cNvSpPr txBox="1">
            <a:spLocks noChangeArrowheads="1"/>
          </p:cNvSpPr>
          <p:nvPr/>
        </p:nvSpPr>
        <p:spPr bwMode="auto">
          <a:xfrm>
            <a:off x="2099467" y="2897987"/>
            <a:ext cx="4122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b="0" dirty="0"/>
              <a:t>60</a:t>
            </a:r>
          </a:p>
        </p:txBody>
      </p:sp>
      <p:sp>
        <p:nvSpPr>
          <p:cNvPr id="66" name="TextBox 41"/>
          <p:cNvSpPr txBox="1">
            <a:spLocks noChangeArrowheads="1"/>
          </p:cNvSpPr>
          <p:nvPr/>
        </p:nvSpPr>
        <p:spPr bwMode="auto">
          <a:xfrm rot="16200000">
            <a:off x="474126" y="4377718"/>
            <a:ext cx="29383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algn="ctr"/>
            <a:r>
              <a:rPr lang="en-US" altLang="en-US" sz="1600" dirty="0"/>
              <a:t>Pts (n)</a:t>
            </a:r>
          </a:p>
        </p:txBody>
      </p:sp>
      <p:sp>
        <p:nvSpPr>
          <p:cNvPr id="67" name="TextBox 41"/>
          <p:cNvSpPr txBox="1">
            <a:spLocks noChangeArrowheads="1"/>
          </p:cNvSpPr>
          <p:nvPr/>
        </p:nvSpPr>
        <p:spPr bwMode="auto">
          <a:xfrm>
            <a:off x="5193946" y="2957459"/>
            <a:ext cx="219162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r>
              <a:rPr lang="en-US" altLang="en-US" sz="1600" dirty="0"/>
              <a:t>Ishak Fibrosis Score</a:t>
            </a:r>
          </a:p>
        </p:txBody>
      </p:sp>
      <p:sp>
        <p:nvSpPr>
          <p:cNvPr id="81" name="Rectangle 80"/>
          <p:cNvSpPr>
            <a:spLocks noChangeArrowheads="1"/>
          </p:cNvSpPr>
          <p:nvPr/>
        </p:nvSpPr>
        <p:spPr bwMode="auto">
          <a:xfrm>
            <a:off x="6069775" y="5928538"/>
            <a:ext cx="175229" cy="175229"/>
          </a:xfrm>
          <a:prstGeom prst="rect">
            <a:avLst/>
          </a:prstGeom>
          <a:solidFill>
            <a:schemeClr val="tx1"/>
          </a:solidFill>
          <a:ln w="9525" algn="ctr">
            <a:solidFill>
              <a:srgbClr val="000000"/>
            </a:solidFill>
            <a:round/>
            <a:headEnd/>
            <a:tailEnd/>
          </a:ln>
        </p:spPr>
        <p:txBody>
          <a:bodyPr/>
          <a:ls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a:lstStyle>
          <a:p>
            <a:pPr eaLnBrk="1" hangingPunct="1">
              <a:lnSpc>
                <a:spcPct val="90000"/>
              </a:lnSpc>
              <a:spcBef>
                <a:spcPct val="35000"/>
              </a:spcBef>
              <a:spcAft>
                <a:spcPct val="25000"/>
              </a:spcAft>
              <a:buClr>
                <a:schemeClr val="folHlink"/>
              </a:buClr>
              <a:buFont typeface="Arial" pitchFamily="34" charset="0"/>
              <a:buChar char="•"/>
              <a:defRPr/>
            </a:pPr>
            <a:endParaRPr lang="en-US" altLang="en-US" sz="1600" dirty="0"/>
          </a:p>
        </p:txBody>
      </p:sp>
      <p:grpSp>
        <p:nvGrpSpPr>
          <p:cNvPr id="82" name="Group 16"/>
          <p:cNvGrpSpPr>
            <a:grpSpLocks/>
          </p:cNvGrpSpPr>
          <p:nvPr/>
        </p:nvGrpSpPr>
        <p:grpSpPr bwMode="auto">
          <a:xfrm>
            <a:off x="6291263" y="6208713"/>
            <a:ext cx="2673350" cy="450850"/>
            <a:chOff x="9289790" y="4481726"/>
            <a:chExt cx="2673350" cy="450347"/>
          </a:xfrm>
        </p:grpSpPr>
        <p:pic>
          <p:nvPicPr>
            <p:cNvPr id="8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2961117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41"/>
          <p:cNvSpPr>
            <a:spLocks noChangeArrowheads="1"/>
          </p:cNvSpPr>
          <p:nvPr/>
        </p:nvSpPr>
        <p:spPr bwMode="auto">
          <a:xfrm>
            <a:off x="3638164" y="4439548"/>
            <a:ext cx="731520" cy="494926"/>
          </a:xfrm>
          <a:prstGeom prst="rect">
            <a:avLst/>
          </a:prstGeom>
          <a:solidFill>
            <a:schemeClr val="accent2"/>
          </a:solidFill>
          <a:ln w="9525">
            <a:solidFill>
              <a:srgbClr val="000514"/>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61" name="Rectangle 41"/>
          <p:cNvSpPr>
            <a:spLocks noChangeArrowheads="1"/>
          </p:cNvSpPr>
          <p:nvPr/>
        </p:nvSpPr>
        <p:spPr bwMode="auto">
          <a:xfrm>
            <a:off x="4518489" y="3421491"/>
            <a:ext cx="731520" cy="1512983"/>
          </a:xfrm>
          <a:prstGeom prst="rect">
            <a:avLst/>
          </a:prstGeom>
          <a:solidFill>
            <a:schemeClr val="accent3"/>
          </a:solidFill>
          <a:ln w="9525">
            <a:solidFill>
              <a:srgbClr val="000514"/>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50" name="Title 1"/>
          <p:cNvSpPr>
            <a:spLocks noGrp="1"/>
          </p:cNvSpPr>
          <p:nvPr>
            <p:ph type="title"/>
          </p:nvPr>
        </p:nvSpPr>
        <p:spPr/>
        <p:txBody>
          <a:bodyPr/>
          <a:lstStyle/>
          <a:p>
            <a:r>
              <a:rPr lang="en-US" altLang="en-US" dirty="0" smtClean="0"/>
              <a:t>HCC Incidence in Pts With Chronic HBV Infection</a:t>
            </a:r>
            <a:endParaRPr lang="en-US" altLang="en-US" dirty="0"/>
          </a:p>
        </p:txBody>
      </p:sp>
      <p:sp>
        <p:nvSpPr>
          <p:cNvPr id="101" name="Text Box 15"/>
          <p:cNvSpPr txBox="1">
            <a:spLocks noChangeArrowheads="1"/>
          </p:cNvSpPr>
          <p:nvPr/>
        </p:nvSpPr>
        <p:spPr bwMode="auto">
          <a:xfrm>
            <a:off x="285750" y="5927249"/>
            <a:ext cx="5891213" cy="738664"/>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400" b="0" spc="-10" dirty="0" smtClean="0">
                <a:solidFill>
                  <a:schemeClr val="bg2"/>
                </a:solidFill>
              </a:rPr>
              <a:t>1</a:t>
            </a:r>
            <a:r>
              <a:rPr lang="en-US" sz="1400" b="0" spc="-10" dirty="0">
                <a:solidFill>
                  <a:schemeClr val="bg2"/>
                </a:solidFill>
              </a:rPr>
              <a:t>. Wong GL, et al. Hepatology. 2013;5:1537-1547.</a:t>
            </a:r>
          </a:p>
          <a:p>
            <a:r>
              <a:rPr lang="en-US" sz="1400" b="0" spc="-10" dirty="0">
                <a:solidFill>
                  <a:schemeClr val="bg2"/>
                </a:solidFill>
              </a:rPr>
              <a:t>2. Wu CY, et al. Gastroenterology. 2014;147:143-151.</a:t>
            </a:r>
            <a:br>
              <a:rPr lang="en-US" sz="1400" b="0" spc="-10" dirty="0">
                <a:solidFill>
                  <a:schemeClr val="bg2"/>
                </a:solidFill>
              </a:rPr>
            </a:br>
            <a:r>
              <a:rPr lang="en-US" sz="1400" b="0" spc="-10" dirty="0">
                <a:solidFill>
                  <a:schemeClr val="bg2"/>
                </a:solidFill>
              </a:rPr>
              <a:t>3. Hosaka T, et al. Hepatology. 2013;58:98-107</a:t>
            </a:r>
            <a:r>
              <a:rPr lang="en-US" sz="1400" b="0" spc="-10" dirty="0" smtClean="0">
                <a:solidFill>
                  <a:schemeClr val="bg2"/>
                </a:solidFill>
              </a:rPr>
              <a:t>.</a:t>
            </a:r>
            <a:endParaRPr lang="en-US" altLang="en-US" sz="1400" b="0" spc="-10" dirty="0">
              <a:solidFill>
                <a:schemeClr val="bg2"/>
              </a:solidFill>
            </a:endParaRPr>
          </a:p>
        </p:txBody>
      </p:sp>
      <p:sp>
        <p:nvSpPr>
          <p:cNvPr id="27660" name="Rectangle 5"/>
          <p:cNvSpPr>
            <a:spLocks noChangeArrowheads="1"/>
          </p:cNvSpPr>
          <p:nvPr/>
        </p:nvSpPr>
        <p:spPr bwMode="auto">
          <a:xfrm>
            <a:off x="1557115" y="3824368"/>
            <a:ext cx="731520" cy="1102286"/>
          </a:xfrm>
          <a:prstGeom prst="rect">
            <a:avLst/>
          </a:prstGeom>
          <a:solidFill>
            <a:schemeClr val="accent2"/>
          </a:solidFill>
          <a:ln w="9525">
            <a:solidFill>
              <a:schemeClr val="bg2">
                <a:lumMod val="10000"/>
              </a:schemeClr>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27661" name="Rectangle 15"/>
          <p:cNvSpPr>
            <a:spLocks noChangeArrowheads="1"/>
          </p:cNvSpPr>
          <p:nvPr/>
        </p:nvSpPr>
        <p:spPr bwMode="auto">
          <a:xfrm>
            <a:off x="1557115" y="3500621"/>
            <a:ext cx="7323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13.8</a:t>
            </a:r>
            <a:endParaRPr lang="en-US" altLang="en-US" sz="1600" b="1" dirty="0">
              <a:solidFill>
                <a:schemeClr val="tx1"/>
              </a:solidFill>
              <a:cs typeface="Arial" panose="020B0604020202020204" pitchFamily="34" charset="0"/>
            </a:endParaRPr>
          </a:p>
        </p:txBody>
      </p:sp>
      <p:sp>
        <p:nvSpPr>
          <p:cNvPr id="27662" name="Text Box 33"/>
          <p:cNvSpPr txBox="1">
            <a:spLocks noChangeArrowheads="1"/>
          </p:cNvSpPr>
          <p:nvPr/>
        </p:nvSpPr>
        <p:spPr bwMode="auto">
          <a:xfrm>
            <a:off x="1557115" y="4677076"/>
            <a:ext cx="7323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482</a:t>
            </a:r>
          </a:p>
        </p:txBody>
      </p:sp>
      <p:sp>
        <p:nvSpPr>
          <p:cNvPr id="27" name="Rectangle 41"/>
          <p:cNvSpPr>
            <a:spLocks noChangeArrowheads="1"/>
          </p:cNvSpPr>
          <p:nvPr/>
        </p:nvSpPr>
        <p:spPr bwMode="auto">
          <a:xfrm>
            <a:off x="2453918" y="2924727"/>
            <a:ext cx="731520" cy="2001928"/>
          </a:xfrm>
          <a:prstGeom prst="rect">
            <a:avLst/>
          </a:prstGeom>
          <a:solidFill>
            <a:schemeClr val="accent3"/>
          </a:solidFill>
          <a:ln w="9525">
            <a:solidFill>
              <a:schemeClr val="bg2">
                <a:lumMod val="10000"/>
              </a:schemeClr>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64" name="Text Box 33"/>
          <p:cNvSpPr txBox="1">
            <a:spLocks noChangeArrowheads="1"/>
          </p:cNvSpPr>
          <p:nvPr/>
        </p:nvSpPr>
        <p:spPr bwMode="auto">
          <a:xfrm>
            <a:off x="2471231" y="4677076"/>
            <a:ext cx="6890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69</a:t>
            </a:r>
          </a:p>
        </p:txBody>
      </p:sp>
      <p:sp>
        <p:nvSpPr>
          <p:cNvPr id="27665" name="Rectangle 15"/>
          <p:cNvSpPr>
            <a:spLocks noChangeArrowheads="1"/>
          </p:cNvSpPr>
          <p:nvPr/>
        </p:nvSpPr>
        <p:spPr bwMode="auto">
          <a:xfrm>
            <a:off x="2453918" y="2628077"/>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26.4</a:t>
            </a:r>
            <a:endParaRPr lang="en-US" altLang="en-US" sz="1600" b="1" dirty="0">
              <a:solidFill>
                <a:schemeClr val="tx1"/>
              </a:solidFill>
              <a:cs typeface="Arial" panose="020B0604020202020204" pitchFamily="34" charset="0"/>
            </a:endParaRPr>
          </a:p>
        </p:txBody>
      </p:sp>
      <p:sp>
        <p:nvSpPr>
          <p:cNvPr id="27671" name="Rectangle 15"/>
          <p:cNvSpPr>
            <a:spLocks noChangeArrowheads="1"/>
          </p:cNvSpPr>
          <p:nvPr/>
        </p:nvSpPr>
        <p:spPr bwMode="auto">
          <a:xfrm>
            <a:off x="3639845" y="4167397"/>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6.62</a:t>
            </a:r>
            <a:endParaRPr lang="en-US" altLang="en-US" sz="1600" b="1" dirty="0">
              <a:solidFill>
                <a:schemeClr val="tx1"/>
              </a:solidFill>
              <a:cs typeface="Arial" panose="020B0604020202020204" pitchFamily="34" charset="0"/>
            </a:endParaRPr>
          </a:p>
        </p:txBody>
      </p:sp>
      <p:sp>
        <p:nvSpPr>
          <p:cNvPr id="27673" name="Rectangle 15"/>
          <p:cNvSpPr>
            <a:spLocks noChangeArrowheads="1"/>
          </p:cNvSpPr>
          <p:nvPr/>
        </p:nvSpPr>
        <p:spPr bwMode="auto">
          <a:xfrm>
            <a:off x="4521065" y="3115470"/>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19.08</a:t>
            </a:r>
            <a:endParaRPr lang="en-US" altLang="en-US" sz="1600" b="1" dirty="0">
              <a:solidFill>
                <a:schemeClr val="tx1"/>
              </a:solidFill>
              <a:cs typeface="Arial" panose="020B0604020202020204" pitchFamily="34" charset="0"/>
            </a:endParaRPr>
          </a:p>
        </p:txBody>
      </p:sp>
      <p:sp>
        <p:nvSpPr>
          <p:cNvPr id="27675" name="Text Box 33"/>
          <p:cNvSpPr txBox="1">
            <a:spLocks noChangeArrowheads="1"/>
          </p:cNvSpPr>
          <p:nvPr/>
        </p:nvSpPr>
        <p:spPr bwMode="auto">
          <a:xfrm>
            <a:off x="4441209" y="4677076"/>
            <a:ext cx="8777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smtClean="0">
                <a:solidFill>
                  <a:srgbClr val="000000"/>
                </a:solidFill>
                <a:ea typeface="MS PGothic" panose="020B0600070205080204" pitchFamily="34" charset="-128"/>
              </a:rPr>
              <a:t>21,595</a:t>
            </a:r>
            <a:endParaRPr lang="en-US" altLang="en-US" sz="1200" dirty="0">
              <a:solidFill>
                <a:srgbClr val="000000"/>
              </a:solidFill>
              <a:ea typeface="MS PGothic" panose="020B0600070205080204" pitchFamily="34" charset="-128"/>
            </a:endParaRPr>
          </a:p>
        </p:txBody>
      </p:sp>
      <p:sp>
        <p:nvSpPr>
          <p:cNvPr id="27676" name="Rectangle 41"/>
          <p:cNvSpPr>
            <a:spLocks noChangeArrowheads="1"/>
          </p:cNvSpPr>
          <p:nvPr/>
        </p:nvSpPr>
        <p:spPr bwMode="auto">
          <a:xfrm>
            <a:off x="5764124" y="4380477"/>
            <a:ext cx="731520" cy="546178"/>
          </a:xfrm>
          <a:prstGeom prst="rect">
            <a:avLst/>
          </a:prstGeom>
          <a:solidFill>
            <a:schemeClr val="accent2"/>
          </a:solidFill>
          <a:ln w="9525">
            <a:solidFill>
              <a:schemeClr val="bg2">
                <a:lumMod val="10000"/>
              </a:schemeClr>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27677" name="Rectangle 15"/>
          <p:cNvSpPr>
            <a:spLocks noChangeArrowheads="1"/>
          </p:cNvSpPr>
          <p:nvPr/>
        </p:nvSpPr>
        <p:spPr bwMode="auto">
          <a:xfrm>
            <a:off x="5772781" y="4083625"/>
            <a:ext cx="74791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7.0</a:t>
            </a:r>
            <a:endParaRPr lang="en-US" altLang="en-US" sz="1600" b="1" dirty="0">
              <a:solidFill>
                <a:schemeClr val="tx1"/>
              </a:solidFill>
              <a:cs typeface="Arial" panose="020B0604020202020204" pitchFamily="34" charset="0"/>
            </a:endParaRPr>
          </a:p>
        </p:txBody>
      </p:sp>
      <p:sp>
        <p:nvSpPr>
          <p:cNvPr id="45" name="Rectangle 41"/>
          <p:cNvSpPr>
            <a:spLocks noChangeArrowheads="1"/>
          </p:cNvSpPr>
          <p:nvPr/>
        </p:nvSpPr>
        <p:spPr bwMode="auto">
          <a:xfrm>
            <a:off x="6645345" y="1968017"/>
            <a:ext cx="731520" cy="2958639"/>
          </a:xfrm>
          <a:prstGeom prst="rect">
            <a:avLst/>
          </a:prstGeom>
          <a:solidFill>
            <a:schemeClr val="accent3"/>
          </a:solidFill>
          <a:ln w="9525">
            <a:solidFill>
              <a:schemeClr val="bg2">
                <a:lumMod val="10000"/>
              </a:schemeClr>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79" name="Rectangle 15"/>
          <p:cNvSpPr>
            <a:spLocks noChangeArrowheads="1"/>
          </p:cNvSpPr>
          <p:nvPr/>
        </p:nvSpPr>
        <p:spPr bwMode="auto">
          <a:xfrm>
            <a:off x="6645345" y="1656122"/>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38.9</a:t>
            </a:r>
            <a:endParaRPr lang="en-US" altLang="en-US" sz="1600" b="1" dirty="0">
              <a:solidFill>
                <a:schemeClr val="tx1"/>
              </a:solidFill>
              <a:cs typeface="Arial" panose="020B0604020202020204" pitchFamily="34" charset="0"/>
            </a:endParaRPr>
          </a:p>
        </p:txBody>
      </p:sp>
      <p:sp>
        <p:nvSpPr>
          <p:cNvPr id="27680" name="Text Box 33"/>
          <p:cNvSpPr txBox="1">
            <a:spLocks noChangeArrowheads="1"/>
          </p:cNvSpPr>
          <p:nvPr/>
        </p:nvSpPr>
        <p:spPr bwMode="auto">
          <a:xfrm>
            <a:off x="5731230" y="4677076"/>
            <a:ext cx="822357"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79</a:t>
            </a:r>
          </a:p>
        </p:txBody>
      </p:sp>
      <p:sp>
        <p:nvSpPr>
          <p:cNvPr id="27681" name="Text Box 33"/>
          <p:cNvSpPr txBox="1">
            <a:spLocks noChangeArrowheads="1"/>
          </p:cNvSpPr>
          <p:nvPr/>
        </p:nvSpPr>
        <p:spPr bwMode="auto">
          <a:xfrm>
            <a:off x="6561513" y="4677076"/>
            <a:ext cx="8777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85</a:t>
            </a:r>
          </a:p>
        </p:txBody>
      </p:sp>
      <p:sp>
        <p:nvSpPr>
          <p:cNvPr id="94" name="TextBox 3"/>
          <p:cNvSpPr txBox="1">
            <a:spLocks noChangeArrowheads="1"/>
          </p:cNvSpPr>
          <p:nvPr/>
        </p:nvSpPr>
        <p:spPr bwMode="auto">
          <a:xfrm>
            <a:off x="3428893" y="2399786"/>
            <a:ext cx="19784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smtClean="0">
                <a:solidFill>
                  <a:schemeClr val="tx1"/>
                </a:solidFill>
              </a:rPr>
              <a:t>aHR</a:t>
            </a:r>
            <a:r>
              <a:rPr lang="en-US" altLang="en-US" sz="1600" dirty="0">
                <a:solidFill>
                  <a:schemeClr val="tx1"/>
                </a:solidFill>
              </a:rPr>
              <a:t>:</a:t>
            </a:r>
            <a:r>
              <a:rPr lang="en-US" altLang="en-US" sz="1600" dirty="0" smtClean="0">
                <a:solidFill>
                  <a:schemeClr val="tx1"/>
                </a:solidFill>
              </a:rPr>
              <a:t> 0.31</a:t>
            </a:r>
            <a:r>
              <a:rPr lang="en-US" altLang="en-US" sz="1600" dirty="0">
                <a:solidFill>
                  <a:schemeClr val="tx1"/>
                </a:solidFill>
              </a:rPr>
              <a:t/>
            </a:r>
            <a:br>
              <a:rPr lang="en-US" altLang="en-US" sz="1600" dirty="0">
                <a:solidFill>
                  <a:schemeClr val="tx1"/>
                </a:solidFill>
              </a:rPr>
            </a:br>
            <a:r>
              <a:rPr lang="en-US" altLang="en-US" sz="1600" dirty="0">
                <a:solidFill>
                  <a:schemeClr val="tx1"/>
                </a:solidFill>
              </a:rPr>
              <a:t>(95% </a:t>
            </a:r>
            <a:r>
              <a:rPr lang="en-US" altLang="en-US" sz="1600" dirty="0" smtClean="0">
                <a:solidFill>
                  <a:schemeClr val="tx1"/>
                </a:solidFill>
              </a:rPr>
              <a:t>CI: 0.27-0.53)</a:t>
            </a:r>
            <a:endParaRPr lang="en-US" altLang="en-US" sz="1600" dirty="0">
              <a:solidFill>
                <a:schemeClr val="tx1"/>
              </a:solidFill>
            </a:endParaRPr>
          </a:p>
        </p:txBody>
      </p:sp>
      <p:sp>
        <p:nvSpPr>
          <p:cNvPr id="96" name="TextBox 3"/>
          <p:cNvSpPr txBox="1">
            <a:spLocks noChangeArrowheads="1"/>
          </p:cNvSpPr>
          <p:nvPr/>
        </p:nvSpPr>
        <p:spPr bwMode="auto">
          <a:xfrm>
            <a:off x="1297524" y="1917922"/>
            <a:ext cx="2157612" cy="728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smtClean="0">
                <a:solidFill>
                  <a:schemeClr val="tx1"/>
                </a:solidFill>
              </a:rPr>
              <a:t>aHR</a:t>
            </a:r>
            <a:r>
              <a:rPr lang="en-US" altLang="en-US" sz="1600" dirty="0">
                <a:solidFill>
                  <a:schemeClr val="tx1"/>
                </a:solidFill>
              </a:rPr>
              <a:t>:</a:t>
            </a:r>
            <a:r>
              <a:rPr lang="en-US" altLang="en-US" sz="1600" dirty="0" smtClean="0">
                <a:solidFill>
                  <a:schemeClr val="tx1"/>
                </a:solidFill>
              </a:rPr>
              <a:t> </a:t>
            </a:r>
            <a:r>
              <a:rPr lang="en-US" altLang="en-US" sz="1600" dirty="0">
                <a:solidFill>
                  <a:schemeClr val="tx1"/>
                </a:solidFill>
              </a:rPr>
              <a:t>0.55</a:t>
            </a:r>
          </a:p>
          <a:p>
            <a:pPr algn="ctr">
              <a:lnSpc>
                <a:spcPct val="100000"/>
              </a:lnSpc>
              <a:spcBef>
                <a:spcPct val="0"/>
              </a:spcBef>
              <a:spcAft>
                <a:spcPct val="0"/>
              </a:spcAft>
              <a:buClrTx/>
              <a:buFontTx/>
              <a:buNone/>
            </a:pPr>
            <a:r>
              <a:rPr lang="en-US" altLang="en-US" sz="1600" dirty="0">
                <a:solidFill>
                  <a:schemeClr val="tx1"/>
                </a:solidFill>
              </a:rPr>
              <a:t>(95% </a:t>
            </a:r>
            <a:r>
              <a:rPr lang="en-US" altLang="en-US" sz="1600" dirty="0" smtClean="0">
                <a:solidFill>
                  <a:schemeClr val="tx1"/>
                </a:solidFill>
              </a:rPr>
              <a:t>CI: </a:t>
            </a:r>
            <a:r>
              <a:rPr lang="en-US" altLang="en-US" sz="1600" dirty="0">
                <a:solidFill>
                  <a:schemeClr val="tx1"/>
                </a:solidFill>
              </a:rPr>
              <a:t>0.31-0.99)</a:t>
            </a:r>
          </a:p>
        </p:txBody>
      </p:sp>
      <p:cxnSp>
        <p:nvCxnSpPr>
          <p:cNvPr id="9" name="Straight Connector 8"/>
          <p:cNvCxnSpPr/>
          <p:nvPr/>
        </p:nvCxnSpPr>
        <p:spPr bwMode="auto">
          <a:xfrm>
            <a:off x="1863660" y="2514314"/>
            <a:ext cx="953899" cy="0"/>
          </a:xfrm>
          <a:prstGeom prst="line">
            <a:avLst/>
          </a:prstGeom>
          <a:noFill/>
          <a:ln w="28575" cap="flat" cmpd="sng" algn="ctr">
            <a:solidFill>
              <a:schemeClr val="tx1"/>
            </a:solidFill>
            <a:prstDash val="solid"/>
            <a:round/>
            <a:headEnd type="none" w="med" len="med"/>
            <a:tailEnd type="none" w="med" len="med"/>
          </a:ln>
          <a:effectLst/>
        </p:spPr>
      </p:cxnSp>
      <p:cxnSp>
        <p:nvCxnSpPr>
          <p:cNvPr id="56" name="Straight Connector 55"/>
          <p:cNvCxnSpPr/>
          <p:nvPr/>
        </p:nvCxnSpPr>
        <p:spPr bwMode="auto">
          <a:xfrm>
            <a:off x="3972420" y="3005285"/>
            <a:ext cx="953899" cy="0"/>
          </a:xfrm>
          <a:prstGeom prst="line">
            <a:avLst/>
          </a:prstGeom>
          <a:noFill/>
          <a:ln w="28575" cap="flat" cmpd="sng" algn="ctr">
            <a:solidFill>
              <a:schemeClr val="tx1"/>
            </a:solidFill>
            <a:prstDash val="solid"/>
            <a:round/>
            <a:headEnd type="none" w="med" len="med"/>
            <a:tailEnd type="none" w="med" len="med"/>
          </a:ln>
          <a:effectLst/>
        </p:spPr>
      </p:cxnSp>
      <p:grpSp>
        <p:nvGrpSpPr>
          <p:cNvPr id="55" name="Group 16"/>
          <p:cNvGrpSpPr>
            <a:grpSpLocks/>
          </p:cNvGrpSpPr>
          <p:nvPr/>
        </p:nvGrpSpPr>
        <p:grpSpPr bwMode="auto">
          <a:xfrm>
            <a:off x="6291263" y="6208713"/>
            <a:ext cx="2673350" cy="450850"/>
            <a:chOff x="9289790" y="4481726"/>
            <a:chExt cx="2673350" cy="450347"/>
          </a:xfrm>
        </p:grpSpPr>
        <p:pic>
          <p:nvPicPr>
            <p:cNvPr id="5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62" name="Rectangle 93"/>
          <p:cNvSpPr>
            <a:spLocks noChangeArrowheads="1"/>
          </p:cNvSpPr>
          <p:nvPr/>
        </p:nvSpPr>
        <p:spPr bwMode="auto">
          <a:xfrm>
            <a:off x="7474938" y="2591847"/>
            <a:ext cx="146050" cy="146304"/>
          </a:xfrm>
          <a:prstGeom prst="rect">
            <a:avLst/>
          </a:prstGeom>
          <a:solidFill>
            <a:schemeClr val="accent3"/>
          </a:solidFill>
          <a:ln w="12700">
            <a:solidFill>
              <a:schemeClr val="bg2">
                <a:lumMod val="10000"/>
              </a:schemeClr>
            </a:solidFill>
            <a:round/>
            <a:headEnd/>
            <a:tailEnd/>
          </a:ln>
        </p:spPr>
        <p:txBody>
          <a:bodyPr>
            <a:spAutoFit/>
          </a:bodyPr>
          <a:lstStyle/>
          <a:p>
            <a:pPr eaLnBrk="1" fontAlgn="auto" hangingPunct="1">
              <a:spcBef>
                <a:spcPts val="0"/>
              </a:spcBef>
              <a:spcAft>
                <a:spcPts val="0"/>
              </a:spcAft>
              <a:defRPr/>
            </a:pPr>
            <a:endParaRPr lang="en-US" sz="1600" dirty="0">
              <a:latin typeface="+mn-lt"/>
            </a:endParaRPr>
          </a:p>
        </p:txBody>
      </p:sp>
      <p:sp>
        <p:nvSpPr>
          <p:cNvPr id="63" name="Rectangle 94"/>
          <p:cNvSpPr>
            <a:spLocks noChangeArrowheads="1"/>
          </p:cNvSpPr>
          <p:nvPr/>
        </p:nvSpPr>
        <p:spPr bwMode="auto">
          <a:xfrm>
            <a:off x="7474938" y="2068813"/>
            <a:ext cx="146050" cy="146304"/>
          </a:xfrm>
          <a:prstGeom prst="rect">
            <a:avLst/>
          </a:prstGeom>
          <a:solidFill>
            <a:schemeClr val="accent2"/>
          </a:solidFill>
          <a:ln w="12700">
            <a:solidFill>
              <a:srgbClr val="000000"/>
            </a:solidFill>
            <a:round/>
            <a:headEnd/>
            <a:tailEnd/>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endParaRPr lang="en-US" altLang="en-US" sz="1600" dirty="0">
              <a:solidFill>
                <a:schemeClr val="tx1"/>
              </a:solidFill>
            </a:endParaRPr>
          </a:p>
        </p:txBody>
      </p:sp>
      <p:sp>
        <p:nvSpPr>
          <p:cNvPr id="64" name="TextBox 95"/>
          <p:cNvSpPr txBox="1">
            <a:spLocks noChangeArrowheads="1"/>
          </p:cNvSpPr>
          <p:nvPr/>
        </p:nvSpPr>
        <p:spPr bwMode="auto">
          <a:xfrm>
            <a:off x="7604946" y="1968017"/>
            <a:ext cx="13933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sz="1600" dirty="0">
                <a:solidFill>
                  <a:schemeClr val="tx1"/>
                </a:solidFill>
                <a:latin typeface="Arial" pitchFamily="-110" charset="0"/>
                <a:ea typeface="ＭＳ Ｐゴシック" pitchFamily="-110" charset="-128"/>
                <a:cs typeface="ＭＳ Ｐゴシック" pitchFamily="-110" charset="-128"/>
              </a:rPr>
              <a:t>Nucleos(t)ide </a:t>
            </a:r>
            <a:r>
              <a:rPr lang="en-US" sz="1600" dirty="0" smtClean="0">
                <a:solidFill>
                  <a:schemeClr val="tx1"/>
                </a:solidFill>
                <a:latin typeface="Arial" pitchFamily="-110" charset="0"/>
                <a:ea typeface="ＭＳ Ｐゴシック" pitchFamily="-110" charset="-128"/>
                <a:cs typeface="ＭＳ Ｐゴシック" pitchFamily="-110" charset="-128"/>
              </a:rPr>
              <a:t>analogues</a:t>
            </a:r>
            <a:endParaRPr lang="en-US" altLang="en-US" sz="1600" dirty="0">
              <a:solidFill>
                <a:schemeClr val="tx1"/>
              </a:solidFill>
              <a:ea typeface="MS PGothic" panose="020B0600070205080204" pitchFamily="34" charset="-128"/>
            </a:endParaRPr>
          </a:p>
        </p:txBody>
      </p:sp>
      <p:sp>
        <p:nvSpPr>
          <p:cNvPr id="68" name="TextBox 96"/>
          <p:cNvSpPr txBox="1">
            <a:spLocks noChangeArrowheads="1"/>
          </p:cNvSpPr>
          <p:nvPr/>
        </p:nvSpPr>
        <p:spPr bwMode="auto">
          <a:xfrm>
            <a:off x="7604946" y="2495207"/>
            <a:ext cx="8451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Control</a:t>
            </a:r>
          </a:p>
        </p:txBody>
      </p:sp>
      <p:cxnSp>
        <p:nvCxnSpPr>
          <p:cNvPr id="69" name="Straight Connector 18"/>
          <p:cNvCxnSpPr>
            <a:cxnSpLocks noChangeShapeType="1"/>
          </p:cNvCxnSpPr>
          <p:nvPr/>
        </p:nvCxnSpPr>
        <p:spPr bwMode="auto">
          <a:xfrm rot="5400000">
            <a:off x="-313789" y="3358881"/>
            <a:ext cx="317539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70" name="Rectangle 21"/>
          <p:cNvSpPr>
            <a:spLocks noChangeArrowheads="1"/>
          </p:cNvSpPr>
          <p:nvPr/>
        </p:nvSpPr>
        <p:spPr bwMode="auto">
          <a:xfrm>
            <a:off x="1039180" y="4815093"/>
            <a:ext cx="113813"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a:solidFill>
                  <a:schemeClr val="tx1"/>
                </a:solidFill>
                <a:cs typeface="Arial" panose="020B0604020202020204" pitchFamily="34" charset="0"/>
              </a:rPr>
              <a:t>0</a:t>
            </a:r>
          </a:p>
        </p:txBody>
      </p:sp>
      <p:sp>
        <p:nvSpPr>
          <p:cNvPr id="72" name="Rectangle 25"/>
          <p:cNvSpPr>
            <a:spLocks noChangeArrowheads="1"/>
          </p:cNvSpPr>
          <p:nvPr/>
        </p:nvSpPr>
        <p:spPr bwMode="auto">
          <a:xfrm>
            <a:off x="925366" y="4010044"/>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10</a:t>
            </a:r>
            <a:endParaRPr lang="en-US" altLang="en-US" sz="1600" dirty="0">
              <a:solidFill>
                <a:schemeClr val="tx1"/>
              </a:solidFill>
              <a:cs typeface="Arial" panose="020B0604020202020204" pitchFamily="34" charset="0"/>
            </a:endParaRPr>
          </a:p>
        </p:txBody>
      </p:sp>
      <p:cxnSp>
        <p:nvCxnSpPr>
          <p:cNvPr id="73" name="Straight Connector 27"/>
          <p:cNvCxnSpPr>
            <a:cxnSpLocks noChangeShapeType="1"/>
          </p:cNvCxnSpPr>
          <p:nvPr/>
        </p:nvCxnSpPr>
        <p:spPr bwMode="auto">
          <a:xfrm rot="10800000">
            <a:off x="1202358" y="4148405"/>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74" name="Rectangle 27"/>
          <p:cNvSpPr>
            <a:spLocks noChangeArrowheads="1"/>
          </p:cNvSpPr>
          <p:nvPr/>
        </p:nvSpPr>
        <p:spPr bwMode="auto">
          <a:xfrm>
            <a:off x="925366" y="3222248"/>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20</a:t>
            </a:r>
            <a:endParaRPr lang="en-US" altLang="en-US" sz="1600" dirty="0">
              <a:solidFill>
                <a:schemeClr val="tx1"/>
              </a:solidFill>
              <a:cs typeface="Arial" panose="020B0604020202020204" pitchFamily="34" charset="0"/>
            </a:endParaRPr>
          </a:p>
        </p:txBody>
      </p:sp>
      <p:cxnSp>
        <p:nvCxnSpPr>
          <p:cNvPr id="75" name="Straight Connector 27"/>
          <p:cNvCxnSpPr>
            <a:cxnSpLocks noChangeShapeType="1"/>
          </p:cNvCxnSpPr>
          <p:nvPr/>
        </p:nvCxnSpPr>
        <p:spPr bwMode="auto">
          <a:xfrm rot="10800000">
            <a:off x="1202358" y="3364068"/>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76" name="Rectangle 29"/>
          <p:cNvSpPr>
            <a:spLocks noChangeArrowheads="1"/>
          </p:cNvSpPr>
          <p:nvPr/>
        </p:nvSpPr>
        <p:spPr bwMode="auto">
          <a:xfrm>
            <a:off x="925366" y="2434452"/>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30</a:t>
            </a:r>
            <a:endParaRPr lang="en-US" altLang="en-US" sz="1600" dirty="0">
              <a:solidFill>
                <a:schemeClr val="tx1"/>
              </a:solidFill>
              <a:cs typeface="Arial" panose="020B0604020202020204" pitchFamily="34" charset="0"/>
            </a:endParaRPr>
          </a:p>
        </p:txBody>
      </p:sp>
      <p:cxnSp>
        <p:nvCxnSpPr>
          <p:cNvPr id="77" name="Straight Connector 27"/>
          <p:cNvCxnSpPr>
            <a:cxnSpLocks noChangeShapeType="1"/>
          </p:cNvCxnSpPr>
          <p:nvPr/>
        </p:nvCxnSpPr>
        <p:spPr bwMode="auto">
          <a:xfrm rot="10800000">
            <a:off x="1202358" y="2579731"/>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78" name="Rectangle 31"/>
          <p:cNvSpPr>
            <a:spLocks noChangeArrowheads="1"/>
          </p:cNvSpPr>
          <p:nvPr/>
        </p:nvSpPr>
        <p:spPr bwMode="auto">
          <a:xfrm>
            <a:off x="925366" y="1646656"/>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40</a:t>
            </a:r>
            <a:endParaRPr lang="en-US" altLang="en-US" sz="1600" dirty="0">
              <a:solidFill>
                <a:schemeClr val="tx1"/>
              </a:solidFill>
              <a:cs typeface="Arial" panose="020B0604020202020204" pitchFamily="34" charset="0"/>
            </a:endParaRPr>
          </a:p>
        </p:txBody>
      </p:sp>
      <p:cxnSp>
        <p:nvCxnSpPr>
          <p:cNvPr id="79" name="Straight Connector 27"/>
          <p:cNvCxnSpPr>
            <a:cxnSpLocks noChangeShapeType="1"/>
          </p:cNvCxnSpPr>
          <p:nvPr/>
        </p:nvCxnSpPr>
        <p:spPr bwMode="auto">
          <a:xfrm rot="10800000">
            <a:off x="1202358" y="1795394"/>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80" name="Text Box 33"/>
          <p:cNvSpPr txBox="1">
            <a:spLocks noChangeArrowheads="1"/>
          </p:cNvSpPr>
          <p:nvPr/>
        </p:nvSpPr>
        <p:spPr bwMode="auto">
          <a:xfrm>
            <a:off x="608586" y="4677076"/>
            <a:ext cx="6883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chemeClr val="tx1"/>
                </a:solidFill>
                <a:ea typeface="MS PGothic" panose="020B0600070205080204" pitchFamily="34" charset="-128"/>
              </a:rPr>
              <a:t>n =</a:t>
            </a:r>
          </a:p>
        </p:txBody>
      </p:sp>
      <p:cxnSp>
        <p:nvCxnSpPr>
          <p:cNvPr id="82" name="Straight Connector 27"/>
          <p:cNvCxnSpPr>
            <a:cxnSpLocks noChangeShapeType="1"/>
          </p:cNvCxnSpPr>
          <p:nvPr/>
        </p:nvCxnSpPr>
        <p:spPr bwMode="auto">
          <a:xfrm rot="10800000">
            <a:off x="1202357" y="4932743"/>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83" name="TextBox 54"/>
          <p:cNvSpPr txBox="1">
            <a:spLocks noChangeArrowheads="1"/>
          </p:cNvSpPr>
          <p:nvPr/>
        </p:nvSpPr>
        <p:spPr bwMode="auto">
          <a:xfrm>
            <a:off x="1296935" y="4985282"/>
            <a:ext cx="21058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a:solidFill>
                  <a:schemeClr val="tx1"/>
                </a:solidFill>
              </a:rPr>
              <a:t>Hong Kong</a:t>
            </a:r>
            <a:r>
              <a:rPr lang="en-US" altLang="en-US" sz="1600" b="1" baseline="30000" dirty="0">
                <a:solidFill>
                  <a:schemeClr val="tx1"/>
                </a:solidFill>
              </a:rPr>
              <a:t>[1</a:t>
            </a:r>
            <a:r>
              <a:rPr lang="en-US" altLang="en-US" sz="1600" b="1" baseline="30000" dirty="0" smtClean="0">
                <a:solidFill>
                  <a:schemeClr val="tx1"/>
                </a:solidFill>
              </a:rPr>
              <a:t>]</a:t>
            </a:r>
          </a:p>
          <a:p>
            <a:pPr algn="ctr" eaLnBrk="1" hangingPunct="1">
              <a:lnSpc>
                <a:spcPct val="100000"/>
              </a:lnSpc>
              <a:spcBef>
                <a:spcPct val="0"/>
              </a:spcBef>
              <a:spcAft>
                <a:spcPct val="0"/>
              </a:spcAft>
              <a:buClrTx/>
              <a:buFontTx/>
              <a:buNone/>
            </a:pPr>
            <a:r>
              <a:rPr lang="en-US" altLang="en-US" sz="1600" b="1" dirty="0" smtClean="0">
                <a:solidFill>
                  <a:schemeClr val="tx1"/>
                </a:solidFill>
              </a:rPr>
              <a:t>(Cirrhosis only)</a:t>
            </a:r>
            <a:endParaRPr lang="en-US" altLang="en-US" sz="1600" b="1" dirty="0">
              <a:solidFill>
                <a:schemeClr val="tx1"/>
              </a:solidFill>
            </a:endParaRPr>
          </a:p>
        </p:txBody>
      </p:sp>
      <p:sp>
        <p:nvSpPr>
          <p:cNvPr id="84" name="TextBox 55"/>
          <p:cNvSpPr txBox="1">
            <a:spLocks noChangeArrowheads="1"/>
          </p:cNvSpPr>
          <p:nvPr/>
        </p:nvSpPr>
        <p:spPr bwMode="auto">
          <a:xfrm>
            <a:off x="3402792" y="4985282"/>
            <a:ext cx="21211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rPr>
              <a:t>Taiwan*</a:t>
            </a:r>
            <a:r>
              <a:rPr lang="en-US" altLang="en-US" sz="1600" b="1" baseline="30000" dirty="0" smtClean="0">
                <a:solidFill>
                  <a:schemeClr val="tx1"/>
                </a:solidFill>
              </a:rPr>
              <a:t>[</a:t>
            </a:r>
            <a:r>
              <a:rPr lang="en-US" altLang="en-US" sz="1600" b="1" baseline="30000" dirty="0">
                <a:solidFill>
                  <a:schemeClr val="tx1"/>
                </a:solidFill>
              </a:rPr>
              <a:t>2]</a:t>
            </a:r>
            <a:endParaRPr lang="en-US" altLang="en-US" sz="1600" b="1" dirty="0">
              <a:solidFill>
                <a:schemeClr val="tx1"/>
              </a:solidFill>
            </a:endParaRPr>
          </a:p>
        </p:txBody>
      </p:sp>
      <p:sp>
        <p:nvSpPr>
          <p:cNvPr id="85" name="TextBox 56"/>
          <p:cNvSpPr txBox="1">
            <a:spLocks noChangeArrowheads="1"/>
          </p:cNvSpPr>
          <p:nvPr/>
        </p:nvSpPr>
        <p:spPr bwMode="auto">
          <a:xfrm>
            <a:off x="5531672" y="4985282"/>
            <a:ext cx="212887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None/>
            </a:pPr>
            <a:r>
              <a:rPr lang="en-US" altLang="en-US" sz="1600" b="1" dirty="0">
                <a:solidFill>
                  <a:schemeClr val="tx1"/>
                </a:solidFill>
              </a:rPr>
              <a:t>Japan</a:t>
            </a:r>
            <a:r>
              <a:rPr lang="en-US" altLang="en-US" sz="1600" b="1" baseline="30000" dirty="0">
                <a:solidFill>
                  <a:schemeClr val="tx1"/>
                </a:solidFill>
              </a:rPr>
              <a:t>[3</a:t>
            </a:r>
            <a:r>
              <a:rPr lang="en-US" altLang="en-US" sz="1600" b="1" baseline="30000" dirty="0" smtClean="0">
                <a:solidFill>
                  <a:schemeClr val="tx1"/>
                </a:solidFill>
              </a:rPr>
              <a:t>]</a:t>
            </a:r>
            <a:br>
              <a:rPr lang="en-US" altLang="en-US" sz="1600" b="1" baseline="30000" dirty="0" smtClean="0">
                <a:solidFill>
                  <a:schemeClr val="tx1"/>
                </a:solidFill>
              </a:rPr>
            </a:br>
            <a:r>
              <a:rPr lang="en-US" altLang="en-US" sz="1600" b="1" dirty="0">
                <a:solidFill>
                  <a:schemeClr val="tx1"/>
                </a:solidFill>
              </a:rPr>
              <a:t>(Cirrhosis only</a:t>
            </a:r>
            <a:r>
              <a:rPr lang="en-US" altLang="en-US" sz="1600" b="1" dirty="0" smtClean="0">
                <a:solidFill>
                  <a:schemeClr val="tx1"/>
                </a:solidFill>
              </a:rPr>
              <a:t>)</a:t>
            </a:r>
            <a:endParaRPr lang="en-US" altLang="en-US" sz="1600" b="1" dirty="0">
              <a:solidFill>
                <a:schemeClr val="tx1"/>
              </a:solidFill>
            </a:endParaRPr>
          </a:p>
        </p:txBody>
      </p:sp>
      <p:cxnSp>
        <p:nvCxnSpPr>
          <p:cNvPr id="86" name="Straight Connector 31"/>
          <p:cNvCxnSpPr>
            <a:cxnSpLocks noChangeShapeType="1"/>
          </p:cNvCxnSpPr>
          <p:nvPr/>
        </p:nvCxnSpPr>
        <p:spPr bwMode="auto">
          <a:xfrm flipH="1">
            <a:off x="1273910" y="4934473"/>
            <a:ext cx="6402682"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87" name="Straight Connector 86"/>
          <p:cNvCxnSpPr/>
          <p:nvPr/>
        </p:nvCxnSpPr>
        <p:spPr bwMode="auto">
          <a:xfrm>
            <a:off x="127391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40279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553167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7660550" y="4933220"/>
            <a:ext cx="0" cy="64008"/>
          </a:xfrm>
          <a:prstGeom prst="line">
            <a:avLst/>
          </a:prstGeom>
          <a:noFill/>
          <a:ln w="28575" cap="flat" cmpd="sng" algn="ctr">
            <a:solidFill>
              <a:schemeClr val="tx1"/>
            </a:solidFill>
            <a:prstDash val="solid"/>
            <a:round/>
            <a:headEnd type="none" w="med" len="med"/>
            <a:tailEnd type="none" w="med" len="med"/>
          </a:ln>
          <a:effectLst/>
        </p:spPr>
      </p:cxnSp>
      <p:sp>
        <p:nvSpPr>
          <p:cNvPr id="91" name="TextBox 33"/>
          <p:cNvSpPr txBox="1">
            <a:spLocks noChangeArrowheads="1"/>
          </p:cNvSpPr>
          <p:nvPr/>
        </p:nvSpPr>
        <p:spPr bwMode="auto">
          <a:xfrm rot="16200000">
            <a:off x="-939010" y="3073412"/>
            <a:ext cx="31996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rPr>
              <a:t>5-Yr Cumulative Incidence </a:t>
            </a:r>
            <a:r>
              <a:rPr lang="en-US" altLang="en-US" sz="1600" b="1" dirty="0">
                <a:solidFill>
                  <a:schemeClr val="tx1"/>
                </a:solidFill>
              </a:rPr>
              <a:t>of HCC</a:t>
            </a:r>
          </a:p>
        </p:txBody>
      </p:sp>
      <p:sp>
        <p:nvSpPr>
          <p:cNvPr id="54" name="Text Box 33"/>
          <p:cNvSpPr txBox="1">
            <a:spLocks noChangeArrowheads="1"/>
          </p:cNvSpPr>
          <p:nvPr/>
        </p:nvSpPr>
        <p:spPr bwMode="auto">
          <a:xfrm>
            <a:off x="3572735" y="4677076"/>
            <a:ext cx="8777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smtClean="0">
                <a:solidFill>
                  <a:srgbClr val="000000"/>
                </a:solidFill>
                <a:ea typeface="MS PGothic" panose="020B0600070205080204" pitchFamily="34" charset="-128"/>
              </a:rPr>
              <a:t>21,595</a:t>
            </a:r>
            <a:endParaRPr lang="en-US" altLang="en-US" sz="1200" dirty="0">
              <a:solidFill>
                <a:srgbClr val="000000"/>
              </a:solidFill>
              <a:ea typeface="MS PGothic" panose="020B0600070205080204" pitchFamily="34" charset="-128"/>
            </a:endParaRPr>
          </a:p>
        </p:txBody>
      </p:sp>
      <p:sp>
        <p:nvSpPr>
          <p:cNvPr id="57" name="Text Box 30"/>
          <p:cNvSpPr txBox="1">
            <a:spLocks noChangeArrowheads="1"/>
          </p:cNvSpPr>
          <p:nvPr/>
        </p:nvSpPr>
        <p:spPr bwMode="auto">
          <a:xfrm>
            <a:off x="381000" y="5535983"/>
            <a:ext cx="8467725"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35000"/>
              </a:spcBef>
              <a:spcAft>
                <a:spcPct val="25000"/>
              </a:spcAft>
              <a:buClr>
                <a:schemeClr val="folHlink"/>
              </a:buClr>
              <a:buFont typeface="Arial" panose="020B0604020202020204" pitchFamily="34" charset="0"/>
              <a:buNone/>
            </a:pPr>
            <a:r>
              <a:rPr lang="en-US" altLang="en-US" sz="1400" b="0" dirty="0" smtClean="0">
                <a:solidFill>
                  <a:schemeClr val="tx1"/>
                </a:solidFill>
              </a:rPr>
              <a:t>*Incidence rates include cirrhotic pts (13.6% of pts had cirrhosis at baseline) and noncirrhotic pts.</a:t>
            </a:r>
            <a:endParaRPr lang="en-US" altLang="en-US" sz="1400" dirty="0">
              <a:solidFill>
                <a:schemeClr val="tx1"/>
              </a:solidFill>
            </a:endParaRPr>
          </a:p>
        </p:txBody>
      </p:sp>
    </p:spTree>
    <p:extLst>
      <p:ext uri="{BB962C8B-B14F-4D97-AF65-F5344CB8AC3E}">
        <p14:creationId xmlns:p14="http://schemas.microsoft.com/office/powerpoint/2010/main" val="3725435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en-US" altLang="en-US" dirty="0"/>
              <a:t>HCC </a:t>
            </a:r>
            <a:r>
              <a:rPr lang="en-US" altLang="en-US" dirty="0" smtClean="0"/>
              <a:t>Incidence </a:t>
            </a:r>
            <a:r>
              <a:rPr lang="en-US" altLang="en-US" dirty="0"/>
              <a:t>in </a:t>
            </a:r>
            <a:r>
              <a:rPr lang="en-US" altLang="en-US" dirty="0" smtClean="0"/>
              <a:t>Pts With </a:t>
            </a:r>
            <a:r>
              <a:rPr lang="en-US" altLang="en-US" dirty="0"/>
              <a:t>Chronic </a:t>
            </a:r>
            <a:r>
              <a:rPr lang="en-US" altLang="en-US" dirty="0" smtClean="0"/>
              <a:t>HBV Infection but </a:t>
            </a:r>
            <a:r>
              <a:rPr lang="en-US" altLang="en-US" dirty="0"/>
              <a:t>Without Cirrhosis</a:t>
            </a:r>
          </a:p>
        </p:txBody>
      </p:sp>
      <p:sp>
        <p:nvSpPr>
          <p:cNvPr id="65" name="Text Box 15"/>
          <p:cNvSpPr txBox="1">
            <a:spLocks noChangeArrowheads="1"/>
          </p:cNvSpPr>
          <p:nvPr/>
        </p:nvSpPr>
        <p:spPr bwMode="auto">
          <a:xfrm>
            <a:off x="285750" y="5927249"/>
            <a:ext cx="5891213" cy="738664"/>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1400" b="0" spc="-10" dirty="0">
                <a:solidFill>
                  <a:schemeClr val="bg2"/>
                </a:solidFill>
              </a:rPr>
              <a:t>1. Wong GL, et al. Hepatology. 2013;5:1537-1547.</a:t>
            </a:r>
          </a:p>
          <a:p>
            <a:r>
              <a:rPr lang="en-US" sz="1400" b="0" spc="-10" dirty="0">
                <a:solidFill>
                  <a:schemeClr val="bg2"/>
                </a:solidFill>
              </a:rPr>
              <a:t>2. Wu CY, et al. Gastroenterology. 2014;147:143-151.</a:t>
            </a:r>
            <a:br>
              <a:rPr lang="en-US" sz="1400" b="0" spc="-10" dirty="0">
                <a:solidFill>
                  <a:schemeClr val="bg2"/>
                </a:solidFill>
              </a:rPr>
            </a:br>
            <a:r>
              <a:rPr lang="en-US" sz="1400" b="0" spc="-10" dirty="0">
                <a:solidFill>
                  <a:schemeClr val="bg2"/>
                </a:solidFill>
              </a:rPr>
              <a:t>3. Hosaka T, et al. Hepatology. 2013;58:98-107.</a:t>
            </a:r>
            <a:endParaRPr lang="en-US" altLang="en-US" sz="1400" b="0" spc="-10" dirty="0">
              <a:solidFill>
                <a:schemeClr val="bg2"/>
              </a:solidFill>
            </a:endParaRPr>
          </a:p>
        </p:txBody>
      </p:sp>
      <p:cxnSp>
        <p:nvCxnSpPr>
          <p:cNvPr id="27651" name="Straight Connector 18"/>
          <p:cNvCxnSpPr>
            <a:cxnSpLocks noChangeShapeType="1"/>
          </p:cNvCxnSpPr>
          <p:nvPr/>
        </p:nvCxnSpPr>
        <p:spPr bwMode="auto">
          <a:xfrm rot="5400000">
            <a:off x="-313789" y="3358881"/>
            <a:ext cx="317539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27657" name="Rectangle 21"/>
          <p:cNvSpPr>
            <a:spLocks noChangeArrowheads="1"/>
          </p:cNvSpPr>
          <p:nvPr/>
        </p:nvSpPr>
        <p:spPr bwMode="auto">
          <a:xfrm>
            <a:off x="1039180" y="4815093"/>
            <a:ext cx="113813" cy="246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a:solidFill>
                  <a:schemeClr val="tx1"/>
                </a:solidFill>
                <a:cs typeface="Arial" panose="020B0604020202020204" pitchFamily="34" charset="0"/>
              </a:rPr>
              <a:t>0</a:t>
            </a:r>
          </a:p>
        </p:txBody>
      </p:sp>
      <p:cxnSp>
        <p:nvCxnSpPr>
          <p:cNvPr id="27658" name="Straight Connector 27"/>
          <p:cNvCxnSpPr>
            <a:cxnSpLocks noChangeShapeType="1"/>
          </p:cNvCxnSpPr>
          <p:nvPr/>
        </p:nvCxnSpPr>
        <p:spPr bwMode="auto">
          <a:xfrm rot="10800000">
            <a:off x="1202357" y="4932743"/>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27660" name="Rectangle 5"/>
          <p:cNvSpPr>
            <a:spLocks noChangeArrowheads="1"/>
          </p:cNvSpPr>
          <p:nvPr/>
        </p:nvSpPr>
        <p:spPr bwMode="auto">
          <a:xfrm>
            <a:off x="1557551" y="4675461"/>
            <a:ext cx="731520" cy="259013"/>
          </a:xfrm>
          <a:prstGeom prst="rect">
            <a:avLst/>
          </a:prstGeom>
          <a:solidFill>
            <a:schemeClr val="accent2"/>
          </a:solidFill>
          <a:ln w="9525">
            <a:solidFill>
              <a:srgbClr val="000000"/>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27661" name="Rectangle 15"/>
          <p:cNvSpPr>
            <a:spLocks noChangeArrowheads="1"/>
          </p:cNvSpPr>
          <p:nvPr/>
        </p:nvSpPr>
        <p:spPr bwMode="auto">
          <a:xfrm>
            <a:off x="1557551" y="4428682"/>
            <a:ext cx="73158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3.3	</a:t>
            </a:r>
            <a:endParaRPr lang="en-US" altLang="en-US" sz="1600" b="1" dirty="0">
              <a:solidFill>
                <a:schemeClr val="tx1"/>
              </a:solidFill>
              <a:cs typeface="Arial" panose="020B0604020202020204" pitchFamily="34" charset="0"/>
            </a:endParaRPr>
          </a:p>
        </p:txBody>
      </p:sp>
      <p:sp>
        <p:nvSpPr>
          <p:cNvPr id="27662" name="Text Box 33"/>
          <p:cNvSpPr txBox="1">
            <a:spLocks noChangeArrowheads="1"/>
          </p:cNvSpPr>
          <p:nvPr/>
        </p:nvSpPr>
        <p:spPr bwMode="auto">
          <a:xfrm>
            <a:off x="1557551" y="4681481"/>
            <a:ext cx="7315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984</a:t>
            </a:r>
          </a:p>
        </p:txBody>
      </p:sp>
      <p:sp>
        <p:nvSpPr>
          <p:cNvPr id="27" name="Rectangle 41"/>
          <p:cNvSpPr>
            <a:spLocks noChangeArrowheads="1"/>
          </p:cNvSpPr>
          <p:nvPr/>
        </p:nvSpPr>
        <p:spPr bwMode="auto">
          <a:xfrm>
            <a:off x="2453443" y="4695385"/>
            <a:ext cx="731520" cy="239089"/>
          </a:xfrm>
          <a:prstGeom prst="rect">
            <a:avLst/>
          </a:prstGeom>
          <a:solidFill>
            <a:schemeClr val="accent3"/>
          </a:solidFill>
          <a:ln w="9525">
            <a:solidFill>
              <a:srgbClr val="000514"/>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64" name="Text Box 33"/>
          <p:cNvSpPr txBox="1">
            <a:spLocks noChangeArrowheads="1"/>
          </p:cNvSpPr>
          <p:nvPr/>
        </p:nvSpPr>
        <p:spPr bwMode="auto">
          <a:xfrm>
            <a:off x="2470738" y="4681481"/>
            <a:ext cx="6883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355</a:t>
            </a:r>
          </a:p>
        </p:txBody>
      </p:sp>
      <p:sp>
        <p:nvSpPr>
          <p:cNvPr id="27665" name="Rectangle 15"/>
          <p:cNvSpPr>
            <a:spLocks noChangeArrowheads="1"/>
          </p:cNvSpPr>
          <p:nvPr/>
        </p:nvSpPr>
        <p:spPr bwMode="auto">
          <a:xfrm>
            <a:off x="2453443" y="4442641"/>
            <a:ext cx="705644"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3.0</a:t>
            </a:r>
            <a:endParaRPr lang="en-US" altLang="en-US" sz="1600" b="1" dirty="0">
              <a:solidFill>
                <a:schemeClr val="tx1"/>
              </a:solidFill>
              <a:cs typeface="Arial" panose="020B0604020202020204" pitchFamily="34" charset="0"/>
            </a:endParaRPr>
          </a:p>
        </p:txBody>
      </p:sp>
      <p:sp>
        <p:nvSpPr>
          <p:cNvPr id="27666" name="TextBox 33"/>
          <p:cNvSpPr txBox="1">
            <a:spLocks noChangeArrowheads="1"/>
          </p:cNvSpPr>
          <p:nvPr/>
        </p:nvSpPr>
        <p:spPr bwMode="auto">
          <a:xfrm rot="16200000">
            <a:off x="-939010" y="3073412"/>
            <a:ext cx="31996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rPr>
              <a:t>5-Yr Cumulative Incidence </a:t>
            </a:r>
            <a:r>
              <a:rPr lang="en-US" altLang="en-US" sz="1600" b="1" dirty="0">
                <a:solidFill>
                  <a:schemeClr val="tx1"/>
                </a:solidFill>
              </a:rPr>
              <a:t>of HCC</a:t>
            </a:r>
          </a:p>
        </p:txBody>
      </p:sp>
      <p:sp>
        <p:nvSpPr>
          <p:cNvPr id="27670" name="Rectangle 41"/>
          <p:cNvSpPr>
            <a:spLocks noChangeArrowheads="1"/>
          </p:cNvSpPr>
          <p:nvPr/>
        </p:nvSpPr>
        <p:spPr bwMode="auto">
          <a:xfrm>
            <a:off x="3638164" y="4439548"/>
            <a:ext cx="731520" cy="494926"/>
          </a:xfrm>
          <a:prstGeom prst="rect">
            <a:avLst/>
          </a:prstGeom>
          <a:solidFill>
            <a:schemeClr val="accent2"/>
          </a:solidFill>
          <a:ln w="9525">
            <a:solidFill>
              <a:srgbClr val="000514"/>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39" name="Rectangle 41"/>
          <p:cNvSpPr>
            <a:spLocks noChangeArrowheads="1"/>
          </p:cNvSpPr>
          <p:nvPr/>
        </p:nvSpPr>
        <p:spPr bwMode="auto">
          <a:xfrm>
            <a:off x="4518489" y="3421491"/>
            <a:ext cx="731520" cy="1512983"/>
          </a:xfrm>
          <a:prstGeom prst="rect">
            <a:avLst/>
          </a:prstGeom>
          <a:solidFill>
            <a:schemeClr val="accent3"/>
          </a:solidFill>
          <a:ln w="9525">
            <a:solidFill>
              <a:srgbClr val="000514"/>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76" name="Rectangle 41"/>
          <p:cNvSpPr>
            <a:spLocks noChangeArrowheads="1"/>
          </p:cNvSpPr>
          <p:nvPr/>
        </p:nvSpPr>
        <p:spPr bwMode="auto">
          <a:xfrm>
            <a:off x="5760284" y="4735233"/>
            <a:ext cx="731520" cy="199241"/>
          </a:xfrm>
          <a:prstGeom prst="rect">
            <a:avLst/>
          </a:prstGeom>
          <a:solidFill>
            <a:schemeClr val="accent2"/>
          </a:solidFill>
          <a:ln w="9525">
            <a:solidFill>
              <a:srgbClr val="000514"/>
            </a:solidFill>
            <a:round/>
            <a:headEnd/>
            <a:tailEnd/>
          </a:ln>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
                <a:srgbClr val="99CC00"/>
              </a:buClr>
              <a:buFontTx/>
              <a:buNone/>
            </a:pPr>
            <a:endParaRPr lang="en-US" altLang="en-US" sz="1600" dirty="0">
              <a:solidFill>
                <a:schemeClr val="tx1"/>
              </a:solidFill>
              <a:ea typeface="MS PGothic" panose="020B0600070205080204" pitchFamily="34" charset="-128"/>
              <a:cs typeface="Arial" panose="020B0604020202020204" pitchFamily="34" charset="0"/>
            </a:endParaRPr>
          </a:p>
        </p:txBody>
      </p:sp>
      <p:sp>
        <p:nvSpPr>
          <p:cNvPr id="27677" name="Rectangle 15"/>
          <p:cNvSpPr>
            <a:spLocks noChangeArrowheads="1"/>
          </p:cNvSpPr>
          <p:nvPr/>
        </p:nvSpPr>
        <p:spPr bwMode="auto">
          <a:xfrm>
            <a:off x="5768932" y="4442640"/>
            <a:ext cx="747153"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2.5</a:t>
            </a:r>
            <a:endParaRPr lang="en-US" altLang="en-US" sz="1600" b="1" dirty="0">
              <a:solidFill>
                <a:schemeClr val="tx1"/>
              </a:solidFill>
              <a:cs typeface="Arial" panose="020B0604020202020204" pitchFamily="34" charset="0"/>
            </a:endParaRPr>
          </a:p>
        </p:txBody>
      </p:sp>
      <p:sp>
        <p:nvSpPr>
          <p:cNvPr id="45" name="Rectangle 41"/>
          <p:cNvSpPr>
            <a:spLocks noChangeArrowheads="1"/>
          </p:cNvSpPr>
          <p:nvPr/>
        </p:nvSpPr>
        <p:spPr bwMode="auto">
          <a:xfrm>
            <a:off x="6640610" y="4645575"/>
            <a:ext cx="731520" cy="288899"/>
          </a:xfrm>
          <a:prstGeom prst="rect">
            <a:avLst/>
          </a:prstGeom>
          <a:solidFill>
            <a:schemeClr val="accent3"/>
          </a:solidFill>
          <a:ln w="9525">
            <a:solidFill>
              <a:srgbClr val="000514"/>
            </a:solidFill>
            <a:round/>
            <a:headEnd/>
            <a:tailEnd/>
          </a:ln>
        </p:spPr>
        <p:txBody>
          <a:bodyPr/>
          <a:lstStyle/>
          <a:p>
            <a:pPr eaLnBrk="1" fontAlgn="auto" hangingPunct="1">
              <a:spcBef>
                <a:spcPts val="0"/>
              </a:spcBef>
              <a:spcAft>
                <a:spcPts val="0"/>
              </a:spcAft>
              <a:buClr>
                <a:srgbClr val="99CC00"/>
              </a:buClr>
              <a:defRPr/>
            </a:pPr>
            <a:endParaRPr lang="en-US" sz="1600" dirty="0">
              <a:latin typeface="+mn-lt"/>
              <a:ea typeface="MS PGothic" charset="0"/>
              <a:cs typeface="Arial" charset="0"/>
            </a:endParaRPr>
          </a:p>
        </p:txBody>
      </p:sp>
      <p:sp>
        <p:nvSpPr>
          <p:cNvPr id="27679" name="Rectangle 15"/>
          <p:cNvSpPr>
            <a:spLocks noChangeArrowheads="1"/>
          </p:cNvSpPr>
          <p:nvPr/>
        </p:nvSpPr>
        <p:spPr bwMode="auto">
          <a:xfrm>
            <a:off x="6640610" y="4364190"/>
            <a:ext cx="705644" cy="2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3.6</a:t>
            </a:r>
            <a:endParaRPr lang="en-US" altLang="en-US" sz="1600" b="1" dirty="0">
              <a:solidFill>
                <a:schemeClr val="tx1"/>
              </a:solidFill>
              <a:cs typeface="Arial" panose="020B0604020202020204" pitchFamily="34" charset="0"/>
            </a:endParaRPr>
          </a:p>
        </p:txBody>
      </p:sp>
      <p:sp>
        <p:nvSpPr>
          <p:cNvPr id="27680" name="Text Box 33"/>
          <p:cNvSpPr txBox="1">
            <a:spLocks noChangeArrowheads="1"/>
          </p:cNvSpPr>
          <p:nvPr/>
        </p:nvSpPr>
        <p:spPr bwMode="auto">
          <a:xfrm>
            <a:off x="5727424" y="4681481"/>
            <a:ext cx="8215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237</a:t>
            </a:r>
          </a:p>
        </p:txBody>
      </p:sp>
      <p:sp>
        <p:nvSpPr>
          <p:cNvPr id="27681" name="Text Box 33"/>
          <p:cNvSpPr txBox="1">
            <a:spLocks noChangeArrowheads="1"/>
          </p:cNvSpPr>
          <p:nvPr/>
        </p:nvSpPr>
        <p:spPr bwMode="auto">
          <a:xfrm>
            <a:off x="6556864" y="4681481"/>
            <a:ext cx="8768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rgbClr val="000000"/>
                </a:solidFill>
                <a:ea typeface="MS PGothic" panose="020B0600070205080204" pitchFamily="34" charset="-128"/>
              </a:rPr>
              <a:t>231</a:t>
            </a:r>
          </a:p>
        </p:txBody>
      </p:sp>
      <p:sp>
        <p:nvSpPr>
          <p:cNvPr id="27655" name="Rectangle 25"/>
          <p:cNvSpPr>
            <a:spLocks noChangeArrowheads="1"/>
          </p:cNvSpPr>
          <p:nvPr/>
        </p:nvSpPr>
        <p:spPr bwMode="auto">
          <a:xfrm>
            <a:off x="925366" y="4010044"/>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10</a:t>
            </a:r>
            <a:endParaRPr lang="en-US" altLang="en-US" sz="1600" dirty="0">
              <a:solidFill>
                <a:schemeClr val="tx1"/>
              </a:solidFill>
              <a:cs typeface="Arial" panose="020B0604020202020204" pitchFamily="34" charset="0"/>
            </a:endParaRPr>
          </a:p>
        </p:txBody>
      </p:sp>
      <p:cxnSp>
        <p:nvCxnSpPr>
          <p:cNvPr id="27694" name="Straight Connector 27"/>
          <p:cNvCxnSpPr>
            <a:cxnSpLocks noChangeShapeType="1"/>
          </p:cNvCxnSpPr>
          <p:nvPr/>
        </p:nvCxnSpPr>
        <p:spPr bwMode="auto">
          <a:xfrm rot="10800000">
            <a:off x="1202358" y="4148405"/>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27654" name="Rectangle 27"/>
          <p:cNvSpPr>
            <a:spLocks noChangeArrowheads="1"/>
          </p:cNvSpPr>
          <p:nvPr/>
        </p:nvSpPr>
        <p:spPr bwMode="auto">
          <a:xfrm>
            <a:off x="925366" y="3222248"/>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20</a:t>
            </a:r>
            <a:endParaRPr lang="en-US" altLang="en-US" sz="1600" dirty="0">
              <a:solidFill>
                <a:schemeClr val="tx1"/>
              </a:solidFill>
              <a:cs typeface="Arial" panose="020B0604020202020204" pitchFamily="34" charset="0"/>
            </a:endParaRPr>
          </a:p>
        </p:txBody>
      </p:sp>
      <p:cxnSp>
        <p:nvCxnSpPr>
          <p:cNvPr id="27695" name="Straight Connector 27"/>
          <p:cNvCxnSpPr>
            <a:cxnSpLocks noChangeShapeType="1"/>
          </p:cNvCxnSpPr>
          <p:nvPr/>
        </p:nvCxnSpPr>
        <p:spPr bwMode="auto">
          <a:xfrm rot="10800000">
            <a:off x="1202358" y="3364068"/>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27653" name="Rectangle 29"/>
          <p:cNvSpPr>
            <a:spLocks noChangeArrowheads="1"/>
          </p:cNvSpPr>
          <p:nvPr/>
        </p:nvSpPr>
        <p:spPr bwMode="auto">
          <a:xfrm>
            <a:off x="925366" y="2434452"/>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30</a:t>
            </a:r>
            <a:endParaRPr lang="en-US" altLang="en-US" sz="1600" dirty="0">
              <a:solidFill>
                <a:schemeClr val="tx1"/>
              </a:solidFill>
              <a:cs typeface="Arial" panose="020B0604020202020204" pitchFamily="34" charset="0"/>
            </a:endParaRPr>
          </a:p>
        </p:txBody>
      </p:sp>
      <p:cxnSp>
        <p:nvCxnSpPr>
          <p:cNvPr id="27696" name="Straight Connector 27"/>
          <p:cNvCxnSpPr>
            <a:cxnSpLocks noChangeShapeType="1"/>
          </p:cNvCxnSpPr>
          <p:nvPr/>
        </p:nvCxnSpPr>
        <p:spPr bwMode="auto">
          <a:xfrm rot="10800000">
            <a:off x="1202358" y="2579731"/>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27652" name="Rectangle 31"/>
          <p:cNvSpPr>
            <a:spLocks noChangeArrowheads="1"/>
          </p:cNvSpPr>
          <p:nvPr/>
        </p:nvSpPr>
        <p:spPr bwMode="auto">
          <a:xfrm>
            <a:off x="925366" y="1646656"/>
            <a:ext cx="22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
                <a:srgbClr val="99CC00"/>
              </a:buClr>
              <a:buFont typeface="Arial" panose="020B0604020202020204" pitchFamily="34" charset="0"/>
              <a:buNone/>
            </a:pPr>
            <a:r>
              <a:rPr lang="en-US" altLang="en-US" sz="1600" dirty="0" smtClean="0">
                <a:solidFill>
                  <a:schemeClr val="tx1"/>
                </a:solidFill>
                <a:cs typeface="Arial" panose="020B0604020202020204" pitchFamily="34" charset="0"/>
              </a:rPr>
              <a:t>40</a:t>
            </a:r>
            <a:endParaRPr lang="en-US" altLang="en-US" sz="1600" dirty="0">
              <a:solidFill>
                <a:schemeClr val="tx1"/>
              </a:solidFill>
              <a:cs typeface="Arial" panose="020B0604020202020204" pitchFamily="34" charset="0"/>
            </a:endParaRPr>
          </a:p>
        </p:txBody>
      </p:sp>
      <p:cxnSp>
        <p:nvCxnSpPr>
          <p:cNvPr id="27697" name="Straight Connector 27"/>
          <p:cNvCxnSpPr>
            <a:cxnSpLocks noChangeShapeType="1"/>
          </p:cNvCxnSpPr>
          <p:nvPr/>
        </p:nvCxnSpPr>
        <p:spPr bwMode="auto">
          <a:xfrm rot="10800000">
            <a:off x="1202358" y="1795394"/>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27698" name="Straight Connector 31"/>
          <p:cNvCxnSpPr>
            <a:cxnSpLocks noChangeShapeType="1"/>
          </p:cNvCxnSpPr>
          <p:nvPr/>
        </p:nvCxnSpPr>
        <p:spPr bwMode="auto">
          <a:xfrm flipH="1">
            <a:off x="1273910" y="4934473"/>
            <a:ext cx="6402682"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9" name="Oval 8"/>
          <p:cNvSpPr/>
          <p:nvPr/>
        </p:nvSpPr>
        <p:spPr bwMode="auto">
          <a:xfrm>
            <a:off x="4464664" y="3470515"/>
            <a:ext cx="259766" cy="476071"/>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nchor="ctr">
            <a:spAutoFit/>
          </a:bodyPr>
          <a:lstStyle/>
          <a:p>
            <a:pPr algn="ctr" eaLnBrk="1" hangingPunct="1">
              <a:lnSpc>
                <a:spcPct val="100000"/>
              </a:lnSpc>
              <a:spcBef>
                <a:spcPct val="0"/>
              </a:spcBef>
              <a:spcAft>
                <a:spcPct val="0"/>
              </a:spcAft>
              <a:buClrTx/>
              <a:buFontTx/>
              <a:buNone/>
            </a:pPr>
            <a:endParaRPr lang="en-US" sz="1600" b="0" dirty="0">
              <a:solidFill>
                <a:schemeClr val="bg2"/>
              </a:solidFill>
            </a:endParaRPr>
          </a:p>
        </p:txBody>
      </p:sp>
      <p:sp>
        <p:nvSpPr>
          <p:cNvPr id="60" name="TextBox 102"/>
          <p:cNvSpPr txBox="1">
            <a:spLocks noChangeArrowheads="1"/>
          </p:cNvSpPr>
          <p:nvPr/>
        </p:nvSpPr>
        <p:spPr bwMode="auto">
          <a:xfrm>
            <a:off x="2518864" y="1936571"/>
            <a:ext cx="4111067" cy="338554"/>
          </a:xfrm>
          <a:prstGeom prst="rect">
            <a:avLst/>
          </a:prstGeom>
          <a:solidFill>
            <a:schemeClr val="tx2"/>
          </a:solidFill>
          <a:ln w="9525">
            <a:solidFill>
              <a:srgbClr val="000514"/>
            </a:solidFill>
            <a:miter lim="800000"/>
            <a:headEnd/>
            <a:tailEnd/>
          </a:ln>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 typeface="Arial" panose="020B0604020202020204" pitchFamily="34" charset="0"/>
              <a:buNone/>
            </a:pPr>
            <a:r>
              <a:rPr lang="en-US" altLang="en-US" sz="1600" dirty="0">
                <a:solidFill>
                  <a:schemeClr val="bg2">
                    <a:lumMod val="10000"/>
                  </a:schemeClr>
                </a:solidFill>
                <a:ea typeface="MS PGothic" panose="020B0600070205080204" pitchFamily="34" charset="-128"/>
              </a:rPr>
              <a:t>Greater benefit in pts with cirrhosis</a:t>
            </a:r>
          </a:p>
        </p:txBody>
      </p:sp>
      <p:sp>
        <p:nvSpPr>
          <p:cNvPr id="66" name="Text Box 33"/>
          <p:cNvSpPr txBox="1">
            <a:spLocks noChangeArrowheads="1"/>
          </p:cNvSpPr>
          <p:nvPr/>
        </p:nvSpPr>
        <p:spPr bwMode="auto">
          <a:xfrm>
            <a:off x="608586" y="4681481"/>
            <a:ext cx="6883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a:solidFill>
                  <a:schemeClr val="tx1"/>
                </a:solidFill>
                <a:ea typeface="MS PGothic" panose="020B0600070205080204" pitchFamily="34" charset="-128"/>
              </a:rPr>
              <a:t>n =</a:t>
            </a:r>
          </a:p>
        </p:txBody>
      </p:sp>
      <p:cxnSp>
        <p:nvCxnSpPr>
          <p:cNvPr id="10" name="Straight Connector 9"/>
          <p:cNvCxnSpPr/>
          <p:nvPr/>
        </p:nvCxnSpPr>
        <p:spPr bwMode="auto">
          <a:xfrm>
            <a:off x="127391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a:off x="340279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2" name="Straight Connector 71"/>
          <p:cNvCxnSpPr/>
          <p:nvPr/>
        </p:nvCxnSpPr>
        <p:spPr bwMode="auto">
          <a:xfrm>
            <a:off x="5531671" y="4933220"/>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a:off x="7660550" y="4933220"/>
            <a:ext cx="0" cy="64008"/>
          </a:xfrm>
          <a:prstGeom prst="line">
            <a:avLst/>
          </a:prstGeom>
          <a:noFill/>
          <a:ln w="28575" cap="flat" cmpd="sng" algn="ctr">
            <a:solidFill>
              <a:schemeClr val="tx1"/>
            </a:solidFill>
            <a:prstDash val="solid"/>
            <a:round/>
            <a:headEnd type="none" w="med" len="med"/>
            <a:tailEnd type="none" w="med" len="med"/>
          </a:ln>
          <a:effectLst/>
        </p:spPr>
      </p:cxnSp>
      <p:grpSp>
        <p:nvGrpSpPr>
          <p:cNvPr id="56" name="Group 16"/>
          <p:cNvGrpSpPr>
            <a:grpSpLocks/>
          </p:cNvGrpSpPr>
          <p:nvPr/>
        </p:nvGrpSpPr>
        <p:grpSpPr bwMode="auto">
          <a:xfrm>
            <a:off x="6291263" y="6208713"/>
            <a:ext cx="2673350" cy="450850"/>
            <a:chOff x="9289790" y="4481726"/>
            <a:chExt cx="2673350" cy="450347"/>
          </a:xfrm>
        </p:grpSpPr>
        <p:pic>
          <p:nvPicPr>
            <p:cNvPr id="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54" name="Rectangle 93"/>
          <p:cNvSpPr>
            <a:spLocks noChangeArrowheads="1"/>
          </p:cNvSpPr>
          <p:nvPr/>
        </p:nvSpPr>
        <p:spPr bwMode="auto">
          <a:xfrm>
            <a:off x="7474938" y="2591847"/>
            <a:ext cx="146050" cy="146304"/>
          </a:xfrm>
          <a:prstGeom prst="rect">
            <a:avLst/>
          </a:prstGeom>
          <a:solidFill>
            <a:schemeClr val="accent3"/>
          </a:solidFill>
          <a:ln w="12700">
            <a:solidFill>
              <a:schemeClr val="bg2">
                <a:lumMod val="10000"/>
              </a:schemeClr>
            </a:solidFill>
            <a:round/>
            <a:headEnd/>
            <a:tailEnd/>
          </a:ln>
        </p:spPr>
        <p:txBody>
          <a:bodyPr>
            <a:spAutoFit/>
          </a:bodyPr>
          <a:lstStyle/>
          <a:p>
            <a:pPr eaLnBrk="1" fontAlgn="auto" hangingPunct="1">
              <a:spcBef>
                <a:spcPts val="0"/>
              </a:spcBef>
              <a:spcAft>
                <a:spcPts val="0"/>
              </a:spcAft>
              <a:defRPr/>
            </a:pPr>
            <a:endParaRPr lang="en-US" sz="1600" dirty="0">
              <a:latin typeface="+mn-lt"/>
            </a:endParaRPr>
          </a:p>
        </p:txBody>
      </p:sp>
      <p:sp>
        <p:nvSpPr>
          <p:cNvPr id="55" name="Rectangle 94"/>
          <p:cNvSpPr>
            <a:spLocks noChangeArrowheads="1"/>
          </p:cNvSpPr>
          <p:nvPr/>
        </p:nvSpPr>
        <p:spPr bwMode="auto">
          <a:xfrm>
            <a:off x="7474938" y="2068813"/>
            <a:ext cx="146050" cy="146304"/>
          </a:xfrm>
          <a:prstGeom prst="rect">
            <a:avLst/>
          </a:prstGeom>
          <a:solidFill>
            <a:schemeClr val="accent2"/>
          </a:solidFill>
          <a:ln w="12700">
            <a:solidFill>
              <a:srgbClr val="000000"/>
            </a:solidFill>
            <a:round/>
            <a:headEnd/>
            <a:tailEnd/>
          </a:ln>
          <a:extLst/>
        </p:spPr>
        <p:txBody>
          <a:bodyPr>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endParaRPr lang="en-US" altLang="en-US" sz="1600" dirty="0">
              <a:solidFill>
                <a:schemeClr val="tx1"/>
              </a:solidFill>
            </a:endParaRPr>
          </a:p>
        </p:txBody>
      </p:sp>
      <p:sp>
        <p:nvSpPr>
          <p:cNvPr id="59" name="TextBox 95"/>
          <p:cNvSpPr txBox="1">
            <a:spLocks noChangeArrowheads="1"/>
          </p:cNvSpPr>
          <p:nvPr/>
        </p:nvSpPr>
        <p:spPr bwMode="auto">
          <a:xfrm>
            <a:off x="7604946" y="1968017"/>
            <a:ext cx="139339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sz="1600" dirty="0">
                <a:solidFill>
                  <a:schemeClr val="tx1"/>
                </a:solidFill>
                <a:latin typeface="Arial" pitchFamily="-110" charset="0"/>
                <a:ea typeface="ＭＳ Ｐゴシック" pitchFamily="-110" charset="-128"/>
                <a:cs typeface="ＭＳ Ｐゴシック" pitchFamily="-110" charset="-128"/>
              </a:rPr>
              <a:t>Nucleos(t)ide </a:t>
            </a:r>
            <a:r>
              <a:rPr lang="en-US" sz="1600" dirty="0" smtClean="0">
                <a:solidFill>
                  <a:schemeClr val="tx1"/>
                </a:solidFill>
                <a:latin typeface="Arial" pitchFamily="-110" charset="0"/>
                <a:ea typeface="ＭＳ Ｐゴシック" pitchFamily="-110" charset="-128"/>
                <a:cs typeface="ＭＳ Ｐゴシック" pitchFamily="-110" charset="-128"/>
              </a:rPr>
              <a:t>analogues</a:t>
            </a:r>
            <a:endParaRPr lang="en-US" altLang="en-US" sz="1600" dirty="0">
              <a:solidFill>
                <a:schemeClr val="tx1"/>
              </a:solidFill>
              <a:ea typeface="MS PGothic" panose="020B0600070205080204" pitchFamily="34" charset="-128"/>
            </a:endParaRPr>
          </a:p>
        </p:txBody>
      </p:sp>
      <p:sp>
        <p:nvSpPr>
          <p:cNvPr id="61" name="TextBox 96"/>
          <p:cNvSpPr txBox="1">
            <a:spLocks noChangeArrowheads="1"/>
          </p:cNvSpPr>
          <p:nvPr/>
        </p:nvSpPr>
        <p:spPr bwMode="auto">
          <a:xfrm>
            <a:off x="7604946" y="2495207"/>
            <a:ext cx="8451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Control</a:t>
            </a:r>
          </a:p>
        </p:txBody>
      </p:sp>
      <p:sp>
        <p:nvSpPr>
          <p:cNvPr id="67" name="TextBox 54"/>
          <p:cNvSpPr txBox="1">
            <a:spLocks noChangeArrowheads="1"/>
          </p:cNvSpPr>
          <p:nvPr/>
        </p:nvSpPr>
        <p:spPr bwMode="auto">
          <a:xfrm>
            <a:off x="1296935" y="4985282"/>
            <a:ext cx="210585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a:solidFill>
                  <a:schemeClr val="tx1"/>
                </a:solidFill>
              </a:rPr>
              <a:t>Hong Kong</a:t>
            </a:r>
            <a:r>
              <a:rPr lang="en-US" altLang="en-US" sz="1600" b="1" baseline="30000" dirty="0">
                <a:solidFill>
                  <a:schemeClr val="tx1"/>
                </a:solidFill>
              </a:rPr>
              <a:t>[1</a:t>
            </a:r>
            <a:r>
              <a:rPr lang="en-US" altLang="en-US" sz="1600" b="1" baseline="30000" dirty="0" smtClean="0">
                <a:solidFill>
                  <a:schemeClr val="tx1"/>
                </a:solidFill>
              </a:rPr>
              <a:t>]</a:t>
            </a:r>
          </a:p>
          <a:p>
            <a:pPr algn="ctr" eaLnBrk="1" hangingPunct="1">
              <a:lnSpc>
                <a:spcPct val="100000"/>
              </a:lnSpc>
              <a:spcBef>
                <a:spcPct val="0"/>
              </a:spcBef>
              <a:spcAft>
                <a:spcPct val="0"/>
              </a:spcAft>
              <a:buClrTx/>
              <a:buFontTx/>
              <a:buNone/>
            </a:pPr>
            <a:r>
              <a:rPr lang="en-US" altLang="en-US" sz="1600" b="1" dirty="0" smtClean="0">
                <a:solidFill>
                  <a:schemeClr val="tx1"/>
                </a:solidFill>
              </a:rPr>
              <a:t>(No cirrhosis)</a:t>
            </a:r>
            <a:endParaRPr lang="en-US" altLang="en-US" sz="1600" b="1" dirty="0">
              <a:solidFill>
                <a:schemeClr val="tx1"/>
              </a:solidFill>
            </a:endParaRPr>
          </a:p>
        </p:txBody>
      </p:sp>
      <p:sp>
        <p:nvSpPr>
          <p:cNvPr id="68" name="TextBox 55"/>
          <p:cNvSpPr txBox="1">
            <a:spLocks noChangeArrowheads="1"/>
          </p:cNvSpPr>
          <p:nvPr/>
        </p:nvSpPr>
        <p:spPr bwMode="auto">
          <a:xfrm>
            <a:off x="3402792" y="4985282"/>
            <a:ext cx="21211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rPr>
              <a:t>Taiwan*</a:t>
            </a:r>
            <a:r>
              <a:rPr lang="en-US" altLang="en-US" sz="1600" b="1" baseline="30000" dirty="0" smtClean="0">
                <a:solidFill>
                  <a:schemeClr val="tx1"/>
                </a:solidFill>
              </a:rPr>
              <a:t>[</a:t>
            </a:r>
            <a:r>
              <a:rPr lang="en-US" altLang="en-US" sz="1600" b="1" baseline="30000" dirty="0">
                <a:solidFill>
                  <a:schemeClr val="tx1"/>
                </a:solidFill>
              </a:rPr>
              <a:t>2]</a:t>
            </a:r>
            <a:endParaRPr lang="en-US" altLang="en-US" sz="1600" b="1" dirty="0">
              <a:solidFill>
                <a:schemeClr val="tx1"/>
              </a:solidFill>
            </a:endParaRPr>
          </a:p>
        </p:txBody>
      </p:sp>
      <p:sp>
        <p:nvSpPr>
          <p:cNvPr id="69" name="TextBox 56"/>
          <p:cNvSpPr txBox="1">
            <a:spLocks noChangeArrowheads="1"/>
          </p:cNvSpPr>
          <p:nvPr/>
        </p:nvSpPr>
        <p:spPr bwMode="auto">
          <a:xfrm>
            <a:off x="5531672" y="4985282"/>
            <a:ext cx="212887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None/>
            </a:pPr>
            <a:r>
              <a:rPr lang="en-US" altLang="en-US" sz="1600" b="1" dirty="0">
                <a:solidFill>
                  <a:schemeClr val="tx1"/>
                </a:solidFill>
              </a:rPr>
              <a:t>Japan</a:t>
            </a:r>
            <a:r>
              <a:rPr lang="en-US" altLang="en-US" sz="1600" b="1" baseline="30000" dirty="0">
                <a:solidFill>
                  <a:schemeClr val="tx1"/>
                </a:solidFill>
              </a:rPr>
              <a:t>[3</a:t>
            </a:r>
            <a:r>
              <a:rPr lang="en-US" altLang="en-US" sz="1600" b="1" baseline="30000" dirty="0" smtClean="0">
                <a:solidFill>
                  <a:schemeClr val="tx1"/>
                </a:solidFill>
              </a:rPr>
              <a:t>]</a:t>
            </a:r>
            <a:br>
              <a:rPr lang="en-US" altLang="en-US" sz="1600" b="1" baseline="30000" dirty="0" smtClean="0">
                <a:solidFill>
                  <a:schemeClr val="tx1"/>
                </a:solidFill>
              </a:rPr>
            </a:br>
            <a:r>
              <a:rPr lang="en-US" altLang="en-US" sz="1600" b="1" dirty="0" smtClean="0">
                <a:solidFill>
                  <a:schemeClr val="tx1"/>
                </a:solidFill>
              </a:rPr>
              <a:t>(No cirrhosis)</a:t>
            </a:r>
            <a:endParaRPr lang="en-US" altLang="en-US" sz="1600" b="1" dirty="0">
              <a:solidFill>
                <a:schemeClr val="tx1"/>
              </a:solidFill>
            </a:endParaRPr>
          </a:p>
        </p:txBody>
      </p:sp>
      <p:sp>
        <p:nvSpPr>
          <p:cNvPr id="70" name="Text Box 30"/>
          <p:cNvSpPr txBox="1">
            <a:spLocks noChangeArrowheads="1"/>
          </p:cNvSpPr>
          <p:nvPr/>
        </p:nvSpPr>
        <p:spPr bwMode="auto">
          <a:xfrm>
            <a:off x="381000" y="5535983"/>
            <a:ext cx="8467725"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35000"/>
              </a:spcBef>
              <a:spcAft>
                <a:spcPct val="25000"/>
              </a:spcAft>
              <a:buClr>
                <a:schemeClr val="folHlink"/>
              </a:buClr>
              <a:buFont typeface="Arial" panose="020B0604020202020204" pitchFamily="34" charset="0"/>
              <a:buNone/>
            </a:pPr>
            <a:r>
              <a:rPr lang="en-US" altLang="en-US" sz="1400" b="0" dirty="0" smtClean="0">
                <a:solidFill>
                  <a:schemeClr val="tx1"/>
                </a:solidFill>
              </a:rPr>
              <a:t>*Incidence rates include cirrhotic pts (13.6% of pts had cirrhosis at baseline) and noncirrhotic pts.</a:t>
            </a:r>
            <a:endParaRPr lang="en-US" altLang="en-US" sz="1400" dirty="0">
              <a:solidFill>
                <a:schemeClr val="tx1"/>
              </a:solidFill>
            </a:endParaRPr>
          </a:p>
        </p:txBody>
      </p:sp>
      <p:sp>
        <p:nvSpPr>
          <p:cNvPr id="62" name="Rectangle 15"/>
          <p:cNvSpPr>
            <a:spLocks noChangeArrowheads="1"/>
          </p:cNvSpPr>
          <p:nvPr/>
        </p:nvSpPr>
        <p:spPr bwMode="auto">
          <a:xfrm>
            <a:off x="3639845" y="4167397"/>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6.62</a:t>
            </a:r>
            <a:endParaRPr lang="en-US" altLang="en-US" sz="1600" b="1" dirty="0">
              <a:solidFill>
                <a:schemeClr val="tx1"/>
              </a:solidFill>
              <a:cs typeface="Arial" panose="020B0604020202020204" pitchFamily="34" charset="0"/>
            </a:endParaRPr>
          </a:p>
        </p:txBody>
      </p:sp>
      <p:sp>
        <p:nvSpPr>
          <p:cNvPr id="74" name="Rectangle 15"/>
          <p:cNvSpPr>
            <a:spLocks noChangeArrowheads="1"/>
          </p:cNvSpPr>
          <p:nvPr/>
        </p:nvSpPr>
        <p:spPr bwMode="auto">
          <a:xfrm>
            <a:off x="4521065" y="3115470"/>
            <a:ext cx="70636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600" b="1" dirty="0" smtClean="0">
                <a:solidFill>
                  <a:schemeClr val="tx1"/>
                </a:solidFill>
                <a:cs typeface="Arial" panose="020B0604020202020204" pitchFamily="34" charset="0"/>
              </a:rPr>
              <a:t>19.08</a:t>
            </a:r>
            <a:endParaRPr lang="en-US" altLang="en-US" sz="1600" b="1" dirty="0">
              <a:solidFill>
                <a:schemeClr val="tx1"/>
              </a:solidFill>
              <a:cs typeface="Arial" panose="020B0604020202020204" pitchFamily="34" charset="0"/>
            </a:endParaRPr>
          </a:p>
        </p:txBody>
      </p:sp>
      <p:sp>
        <p:nvSpPr>
          <p:cNvPr id="75" name="Text Box 33"/>
          <p:cNvSpPr txBox="1">
            <a:spLocks noChangeArrowheads="1"/>
          </p:cNvSpPr>
          <p:nvPr/>
        </p:nvSpPr>
        <p:spPr bwMode="auto">
          <a:xfrm>
            <a:off x="4441209" y="4681481"/>
            <a:ext cx="8777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smtClean="0">
                <a:solidFill>
                  <a:srgbClr val="000000"/>
                </a:solidFill>
                <a:ea typeface="MS PGothic" panose="020B0600070205080204" pitchFamily="34" charset="-128"/>
              </a:rPr>
              <a:t>21,595</a:t>
            </a:r>
            <a:endParaRPr lang="en-US" altLang="en-US" sz="1200" dirty="0">
              <a:solidFill>
                <a:srgbClr val="000000"/>
              </a:solidFill>
              <a:ea typeface="MS PGothic" panose="020B0600070205080204" pitchFamily="34" charset="-128"/>
            </a:endParaRPr>
          </a:p>
        </p:txBody>
      </p:sp>
      <p:sp>
        <p:nvSpPr>
          <p:cNvPr id="76" name="Text Box 33"/>
          <p:cNvSpPr txBox="1">
            <a:spLocks noChangeArrowheads="1"/>
          </p:cNvSpPr>
          <p:nvPr/>
        </p:nvSpPr>
        <p:spPr bwMode="auto">
          <a:xfrm>
            <a:off x="3572735" y="4681481"/>
            <a:ext cx="8777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
                <a:srgbClr val="99CC00"/>
              </a:buClr>
              <a:buFont typeface="Arial" panose="020B0604020202020204" pitchFamily="34" charset="0"/>
              <a:buNone/>
            </a:pPr>
            <a:r>
              <a:rPr lang="en-US" altLang="en-US" sz="1200" dirty="0" smtClean="0">
                <a:solidFill>
                  <a:srgbClr val="000000"/>
                </a:solidFill>
                <a:ea typeface="MS PGothic" panose="020B0600070205080204" pitchFamily="34" charset="-128"/>
              </a:rPr>
              <a:t>21,595</a:t>
            </a:r>
            <a:endParaRPr lang="en-US" altLang="en-US" sz="1200" dirty="0">
              <a:solidFill>
                <a:srgbClr val="000000"/>
              </a:solidFill>
              <a:ea typeface="MS PGothic" panose="020B0600070205080204" pitchFamily="34" charset="-128"/>
            </a:endParaRPr>
          </a:p>
        </p:txBody>
      </p:sp>
      <p:sp>
        <p:nvSpPr>
          <p:cNvPr id="77" name="TextBox 3"/>
          <p:cNvSpPr txBox="1">
            <a:spLocks noChangeArrowheads="1"/>
          </p:cNvSpPr>
          <p:nvPr/>
        </p:nvSpPr>
        <p:spPr bwMode="auto">
          <a:xfrm>
            <a:off x="3428893" y="2399786"/>
            <a:ext cx="19784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a:lnSpc>
                <a:spcPct val="100000"/>
              </a:lnSpc>
              <a:spcBef>
                <a:spcPct val="0"/>
              </a:spcBef>
              <a:spcAft>
                <a:spcPct val="0"/>
              </a:spcAft>
              <a:buClrTx/>
              <a:buFontTx/>
              <a:buNone/>
            </a:pPr>
            <a:r>
              <a:rPr lang="en-US" altLang="en-US" sz="1600" dirty="0" smtClean="0">
                <a:solidFill>
                  <a:schemeClr val="tx1"/>
                </a:solidFill>
              </a:rPr>
              <a:t>aHR</a:t>
            </a:r>
            <a:r>
              <a:rPr lang="en-US" altLang="en-US" sz="1600" dirty="0">
                <a:solidFill>
                  <a:schemeClr val="tx1"/>
                </a:solidFill>
              </a:rPr>
              <a:t>:</a:t>
            </a:r>
            <a:r>
              <a:rPr lang="en-US" altLang="en-US" sz="1600" dirty="0" smtClean="0">
                <a:solidFill>
                  <a:schemeClr val="tx1"/>
                </a:solidFill>
              </a:rPr>
              <a:t> 0.31</a:t>
            </a:r>
            <a:r>
              <a:rPr lang="en-US" altLang="en-US" sz="1600" dirty="0">
                <a:solidFill>
                  <a:schemeClr val="tx1"/>
                </a:solidFill>
              </a:rPr>
              <a:t/>
            </a:r>
            <a:br>
              <a:rPr lang="en-US" altLang="en-US" sz="1600" dirty="0">
                <a:solidFill>
                  <a:schemeClr val="tx1"/>
                </a:solidFill>
              </a:rPr>
            </a:br>
            <a:r>
              <a:rPr lang="en-US" altLang="en-US" sz="1600" dirty="0">
                <a:solidFill>
                  <a:schemeClr val="tx1"/>
                </a:solidFill>
              </a:rPr>
              <a:t>(95% </a:t>
            </a:r>
            <a:r>
              <a:rPr lang="en-US" altLang="en-US" sz="1600" dirty="0" smtClean="0">
                <a:solidFill>
                  <a:schemeClr val="tx1"/>
                </a:solidFill>
              </a:rPr>
              <a:t>CI: 0.27-0.53)</a:t>
            </a:r>
            <a:endParaRPr lang="en-US" altLang="en-US" sz="1600" dirty="0">
              <a:solidFill>
                <a:schemeClr val="tx1"/>
              </a:solidFill>
            </a:endParaRPr>
          </a:p>
        </p:txBody>
      </p:sp>
      <p:cxnSp>
        <p:nvCxnSpPr>
          <p:cNvPr id="78" name="Straight Connector 77"/>
          <p:cNvCxnSpPr/>
          <p:nvPr/>
        </p:nvCxnSpPr>
        <p:spPr bwMode="auto">
          <a:xfrm>
            <a:off x="3972420" y="3005285"/>
            <a:ext cx="953899" cy="0"/>
          </a:xfrm>
          <a:prstGeom prst="line">
            <a:avLst/>
          </a:prstGeom>
          <a:no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3522848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Cho JY, et al. Gut. 2014;63:1943-1950.</a:t>
            </a:r>
          </a:p>
        </p:txBody>
      </p:sp>
      <p:sp>
        <p:nvSpPr>
          <p:cNvPr id="18" name="Rectangle 4"/>
          <p:cNvSpPr>
            <a:spLocks noGrp="1" noChangeArrowheads="1"/>
          </p:cNvSpPr>
          <p:nvPr>
            <p:ph type="title"/>
          </p:nvPr>
        </p:nvSpPr>
        <p:spPr/>
        <p:txBody>
          <a:bodyPr/>
          <a:lstStyle/>
          <a:p>
            <a:r>
              <a:rPr lang="en-US" altLang="en-US" dirty="0" smtClean="0"/>
              <a:t>Is HBV Suppression the Same as Inactive Disease?</a:t>
            </a:r>
            <a:endParaRPr lang="en-US" altLang="en-US" dirty="0"/>
          </a:p>
        </p:txBody>
      </p:sp>
      <p:sp>
        <p:nvSpPr>
          <p:cNvPr id="24" name="Content Placeholder 12"/>
          <p:cNvSpPr>
            <a:spLocks noGrp="1"/>
          </p:cNvSpPr>
          <p:nvPr>
            <p:ph sz="half" idx="1"/>
          </p:nvPr>
        </p:nvSpPr>
        <p:spPr/>
        <p:txBody>
          <a:bodyPr/>
          <a:lstStyle/>
          <a:p>
            <a:r>
              <a:rPr lang="en-US" altLang="en-US" sz="2200" dirty="0" smtClean="0"/>
              <a:t>Retrospective cohort study of treatment-naive pts with HBV starting oral nucleos(t)ide analogues (n = 1378) vs HBeAg-negative pts with inactive CHB (n = 1014)</a:t>
            </a:r>
          </a:p>
          <a:p>
            <a:pPr lvl="1"/>
            <a:r>
              <a:rPr lang="en-US" altLang="en-US" sz="2000" dirty="0" smtClean="0"/>
              <a:t>Group receiving nucleos(t)ide analogues divided by continuous viral suppression (complete vs incomplete responder)</a:t>
            </a:r>
          </a:p>
          <a:p>
            <a:r>
              <a:rPr lang="en-US" altLang="en-US" sz="2200" dirty="0" smtClean="0"/>
              <a:t>Spontaneous control </a:t>
            </a:r>
            <a:br>
              <a:rPr lang="en-US" altLang="en-US" sz="2200" dirty="0" smtClean="0"/>
            </a:br>
            <a:r>
              <a:rPr lang="en-US" altLang="en-US" sz="2200" dirty="0" smtClean="0"/>
              <a:t>better than treatment</a:t>
            </a:r>
            <a:endParaRPr lang="en-US" altLang="en-US" sz="2200" dirty="0"/>
          </a:p>
        </p:txBody>
      </p:sp>
      <p:sp>
        <p:nvSpPr>
          <p:cNvPr id="30" name="TextBox 29"/>
          <p:cNvSpPr txBox="1"/>
          <p:nvPr/>
        </p:nvSpPr>
        <p:spPr>
          <a:xfrm>
            <a:off x="6592087" y="3499380"/>
            <a:ext cx="2292617" cy="338554"/>
          </a:xfrm>
          <a:prstGeom prst="rect">
            <a:avLst/>
          </a:prstGeom>
          <a:noFill/>
        </p:spPr>
        <p:txBody>
          <a:bodyPr wrap="none" rtlCol="0">
            <a:spAutoFit/>
          </a:bodyPr>
          <a:lstStyle/>
          <a:p>
            <a:r>
              <a:rPr lang="en-US" sz="1600" b="1" dirty="0">
                <a:solidFill>
                  <a:schemeClr val="accent2"/>
                </a:solidFill>
              </a:rPr>
              <a:t>Complete responders</a:t>
            </a:r>
          </a:p>
        </p:txBody>
      </p:sp>
      <p:sp>
        <p:nvSpPr>
          <p:cNvPr id="31" name="TextBox 30"/>
          <p:cNvSpPr txBox="1"/>
          <p:nvPr/>
        </p:nvSpPr>
        <p:spPr>
          <a:xfrm>
            <a:off x="7477928" y="3981162"/>
            <a:ext cx="1449436" cy="338554"/>
          </a:xfrm>
          <a:prstGeom prst="rect">
            <a:avLst/>
          </a:prstGeom>
          <a:noFill/>
        </p:spPr>
        <p:txBody>
          <a:bodyPr wrap="none" rtlCol="0">
            <a:spAutoFit/>
          </a:bodyPr>
          <a:lstStyle/>
          <a:p>
            <a:r>
              <a:rPr lang="en-US" sz="1600" b="1" dirty="0">
                <a:solidFill>
                  <a:schemeClr val="accent3"/>
                </a:solidFill>
              </a:rPr>
              <a:t>Inactive CHB</a:t>
            </a:r>
          </a:p>
        </p:txBody>
      </p:sp>
      <p:sp>
        <p:nvSpPr>
          <p:cNvPr id="32" name="TextBox 31"/>
          <p:cNvSpPr txBox="1"/>
          <p:nvPr/>
        </p:nvSpPr>
        <p:spPr>
          <a:xfrm>
            <a:off x="6179288" y="2656487"/>
            <a:ext cx="955712" cy="338554"/>
          </a:xfrm>
          <a:prstGeom prst="rect">
            <a:avLst/>
          </a:prstGeom>
          <a:noFill/>
          <a:ln>
            <a:noFill/>
          </a:ln>
        </p:spPr>
        <p:txBody>
          <a:bodyPr wrap="none" rtlCol="0">
            <a:spAutoFit/>
          </a:bodyPr>
          <a:lstStyle/>
          <a:p>
            <a:r>
              <a:rPr lang="en-US" sz="1600" i="1" dirty="0"/>
              <a:t>P</a:t>
            </a:r>
            <a:r>
              <a:rPr lang="en-US" sz="1600" dirty="0"/>
              <a:t> &lt; .001</a:t>
            </a:r>
          </a:p>
        </p:txBody>
      </p:sp>
      <p:sp>
        <p:nvSpPr>
          <p:cNvPr id="2" name="TextBox 1"/>
          <p:cNvSpPr txBox="1"/>
          <p:nvPr/>
        </p:nvSpPr>
        <p:spPr>
          <a:xfrm rot="16200000">
            <a:off x="3763591" y="2967763"/>
            <a:ext cx="2431193" cy="584775"/>
          </a:xfrm>
          <a:prstGeom prst="rect">
            <a:avLst/>
          </a:prstGeom>
          <a:noFill/>
        </p:spPr>
        <p:txBody>
          <a:bodyPr wrap="square" rtlCol="0">
            <a:spAutoFit/>
          </a:bodyPr>
          <a:lstStyle/>
          <a:p>
            <a:pPr algn="ctr">
              <a:buNone/>
            </a:pPr>
            <a:r>
              <a:rPr lang="en-US" sz="1600" b="1" dirty="0"/>
              <a:t>Cumulative Incidence of HCC (%)</a:t>
            </a:r>
          </a:p>
        </p:txBody>
      </p:sp>
      <p:sp>
        <p:nvSpPr>
          <p:cNvPr id="23" name="TextBox 22"/>
          <p:cNvSpPr txBox="1"/>
          <p:nvPr/>
        </p:nvSpPr>
        <p:spPr>
          <a:xfrm>
            <a:off x="5623289" y="4740415"/>
            <a:ext cx="3151743" cy="338554"/>
          </a:xfrm>
          <a:prstGeom prst="rect">
            <a:avLst/>
          </a:prstGeom>
          <a:noFill/>
        </p:spPr>
        <p:txBody>
          <a:bodyPr wrap="square" rtlCol="0">
            <a:spAutoFit/>
          </a:bodyPr>
          <a:lstStyle/>
          <a:p>
            <a:pPr algn="ctr">
              <a:buNone/>
            </a:pPr>
            <a:r>
              <a:rPr lang="en-US" sz="1600" b="1" dirty="0" smtClean="0"/>
              <a:t>Mos</a:t>
            </a:r>
            <a:endParaRPr lang="en-US" sz="1600" b="1" dirty="0"/>
          </a:p>
        </p:txBody>
      </p:sp>
      <p:sp>
        <p:nvSpPr>
          <p:cNvPr id="25" name="TextBox 24"/>
          <p:cNvSpPr txBox="1"/>
          <p:nvPr/>
        </p:nvSpPr>
        <p:spPr>
          <a:xfrm>
            <a:off x="5217828" y="1851214"/>
            <a:ext cx="412292" cy="338554"/>
          </a:xfrm>
          <a:prstGeom prst="rect">
            <a:avLst/>
          </a:prstGeom>
          <a:noFill/>
          <a:ln>
            <a:noFill/>
          </a:ln>
        </p:spPr>
        <p:txBody>
          <a:bodyPr wrap="none" rtlCol="0">
            <a:spAutoFit/>
          </a:bodyPr>
          <a:lstStyle/>
          <a:p>
            <a:pPr algn="r"/>
            <a:r>
              <a:rPr lang="en-US" sz="1600" dirty="0" smtClean="0"/>
              <a:t>60</a:t>
            </a:r>
            <a:endParaRPr lang="en-US" sz="1600" dirty="0"/>
          </a:p>
        </p:txBody>
      </p:sp>
      <p:cxnSp>
        <p:nvCxnSpPr>
          <p:cNvPr id="11" name="Straight Connector 10"/>
          <p:cNvCxnSpPr/>
          <p:nvPr/>
        </p:nvCxnSpPr>
        <p:spPr bwMode="auto">
          <a:xfrm flipV="1">
            <a:off x="5646162" y="2020491"/>
            <a:ext cx="0" cy="2359004"/>
          </a:xfrm>
          <a:prstGeom prst="line">
            <a:avLst/>
          </a:prstGeom>
          <a:noFill/>
          <a:ln w="285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5581994" y="2036533"/>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5581994" y="2427027"/>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5581994" y="2817521"/>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5581994" y="3208015"/>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5581994" y="3598509"/>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5581994" y="3989003"/>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5581994" y="4379495"/>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5646162"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6114057"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6581952"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7049847"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7517742"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7985637" y="437949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8453530" y="4379495"/>
            <a:ext cx="0" cy="64008"/>
          </a:xfrm>
          <a:prstGeom prst="line">
            <a:avLst/>
          </a:prstGeom>
          <a:noFill/>
          <a:ln w="28575" cap="flat" cmpd="sng" algn="ctr">
            <a:solidFill>
              <a:schemeClr val="tx1"/>
            </a:solidFill>
            <a:prstDash val="solid"/>
            <a:round/>
            <a:headEnd type="none" w="med" len="med"/>
            <a:tailEnd type="none" w="med" len="med"/>
          </a:ln>
          <a:effectLst/>
        </p:spPr>
      </p:cxnSp>
      <p:sp>
        <p:nvSpPr>
          <p:cNvPr id="47" name="TextBox 46"/>
          <p:cNvSpPr txBox="1"/>
          <p:nvPr/>
        </p:nvSpPr>
        <p:spPr>
          <a:xfrm>
            <a:off x="5217828" y="2244381"/>
            <a:ext cx="412292" cy="338554"/>
          </a:xfrm>
          <a:prstGeom prst="rect">
            <a:avLst/>
          </a:prstGeom>
          <a:noFill/>
          <a:ln>
            <a:noFill/>
          </a:ln>
        </p:spPr>
        <p:txBody>
          <a:bodyPr wrap="none" rtlCol="0">
            <a:spAutoFit/>
          </a:bodyPr>
          <a:lstStyle/>
          <a:p>
            <a:pPr algn="r"/>
            <a:r>
              <a:rPr lang="en-US" sz="1600" dirty="0" smtClean="0"/>
              <a:t>50</a:t>
            </a:r>
            <a:endParaRPr lang="en-US" sz="1600" dirty="0"/>
          </a:p>
        </p:txBody>
      </p:sp>
      <p:sp>
        <p:nvSpPr>
          <p:cNvPr id="48" name="TextBox 47"/>
          <p:cNvSpPr txBox="1"/>
          <p:nvPr/>
        </p:nvSpPr>
        <p:spPr>
          <a:xfrm>
            <a:off x="5217828" y="2637548"/>
            <a:ext cx="412292" cy="338554"/>
          </a:xfrm>
          <a:prstGeom prst="rect">
            <a:avLst/>
          </a:prstGeom>
          <a:noFill/>
          <a:ln>
            <a:noFill/>
          </a:ln>
        </p:spPr>
        <p:txBody>
          <a:bodyPr wrap="none" rtlCol="0">
            <a:spAutoFit/>
          </a:bodyPr>
          <a:lstStyle/>
          <a:p>
            <a:pPr algn="r"/>
            <a:r>
              <a:rPr lang="en-US" sz="1600" dirty="0" smtClean="0"/>
              <a:t>40</a:t>
            </a:r>
            <a:endParaRPr lang="en-US" sz="1600" dirty="0"/>
          </a:p>
        </p:txBody>
      </p:sp>
      <p:sp>
        <p:nvSpPr>
          <p:cNvPr id="49" name="TextBox 48"/>
          <p:cNvSpPr txBox="1"/>
          <p:nvPr/>
        </p:nvSpPr>
        <p:spPr>
          <a:xfrm>
            <a:off x="5217828" y="3030715"/>
            <a:ext cx="412292" cy="338554"/>
          </a:xfrm>
          <a:prstGeom prst="rect">
            <a:avLst/>
          </a:prstGeom>
          <a:noFill/>
          <a:ln>
            <a:noFill/>
          </a:ln>
        </p:spPr>
        <p:txBody>
          <a:bodyPr wrap="none" rtlCol="0">
            <a:spAutoFit/>
          </a:bodyPr>
          <a:lstStyle/>
          <a:p>
            <a:pPr algn="r"/>
            <a:r>
              <a:rPr lang="en-US" sz="1600" dirty="0" smtClean="0"/>
              <a:t>30</a:t>
            </a:r>
            <a:endParaRPr lang="en-US" sz="1600" dirty="0"/>
          </a:p>
        </p:txBody>
      </p:sp>
      <p:sp>
        <p:nvSpPr>
          <p:cNvPr id="50" name="TextBox 49"/>
          <p:cNvSpPr txBox="1"/>
          <p:nvPr/>
        </p:nvSpPr>
        <p:spPr>
          <a:xfrm>
            <a:off x="5217828" y="3423882"/>
            <a:ext cx="412292" cy="338554"/>
          </a:xfrm>
          <a:prstGeom prst="rect">
            <a:avLst/>
          </a:prstGeom>
          <a:noFill/>
          <a:ln>
            <a:noFill/>
          </a:ln>
        </p:spPr>
        <p:txBody>
          <a:bodyPr wrap="none" rtlCol="0">
            <a:spAutoFit/>
          </a:bodyPr>
          <a:lstStyle/>
          <a:p>
            <a:pPr algn="r"/>
            <a:r>
              <a:rPr lang="en-US" sz="1600" dirty="0" smtClean="0"/>
              <a:t>20</a:t>
            </a:r>
            <a:endParaRPr lang="en-US" sz="1600" dirty="0"/>
          </a:p>
        </p:txBody>
      </p:sp>
      <p:sp>
        <p:nvSpPr>
          <p:cNvPr id="51" name="TextBox 50"/>
          <p:cNvSpPr txBox="1"/>
          <p:nvPr/>
        </p:nvSpPr>
        <p:spPr>
          <a:xfrm>
            <a:off x="5217828" y="3817049"/>
            <a:ext cx="412292" cy="338554"/>
          </a:xfrm>
          <a:prstGeom prst="rect">
            <a:avLst/>
          </a:prstGeom>
          <a:noFill/>
          <a:ln>
            <a:noFill/>
          </a:ln>
        </p:spPr>
        <p:txBody>
          <a:bodyPr wrap="none" rtlCol="0">
            <a:spAutoFit/>
          </a:bodyPr>
          <a:lstStyle/>
          <a:p>
            <a:pPr algn="r"/>
            <a:r>
              <a:rPr lang="en-US" sz="1600" dirty="0" smtClean="0"/>
              <a:t>10</a:t>
            </a:r>
            <a:endParaRPr lang="en-US" sz="1600" dirty="0"/>
          </a:p>
        </p:txBody>
      </p:sp>
      <p:sp>
        <p:nvSpPr>
          <p:cNvPr id="52" name="TextBox 51"/>
          <p:cNvSpPr txBox="1"/>
          <p:nvPr/>
        </p:nvSpPr>
        <p:spPr>
          <a:xfrm>
            <a:off x="5331641" y="4210218"/>
            <a:ext cx="298479" cy="338554"/>
          </a:xfrm>
          <a:prstGeom prst="rect">
            <a:avLst/>
          </a:prstGeom>
          <a:noFill/>
          <a:ln>
            <a:noFill/>
          </a:ln>
        </p:spPr>
        <p:txBody>
          <a:bodyPr wrap="none" rtlCol="0">
            <a:spAutoFit/>
          </a:bodyPr>
          <a:lstStyle/>
          <a:p>
            <a:pPr algn="r"/>
            <a:r>
              <a:rPr lang="en-US" sz="1600" dirty="0" smtClean="0"/>
              <a:t>0</a:t>
            </a:r>
            <a:endParaRPr lang="en-US" sz="1600" dirty="0"/>
          </a:p>
        </p:txBody>
      </p:sp>
      <p:sp>
        <p:nvSpPr>
          <p:cNvPr id="53" name="TextBox 52"/>
          <p:cNvSpPr txBox="1"/>
          <p:nvPr/>
        </p:nvSpPr>
        <p:spPr>
          <a:xfrm>
            <a:off x="5521744" y="4411499"/>
            <a:ext cx="298480" cy="338554"/>
          </a:xfrm>
          <a:prstGeom prst="rect">
            <a:avLst/>
          </a:prstGeom>
          <a:noFill/>
          <a:ln>
            <a:noFill/>
          </a:ln>
        </p:spPr>
        <p:txBody>
          <a:bodyPr wrap="none" rtlCol="0">
            <a:spAutoFit/>
          </a:bodyPr>
          <a:lstStyle/>
          <a:p>
            <a:pPr algn="ctr"/>
            <a:r>
              <a:rPr lang="en-US" sz="1600" dirty="0" smtClean="0"/>
              <a:t>0</a:t>
            </a:r>
            <a:endParaRPr lang="en-US" sz="1600" dirty="0"/>
          </a:p>
        </p:txBody>
      </p:sp>
      <p:sp>
        <p:nvSpPr>
          <p:cNvPr id="54" name="TextBox 53"/>
          <p:cNvSpPr txBox="1"/>
          <p:nvPr/>
        </p:nvSpPr>
        <p:spPr>
          <a:xfrm>
            <a:off x="5919111" y="4411499"/>
            <a:ext cx="412293" cy="338554"/>
          </a:xfrm>
          <a:prstGeom prst="rect">
            <a:avLst/>
          </a:prstGeom>
          <a:noFill/>
          <a:ln>
            <a:noFill/>
          </a:ln>
        </p:spPr>
        <p:txBody>
          <a:bodyPr wrap="none" rtlCol="0">
            <a:spAutoFit/>
          </a:bodyPr>
          <a:lstStyle/>
          <a:p>
            <a:pPr algn="ctr"/>
            <a:r>
              <a:rPr lang="en-US" sz="1600" dirty="0" smtClean="0"/>
              <a:t>12</a:t>
            </a:r>
            <a:endParaRPr lang="en-US" sz="1600" dirty="0"/>
          </a:p>
        </p:txBody>
      </p:sp>
      <p:sp>
        <p:nvSpPr>
          <p:cNvPr id="55" name="TextBox 54"/>
          <p:cNvSpPr txBox="1"/>
          <p:nvPr/>
        </p:nvSpPr>
        <p:spPr>
          <a:xfrm>
            <a:off x="6373384" y="4411499"/>
            <a:ext cx="412293" cy="338554"/>
          </a:xfrm>
          <a:prstGeom prst="rect">
            <a:avLst/>
          </a:prstGeom>
          <a:noFill/>
          <a:ln>
            <a:noFill/>
          </a:ln>
        </p:spPr>
        <p:txBody>
          <a:bodyPr wrap="none" rtlCol="0">
            <a:spAutoFit/>
          </a:bodyPr>
          <a:lstStyle/>
          <a:p>
            <a:pPr algn="ctr"/>
            <a:r>
              <a:rPr lang="en-US" sz="1600" dirty="0" smtClean="0"/>
              <a:t>24</a:t>
            </a:r>
            <a:endParaRPr lang="en-US" sz="1600" dirty="0"/>
          </a:p>
        </p:txBody>
      </p:sp>
      <p:sp>
        <p:nvSpPr>
          <p:cNvPr id="56" name="TextBox 55"/>
          <p:cNvSpPr txBox="1"/>
          <p:nvPr/>
        </p:nvSpPr>
        <p:spPr>
          <a:xfrm>
            <a:off x="6827657" y="4411499"/>
            <a:ext cx="412293" cy="338554"/>
          </a:xfrm>
          <a:prstGeom prst="rect">
            <a:avLst/>
          </a:prstGeom>
          <a:noFill/>
          <a:ln>
            <a:noFill/>
          </a:ln>
        </p:spPr>
        <p:txBody>
          <a:bodyPr wrap="none" rtlCol="0">
            <a:spAutoFit/>
          </a:bodyPr>
          <a:lstStyle/>
          <a:p>
            <a:pPr algn="ctr"/>
            <a:r>
              <a:rPr lang="en-US" sz="1600" dirty="0" smtClean="0"/>
              <a:t>36</a:t>
            </a:r>
            <a:endParaRPr lang="en-US" sz="1600" dirty="0"/>
          </a:p>
        </p:txBody>
      </p:sp>
      <p:sp>
        <p:nvSpPr>
          <p:cNvPr id="57" name="TextBox 56"/>
          <p:cNvSpPr txBox="1"/>
          <p:nvPr/>
        </p:nvSpPr>
        <p:spPr>
          <a:xfrm>
            <a:off x="7281930" y="4411499"/>
            <a:ext cx="412293" cy="338554"/>
          </a:xfrm>
          <a:prstGeom prst="rect">
            <a:avLst/>
          </a:prstGeom>
          <a:noFill/>
          <a:ln>
            <a:noFill/>
          </a:ln>
        </p:spPr>
        <p:txBody>
          <a:bodyPr wrap="none" rtlCol="0">
            <a:spAutoFit/>
          </a:bodyPr>
          <a:lstStyle/>
          <a:p>
            <a:pPr algn="ctr"/>
            <a:r>
              <a:rPr lang="en-US" sz="1600" dirty="0" smtClean="0"/>
              <a:t>48</a:t>
            </a:r>
            <a:endParaRPr lang="en-US" sz="1600" dirty="0"/>
          </a:p>
        </p:txBody>
      </p:sp>
      <p:sp>
        <p:nvSpPr>
          <p:cNvPr id="58" name="TextBox 57"/>
          <p:cNvSpPr txBox="1"/>
          <p:nvPr/>
        </p:nvSpPr>
        <p:spPr>
          <a:xfrm>
            <a:off x="7736203" y="4411499"/>
            <a:ext cx="412293" cy="338554"/>
          </a:xfrm>
          <a:prstGeom prst="rect">
            <a:avLst/>
          </a:prstGeom>
          <a:noFill/>
          <a:ln>
            <a:noFill/>
          </a:ln>
        </p:spPr>
        <p:txBody>
          <a:bodyPr wrap="none" rtlCol="0">
            <a:spAutoFit/>
          </a:bodyPr>
          <a:lstStyle/>
          <a:p>
            <a:pPr algn="ctr"/>
            <a:r>
              <a:rPr lang="en-US" sz="1600" dirty="0" smtClean="0"/>
              <a:t>60</a:t>
            </a:r>
            <a:endParaRPr lang="en-US" sz="1600" dirty="0"/>
          </a:p>
        </p:txBody>
      </p:sp>
      <p:sp>
        <p:nvSpPr>
          <p:cNvPr id="59" name="TextBox 58"/>
          <p:cNvSpPr txBox="1"/>
          <p:nvPr/>
        </p:nvSpPr>
        <p:spPr>
          <a:xfrm>
            <a:off x="8247384" y="4411499"/>
            <a:ext cx="412293" cy="338554"/>
          </a:xfrm>
          <a:prstGeom prst="rect">
            <a:avLst/>
          </a:prstGeom>
          <a:noFill/>
          <a:ln>
            <a:noFill/>
          </a:ln>
        </p:spPr>
        <p:txBody>
          <a:bodyPr wrap="none" rtlCol="0">
            <a:spAutoFit/>
          </a:bodyPr>
          <a:lstStyle/>
          <a:p>
            <a:pPr algn="ctr"/>
            <a:r>
              <a:rPr lang="en-US" sz="1600" dirty="0" smtClean="0"/>
              <a:t>72</a:t>
            </a:r>
            <a:endParaRPr lang="en-US" sz="1600" dirty="0"/>
          </a:p>
        </p:txBody>
      </p:sp>
      <p:sp>
        <p:nvSpPr>
          <p:cNvPr id="60" name="TextBox 59"/>
          <p:cNvSpPr txBox="1"/>
          <p:nvPr/>
        </p:nvSpPr>
        <p:spPr>
          <a:xfrm>
            <a:off x="4006914" y="4955812"/>
            <a:ext cx="1639088" cy="830997"/>
          </a:xfrm>
          <a:prstGeom prst="rect">
            <a:avLst/>
          </a:prstGeom>
          <a:noFill/>
          <a:ln>
            <a:noFill/>
          </a:ln>
        </p:spPr>
        <p:txBody>
          <a:bodyPr wrap="square" rtlCol="0">
            <a:spAutoFit/>
          </a:bodyPr>
          <a:lstStyle/>
          <a:p>
            <a:r>
              <a:rPr lang="en-US" sz="1600" b="1" dirty="0" smtClean="0"/>
              <a:t>Pts at Risk, n</a:t>
            </a:r>
            <a:br>
              <a:rPr lang="en-US" sz="1600" b="1" dirty="0" smtClean="0"/>
            </a:br>
            <a:r>
              <a:rPr lang="en-US" sz="1600" dirty="0" smtClean="0"/>
              <a:t>NUC CR</a:t>
            </a:r>
            <a:br>
              <a:rPr lang="en-US" sz="1600" dirty="0" smtClean="0"/>
            </a:br>
            <a:r>
              <a:rPr lang="en-US" sz="1600" dirty="0" smtClean="0"/>
              <a:t>Inactive CHB</a:t>
            </a:r>
            <a:endParaRPr lang="en-US" sz="1600" dirty="0"/>
          </a:p>
        </p:txBody>
      </p:sp>
      <p:sp>
        <p:nvSpPr>
          <p:cNvPr id="61" name="TextBox 60"/>
          <p:cNvSpPr txBox="1"/>
          <p:nvPr/>
        </p:nvSpPr>
        <p:spPr>
          <a:xfrm>
            <a:off x="5257726" y="5202034"/>
            <a:ext cx="776552" cy="584775"/>
          </a:xfrm>
          <a:prstGeom prst="rect">
            <a:avLst/>
          </a:prstGeom>
          <a:noFill/>
          <a:ln>
            <a:noFill/>
          </a:ln>
        </p:spPr>
        <p:txBody>
          <a:bodyPr wrap="square" rtlCol="0">
            <a:spAutoFit/>
          </a:bodyPr>
          <a:lstStyle/>
          <a:p>
            <a:pPr algn="ctr"/>
            <a:r>
              <a:rPr lang="en-US" sz="1600" dirty="0" smtClean="0"/>
              <a:t>1132</a:t>
            </a:r>
            <a:br>
              <a:rPr lang="en-US" sz="1600" dirty="0" smtClean="0"/>
            </a:br>
            <a:r>
              <a:rPr lang="en-US" sz="1600" dirty="0" smtClean="0"/>
              <a:t>1014</a:t>
            </a:r>
            <a:endParaRPr lang="en-US" sz="1600" dirty="0"/>
          </a:p>
        </p:txBody>
      </p:sp>
      <p:sp>
        <p:nvSpPr>
          <p:cNvPr id="62" name="TextBox 61"/>
          <p:cNvSpPr txBox="1"/>
          <p:nvPr/>
        </p:nvSpPr>
        <p:spPr>
          <a:xfrm>
            <a:off x="5726536" y="5202034"/>
            <a:ext cx="776552" cy="584775"/>
          </a:xfrm>
          <a:prstGeom prst="rect">
            <a:avLst/>
          </a:prstGeom>
          <a:noFill/>
          <a:ln>
            <a:noFill/>
          </a:ln>
        </p:spPr>
        <p:txBody>
          <a:bodyPr wrap="square" rtlCol="0">
            <a:spAutoFit/>
          </a:bodyPr>
          <a:lstStyle/>
          <a:p>
            <a:pPr algn="ctr"/>
            <a:r>
              <a:rPr lang="en-US" sz="1600" dirty="0" smtClean="0"/>
              <a:t>848</a:t>
            </a:r>
            <a:br>
              <a:rPr lang="en-US" sz="1600" dirty="0" smtClean="0"/>
            </a:br>
            <a:r>
              <a:rPr lang="en-US" sz="1600" dirty="0" smtClean="0"/>
              <a:t>918</a:t>
            </a:r>
            <a:endParaRPr lang="en-US" sz="1600" dirty="0"/>
          </a:p>
        </p:txBody>
      </p:sp>
      <p:sp>
        <p:nvSpPr>
          <p:cNvPr id="63" name="TextBox 62"/>
          <p:cNvSpPr txBox="1"/>
          <p:nvPr/>
        </p:nvSpPr>
        <p:spPr>
          <a:xfrm>
            <a:off x="6195346" y="5202034"/>
            <a:ext cx="776552" cy="584775"/>
          </a:xfrm>
          <a:prstGeom prst="rect">
            <a:avLst/>
          </a:prstGeom>
          <a:noFill/>
          <a:ln>
            <a:noFill/>
          </a:ln>
        </p:spPr>
        <p:txBody>
          <a:bodyPr wrap="square" rtlCol="0">
            <a:spAutoFit/>
          </a:bodyPr>
          <a:lstStyle/>
          <a:p>
            <a:pPr algn="ctr"/>
            <a:r>
              <a:rPr lang="en-US" sz="1600" dirty="0" smtClean="0"/>
              <a:t>564</a:t>
            </a:r>
            <a:br>
              <a:rPr lang="en-US" sz="1600" dirty="0" smtClean="0"/>
            </a:br>
            <a:r>
              <a:rPr lang="en-US" sz="1600" dirty="0" smtClean="0"/>
              <a:t>724</a:t>
            </a:r>
            <a:endParaRPr lang="en-US" sz="1600" dirty="0"/>
          </a:p>
        </p:txBody>
      </p:sp>
      <p:sp>
        <p:nvSpPr>
          <p:cNvPr id="64" name="TextBox 63"/>
          <p:cNvSpPr txBox="1"/>
          <p:nvPr/>
        </p:nvSpPr>
        <p:spPr>
          <a:xfrm>
            <a:off x="6664156" y="5202034"/>
            <a:ext cx="776552" cy="584775"/>
          </a:xfrm>
          <a:prstGeom prst="rect">
            <a:avLst/>
          </a:prstGeom>
          <a:noFill/>
          <a:ln>
            <a:noFill/>
          </a:ln>
        </p:spPr>
        <p:txBody>
          <a:bodyPr wrap="square" rtlCol="0">
            <a:spAutoFit/>
          </a:bodyPr>
          <a:lstStyle/>
          <a:p>
            <a:pPr algn="ctr"/>
            <a:r>
              <a:rPr lang="en-US" sz="1600" dirty="0" smtClean="0"/>
              <a:t>497</a:t>
            </a:r>
            <a:br>
              <a:rPr lang="en-US" sz="1600" dirty="0" smtClean="0"/>
            </a:br>
            <a:r>
              <a:rPr lang="en-US" sz="1600" dirty="0" smtClean="0"/>
              <a:t>594</a:t>
            </a:r>
            <a:endParaRPr lang="en-US" sz="1600" dirty="0"/>
          </a:p>
        </p:txBody>
      </p:sp>
      <p:sp>
        <p:nvSpPr>
          <p:cNvPr id="65" name="TextBox 64"/>
          <p:cNvSpPr txBox="1"/>
          <p:nvPr/>
        </p:nvSpPr>
        <p:spPr>
          <a:xfrm>
            <a:off x="7132966" y="5202034"/>
            <a:ext cx="776552" cy="584775"/>
          </a:xfrm>
          <a:prstGeom prst="rect">
            <a:avLst/>
          </a:prstGeom>
          <a:noFill/>
          <a:ln>
            <a:noFill/>
          </a:ln>
        </p:spPr>
        <p:txBody>
          <a:bodyPr wrap="square" rtlCol="0">
            <a:spAutoFit/>
          </a:bodyPr>
          <a:lstStyle/>
          <a:p>
            <a:pPr algn="ctr"/>
            <a:r>
              <a:rPr lang="en-US" sz="1600" dirty="0" smtClean="0"/>
              <a:t>380</a:t>
            </a:r>
            <a:br>
              <a:rPr lang="en-US" sz="1600" dirty="0" smtClean="0"/>
            </a:br>
            <a:r>
              <a:rPr lang="en-US" sz="1600" dirty="0" smtClean="0"/>
              <a:t>469</a:t>
            </a:r>
            <a:endParaRPr lang="en-US" sz="1600" dirty="0"/>
          </a:p>
        </p:txBody>
      </p:sp>
      <p:sp>
        <p:nvSpPr>
          <p:cNvPr id="66" name="TextBox 65"/>
          <p:cNvSpPr txBox="1"/>
          <p:nvPr/>
        </p:nvSpPr>
        <p:spPr>
          <a:xfrm>
            <a:off x="7601776" y="5202034"/>
            <a:ext cx="776552" cy="584775"/>
          </a:xfrm>
          <a:prstGeom prst="rect">
            <a:avLst/>
          </a:prstGeom>
          <a:noFill/>
          <a:ln>
            <a:noFill/>
          </a:ln>
        </p:spPr>
        <p:txBody>
          <a:bodyPr wrap="square" rtlCol="0">
            <a:spAutoFit/>
          </a:bodyPr>
          <a:lstStyle/>
          <a:p>
            <a:pPr algn="ctr"/>
            <a:r>
              <a:rPr lang="en-US" sz="1600" dirty="0" smtClean="0"/>
              <a:t>128</a:t>
            </a:r>
            <a:br>
              <a:rPr lang="en-US" sz="1600" dirty="0" smtClean="0"/>
            </a:br>
            <a:r>
              <a:rPr lang="en-US" sz="1600" dirty="0" smtClean="0"/>
              <a:t>304</a:t>
            </a:r>
            <a:endParaRPr lang="en-US" sz="1600" dirty="0"/>
          </a:p>
        </p:txBody>
      </p:sp>
      <p:sp>
        <p:nvSpPr>
          <p:cNvPr id="67" name="TextBox 66"/>
          <p:cNvSpPr txBox="1"/>
          <p:nvPr/>
        </p:nvSpPr>
        <p:spPr>
          <a:xfrm>
            <a:off x="8070586" y="5202034"/>
            <a:ext cx="776552" cy="584775"/>
          </a:xfrm>
          <a:prstGeom prst="rect">
            <a:avLst/>
          </a:prstGeom>
          <a:noFill/>
          <a:ln>
            <a:noFill/>
          </a:ln>
        </p:spPr>
        <p:txBody>
          <a:bodyPr wrap="square" rtlCol="0">
            <a:spAutoFit/>
          </a:bodyPr>
          <a:lstStyle/>
          <a:p>
            <a:pPr algn="ctr"/>
            <a:r>
              <a:rPr lang="en-US" sz="1600" dirty="0" smtClean="0"/>
              <a:t>19</a:t>
            </a:r>
            <a:br>
              <a:rPr lang="en-US" sz="1600" dirty="0" smtClean="0"/>
            </a:br>
            <a:r>
              <a:rPr lang="en-US" sz="1600" dirty="0" smtClean="0"/>
              <a:t>80</a:t>
            </a:r>
            <a:endParaRPr lang="en-US" sz="1600" dirty="0"/>
          </a:p>
        </p:txBody>
      </p:sp>
      <p:grpSp>
        <p:nvGrpSpPr>
          <p:cNvPr id="69" name="Group 68"/>
          <p:cNvGrpSpPr/>
          <p:nvPr/>
        </p:nvGrpSpPr>
        <p:grpSpPr>
          <a:xfrm>
            <a:off x="5681663" y="3886200"/>
            <a:ext cx="3019425" cy="476250"/>
            <a:chOff x="5681663" y="3886200"/>
            <a:chExt cx="3019425" cy="476250"/>
          </a:xfrm>
        </p:grpSpPr>
        <p:sp>
          <p:nvSpPr>
            <p:cNvPr id="19" name="Freeform 18"/>
            <p:cNvSpPr/>
            <p:nvPr/>
          </p:nvSpPr>
          <p:spPr bwMode="auto">
            <a:xfrm>
              <a:off x="5681663" y="4148138"/>
              <a:ext cx="1438275" cy="214312"/>
            </a:xfrm>
            <a:custGeom>
              <a:avLst/>
              <a:gdLst>
                <a:gd name="connsiteX0" fmla="*/ 0 w 1438275"/>
                <a:gd name="connsiteY0" fmla="*/ 214312 h 214312"/>
                <a:gd name="connsiteX1" fmla="*/ 142875 w 1438275"/>
                <a:gd name="connsiteY1" fmla="*/ 209550 h 214312"/>
                <a:gd name="connsiteX2" fmla="*/ 157162 w 1438275"/>
                <a:gd name="connsiteY2" fmla="*/ 190500 h 214312"/>
                <a:gd name="connsiteX3" fmla="*/ 214312 w 1438275"/>
                <a:gd name="connsiteY3" fmla="*/ 190500 h 214312"/>
                <a:gd name="connsiteX4" fmla="*/ 242887 w 1438275"/>
                <a:gd name="connsiteY4" fmla="*/ 171450 h 214312"/>
                <a:gd name="connsiteX5" fmla="*/ 319087 w 1438275"/>
                <a:gd name="connsiteY5" fmla="*/ 171450 h 214312"/>
                <a:gd name="connsiteX6" fmla="*/ 357187 w 1438275"/>
                <a:gd name="connsiteY6" fmla="*/ 157162 h 214312"/>
                <a:gd name="connsiteX7" fmla="*/ 423862 w 1438275"/>
                <a:gd name="connsiteY7" fmla="*/ 157162 h 214312"/>
                <a:gd name="connsiteX8" fmla="*/ 423862 w 1438275"/>
                <a:gd name="connsiteY8" fmla="*/ 157162 h 214312"/>
                <a:gd name="connsiteX9" fmla="*/ 490537 w 1438275"/>
                <a:gd name="connsiteY9" fmla="*/ 138112 h 214312"/>
                <a:gd name="connsiteX10" fmla="*/ 552450 w 1438275"/>
                <a:gd name="connsiteY10" fmla="*/ 114300 h 214312"/>
                <a:gd name="connsiteX11" fmla="*/ 609600 w 1438275"/>
                <a:gd name="connsiteY11" fmla="*/ 100012 h 214312"/>
                <a:gd name="connsiteX12" fmla="*/ 671512 w 1438275"/>
                <a:gd name="connsiteY12" fmla="*/ 85725 h 214312"/>
                <a:gd name="connsiteX13" fmla="*/ 742950 w 1438275"/>
                <a:gd name="connsiteY13" fmla="*/ 90487 h 214312"/>
                <a:gd name="connsiteX14" fmla="*/ 800100 w 1438275"/>
                <a:gd name="connsiteY14" fmla="*/ 66675 h 214312"/>
                <a:gd name="connsiteX15" fmla="*/ 866775 w 1438275"/>
                <a:gd name="connsiteY15" fmla="*/ 52387 h 214312"/>
                <a:gd name="connsiteX16" fmla="*/ 909637 w 1438275"/>
                <a:gd name="connsiteY16" fmla="*/ 33337 h 214312"/>
                <a:gd name="connsiteX17" fmla="*/ 1119187 w 1438275"/>
                <a:gd name="connsiteY17" fmla="*/ 42862 h 214312"/>
                <a:gd name="connsiteX18" fmla="*/ 1133475 w 1438275"/>
                <a:gd name="connsiteY18" fmla="*/ 23812 h 214312"/>
                <a:gd name="connsiteX19" fmla="*/ 1290637 w 1438275"/>
                <a:gd name="connsiteY19" fmla="*/ 19050 h 214312"/>
                <a:gd name="connsiteX20" fmla="*/ 1347787 w 1438275"/>
                <a:gd name="connsiteY20" fmla="*/ 0 h 214312"/>
                <a:gd name="connsiteX21" fmla="*/ 1438275 w 1438275"/>
                <a:gd name="connsiteY21" fmla="*/ 0 h 21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38275" h="214312">
                  <a:moveTo>
                    <a:pt x="0" y="214312"/>
                  </a:moveTo>
                  <a:lnTo>
                    <a:pt x="142875" y="209550"/>
                  </a:lnTo>
                  <a:lnTo>
                    <a:pt x="157162" y="190500"/>
                  </a:lnTo>
                  <a:lnTo>
                    <a:pt x="214312" y="190500"/>
                  </a:lnTo>
                  <a:lnTo>
                    <a:pt x="242887" y="171450"/>
                  </a:lnTo>
                  <a:lnTo>
                    <a:pt x="319087" y="171450"/>
                  </a:lnTo>
                  <a:lnTo>
                    <a:pt x="357187" y="157162"/>
                  </a:lnTo>
                  <a:lnTo>
                    <a:pt x="423862" y="157162"/>
                  </a:lnTo>
                  <a:lnTo>
                    <a:pt x="423862" y="157162"/>
                  </a:lnTo>
                  <a:lnTo>
                    <a:pt x="490537" y="138112"/>
                  </a:lnTo>
                  <a:lnTo>
                    <a:pt x="552450" y="114300"/>
                  </a:lnTo>
                  <a:lnTo>
                    <a:pt x="609600" y="100012"/>
                  </a:lnTo>
                  <a:lnTo>
                    <a:pt x="671512" y="85725"/>
                  </a:lnTo>
                  <a:lnTo>
                    <a:pt x="742950" y="90487"/>
                  </a:lnTo>
                  <a:lnTo>
                    <a:pt x="800100" y="66675"/>
                  </a:lnTo>
                  <a:lnTo>
                    <a:pt x="866775" y="52387"/>
                  </a:lnTo>
                  <a:lnTo>
                    <a:pt x="909637" y="33337"/>
                  </a:lnTo>
                  <a:lnTo>
                    <a:pt x="1119187" y="42862"/>
                  </a:lnTo>
                  <a:lnTo>
                    <a:pt x="1133475" y="23812"/>
                  </a:lnTo>
                  <a:lnTo>
                    <a:pt x="1290637" y="19050"/>
                  </a:lnTo>
                  <a:lnTo>
                    <a:pt x="1347787" y="0"/>
                  </a:lnTo>
                  <a:lnTo>
                    <a:pt x="1438275" y="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68" name="Freeform 67"/>
            <p:cNvSpPr/>
            <p:nvPr/>
          </p:nvSpPr>
          <p:spPr bwMode="auto">
            <a:xfrm>
              <a:off x="7105650" y="3886200"/>
              <a:ext cx="1595438" cy="266700"/>
            </a:xfrm>
            <a:custGeom>
              <a:avLst/>
              <a:gdLst>
                <a:gd name="connsiteX0" fmla="*/ 1595438 w 1595438"/>
                <a:gd name="connsiteY0" fmla="*/ 0 h 266700"/>
                <a:gd name="connsiteX1" fmla="*/ 1014413 w 1595438"/>
                <a:gd name="connsiteY1" fmla="*/ 0 h 266700"/>
                <a:gd name="connsiteX2" fmla="*/ 990600 w 1595438"/>
                <a:gd name="connsiteY2" fmla="*/ 52388 h 266700"/>
                <a:gd name="connsiteX3" fmla="*/ 847725 w 1595438"/>
                <a:gd name="connsiteY3" fmla="*/ 47625 h 266700"/>
                <a:gd name="connsiteX4" fmla="*/ 833438 w 1595438"/>
                <a:gd name="connsiteY4" fmla="*/ 85725 h 266700"/>
                <a:gd name="connsiteX5" fmla="*/ 690563 w 1595438"/>
                <a:gd name="connsiteY5" fmla="*/ 80963 h 266700"/>
                <a:gd name="connsiteX6" fmla="*/ 690563 w 1595438"/>
                <a:gd name="connsiteY6" fmla="*/ 100013 h 266700"/>
                <a:gd name="connsiteX7" fmla="*/ 585788 w 1595438"/>
                <a:gd name="connsiteY7" fmla="*/ 95250 h 266700"/>
                <a:gd name="connsiteX8" fmla="*/ 576263 w 1595438"/>
                <a:gd name="connsiteY8" fmla="*/ 109538 h 266700"/>
                <a:gd name="connsiteX9" fmla="*/ 514350 w 1595438"/>
                <a:gd name="connsiteY9" fmla="*/ 109538 h 266700"/>
                <a:gd name="connsiteX10" fmla="*/ 504825 w 1595438"/>
                <a:gd name="connsiteY10" fmla="*/ 123825 h 266700"/>
                <a:gd name="connsiteX11" fmla="*/ 442913 w 1595438"/>
                <a:gd name="connsiteY11" fmla="*/ 123825 h 266700"/>
                <a:gd name="connsiteX12" fmla="*/ 433388 w 1595438"/>
                <a:gd name="connsiteY12" fmla="*/ 161925 h 266700"/>
                <a:gd name="connsiteX13" fmla="*/ 390525 w 1595438"/>
                <a:gd name="connsiteY13" fmla="*/ 166688 h 266700"/>
                <a:gd name="connsiteX14" fmla="*/ 319088 w 1595438"/>
                <a:gd name="connsiteY14" fmla="*/ 171450 h 266700"/>
                <a:gd name="connsiteX15" fmla="*/ 280988 w 1595438"/>
                <a:gd name="connsiteY15" fmla="*/ 214313 h 266700"/>
                <a:gd name="connsiteX16" fmla="*/ 247650 w 1595438"/>
                <a:gd name="connsiteY16" fmla="*/ 214313 h 266700"/>
                <a:gd name="connsiteX17" fmla="*/ 247650 w 1595438"/>
                <a:gd name="connsiteY17" fmla="*/ 233363 h 266700"/>
                <a:gd name="connsiteX18" fmla="*/ 157163 w 1595438"/>
                <a:gd name="connsiteY18" fmla="*/ 238125 h 266700"/>
                <a:gd name="connsiteX19" fmla="*/ 95250 w 1595438"/>
                <a:gd name="connsiteY19" fmla="*/ 266700 h 266700"/>
                <a:gd name="connsiteX20" fmla="*/ 0 w 1595438"/>
                <a:gd name="connsiteY20" fmla="*/ 266700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95438" h="266700">
                  <a:moveTo>
                    <a:pt x="1595438" y="0"/>
                  </a:moveTo>
                  <a:lnTo>
                    <a:pt x="1014413" y="0"/>
                  </a:lnTo>
                  <a:lnTo>
                    <a:pt x="990600" y="52388"/>
                  </a:lnTo>
                  <a:lnTo>
                    <a:pt x="847725" y="47625"/>
                  </a:lnTo>
                  <a:lnTo>
                    <a:pt x="833438" y="85725"/>
                  </a:lnTo>
                  <a:lnTo>
                    <a:pt x="690563" y="80963"/>
                  </a:lnTo>
                  <a:lnTo>
                    <a:pt x="690563" y="100013"/>
                  </a:lnTo>
                  <a:lnTo>
                    <a:pt x="585788" y="95250"/>
                  </a:lnTo>
                  <a:lnTo>
                    <a:pt x="576263" y="109538"/>
                  </a:lnTo>
                  <a:lnTo>
                    <a:pt x="514350" y="109538"/>
                  </a:lnTo>
                  <a:lnTo>
                    <a:pt x="504825" y="123825"/>
                  </a:lnTo>
                  <a:lnTo>
                    <a:pt x="442913" y="123825"/>
                  </a:lnTo>
                  <a:lnTo>
                    <a:pt x="433388" y="161925"/>
                  </a:lnTo>
                  <a:lnTo>
                    <a:pt x="390525" y="166688"/>
                  </a:lnTo>
                  <a:lnTo>
                    <a:pt x="319088" y="171450"/>
                  </a:lnTo>
                  <a:lnTo>
                    <a:pt x="280988" y="214313"/>
                  </a:lnTo>
                  <a:lnTo>
                    <a:pt x="247650" y="214313"/>
                  </a:lnTo>
                  <a:lnTo>
                    <a:pt x="247650" y="233363"/>
                  </a:lnTo>
                  <a:lnTo>
                    <a:pt x="157163" y="238125"/>
                  </a:lnTo>
                  <a:lnTo>
                    <a:pt x="95250" y="266700"/>
                  </a:lnTo>
                  <a:lnTo>
                    <a:pt x="0" y="26670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70" name="Freeform 69"/>
          <p:cNvSpPr/>
          <p:nvPr/>
        </p:nvSpPr>
        <p:spPr bwMode="auto">
          <a:xfrm>
            <a:off x="5743575" y="4322586"/>
            <a:ext cx="3043238" cy="54152"/>
          </a:xfrm>
          <a:custGeom>
            <a:avLst/>
            <a:gdLst>
              <a:gd name="connsiteX0" fmla="*/ 3043238 w 3043238"/>
              <a:gd name="connsiteY0" fmla="*/ 0 h 52388"/>
              <a:gd name="connsiteX1" fmla="*/ 1476375 w 3043238"/>
              <a:gd name="connsiteY1" fmla="*/ 0 h 52388"/>
              <a:gd name="connsiteX2" fmla="*/ 1433513 w 3043238"/>
              <a:gd name="connsiteY2" fmla="*/ 0 h 52388"/>
              <a:gd name="connsiteX3" fmla="*/ 1152525 w 3043238"/>
              <a:gd name="connsiteY3" fmla="*/ 4763 h 52388"/>
              <a:gd name="connsiteX4" fmla="*/ 1042988 w 3043238"/>
              <a:gd name="connsiteY4" fmla="*/ 23813 h 52388"/>
              <a:gd name="connsiteX5" fmla="*/ 642938 w 3043238"/>
              <a:gd name="connsiteY5" fmla="*/ 28575 h 52388"/>
              <a:gd name="connsiteX6" fmla="*/ 176213 w 3043238"/>
              <a:gd name="connsiteY6" fmla="*/ 52388 h 52388"/>
              <a:gd name="connsiteX7" fmla="*/ 0 w 3043238"/>
              <a:gd name="connsiteY7" fmla="*/ 52388 h 52388"/>
              <a:gd name="connsiteX0" fmla="*/ 3043238 w 3043238"/>
              <a:gd name="connsiteY0" fmla="*/ 1764 h 54152"/>
              <a:gd name="connsiteX1" fmla="*/ 1476375 w 3043238"/>
              <a:gd name="connsiteY1" fmla="*/ 1764 h 54152"/>
              <a:gd name="connsiteX2" fmla="*/ 1433513 w 3043238"/>
              <a:gd name="connsiteY2" fmla="*/ 1764 h 54152"/>
              <a:gd name="connsiteX3" fmla="*/ 1181100 w 3043238"/>
              <a:gd name="connsiteY3" fmla="*/ 25577 h 54152"/>
              <a:gd name="connsiteX4" fmla="*/ 1042988 w 3043238"/>
              <a:gd name="connsiteY4" fmla="*/ 25577 h 54152"/>
              <a:gd name="connsiteX5" fmla="*/ 642938 w 3043238"/>
              <a:gd name="connsiteY5" fmla="*/ 30339 h 54152"/>
              <a:gd name="connsiteX6" fmla="*/ 176213 w 3043238"/>
              <a:gd name="connsiteY6" fmla="*/ 54152 h 54152"/>
              <a:gd name="connsiteX7" fmla="*/ 0 w 3043238"/>
              <a:gd name="connsiteY7" fmla="*/ 54152 h 54152"/>
              <a:gd name="connsiteX0" fmla="*/ 3043238 w 3043238"/>
              <a:gd name="connsiteY0" fmla="*/ 11635 h 64023"/>
              <a:gd name="connsiteX1" fmla="*/ 1476375 w 3043238"/>
              <a:gd name="connsiteY1" fmla="*/ 11635 h 64023"/>
              <a:gd name="connsiteX2" fmla="*/ 1433513 w 3043238"/>
              <a:gd name="connsiteY2" fmla="*/ 11635 h 64023"/>
              <a:gd name="connsiteX3" fmla="*/ 1181100 w 3043238"/>
              <a:gd name="connsiteY3" fmla="*/ 35448 h 64023"/>
              <a:gd name="connsiteX4" fmla="*/ 1042988 w 3043238"/>
              <a:gd name="connsiteY4" fmla="*/ 35448 h 64023"/>
              <a:gd name="connsiteX5" fmla="*/ 642938 w 3043238"/>
              <a:gd name="connsiteY5" fmla="*/ 40210 h 64023"/>
              <a:gd name="connsiteX6" fmla="*/ 176213 w 3043238"/>
              <a:gd name="connsiteY6" fmla="*/ 64023 h 64023"/>
              <a:gd name="connsiteX7" fmla="*/ 0 w 3043238"/>
              <a:gd name="connsiteY7" fmla="*/ 64023 h 64023"/>
              <a:gd name="connsiteX0" fmla="*/ 3043238 w 3043238"/>
              <a:gd name="connsiteY0" fmla="*/ 1764 h 54152"/>
              <a:gd name="connsiteX1" fmla="*/ 1476375 w 3043238"/>
              <a:gd name="connsiteY1" fmla="*/ 1764 h 54152"/>
              <a:gd name="connsiteX2" fmla="*/ 1433513 w 3043238"/>
              <a:gd name="connsiteY2" fmla="*/ 1764 h 54152"/>
              <a:gd name="connsiteX3" fmla="*/ 1181100 w 3043238"/>
              <a:gd name="connsiteY3" fmla="*/ 25577 h 54152"/>
              <a:gd name="connsiteX4" fmla="*/ 1042988 w 3043238"/>
              <a:gd name="connsiteY4" fmla="*/ 25577 h 54152"/>
              <a:gd name="connsiteX5" fmla="*/ 642938 w 3043238"/>
              <a:gd name="connsiteY5" fmla="*/ 30339 h 54152"/>
              <a:gd name="connsiteX6" fmla="*/ 176213 w 3043238"/>
              <a:gd name="connsiteY6" fmla="*/ 54152 h 54152"/>
              <a:gd name="connsiteX7" fmla="*/ 0 w 3043238"/>
              <a:gd name="connsiteY7" fmla="*/ 54152 h 54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3238" h="54152">
                <a:moveTo>
                  <a:pt x="3043238" y="1764"/>
                </a:moveTo>
                <a:lnTo>
                  <a:pt x="1476375" y="1764"/>
                </a:lnTo>
                <a:cubicBezTo>
                  <a:pt x="1462088" y="1764"/>
                  <a:pt x="1482725" y="-2205"/>
                  <a:pt x="1433513" y="1764"/>
                </a:cubicBezTo>
                <a:cubicBezTo>
                  <a:pt x="1384301" y="5733"/>
                  <a:pt x="1312863" y="17639"/>
                  <a:pt x="1181100" y="25577"/>
                </a:cubicBezTo>
                <a:lnTo>
                  <a:pt x="1042988" y="25577"/>
                </a:lnTo>
                <a:lnTo>
                  <a:pt x="642938" y="30339"/>
                </a:lnTo>
                <a:lnTo>
                  <a:pt x="176213" y="54152"/>
                </a:lnTo>
                <a:lnTo>
                  <a:pt x="0" y="54152"/>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cxnSp>
        <p:nvCxnSpPr>
          <p:cNvPr id="9" name="Straight Connector 8"/>
          <p:cNvCxnSpPr/>
          <p:nvPr/>
        </p:nvCxnSpPr>
        <p:spPr bwMode="auto">
          <a:xfrm>
            <a:off x="5646162" y="4379495"/>
            <a:ext cx="3128870" cy="0"/>
          </a:xfrm>
          <a:prstGeom prst="line">
            <a:avLst/>
          </a:prstGeom>
          <a:noFill/>
          <a:ln w="28575" cap="flat" cmpd="sng" algn="ctr">
            <a:solidFill>
              <a:schemeClr val="tx1"/>
            </a:solidFill>
            <a:prstDash val="solid"/>
            <a:round/>
            <a:headEnd type="none" w="med" len="med"/>
            <a:tailEnd type="none" w="med" len="med"/>
          </a:ln>
          <a:effectLst/>
        </p:spPr>
      </p:cxnSp>
      <p:grpSp>
        <p:nvGrpSpPr>
          <p:cNvPr id="71" name="Group 16"/>
          <p:cNvGrpSpPr>
            <a:grpSpLocks/>
          </p:cNvGrpSpPr>
          <p:nvPr/>
        </p:nvGrpSpPr>
        <p:grpSpPr bwMode="auto">
          <a:xfrm>
            <a:off x="6291263" y="6208713"/>
            <a:ext cx="2673350" cy="450850"/>
            <a:chOff x="9289790" y="4481726"/>
            <a:chExt cx="2673350" cy="450347"/>
          </a:xfrm>
        </p:grpSpPr>
        <p:pic>
          <p:nvPicPr>
            <p:cNvPr id="7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953378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77825" y="238125"/>
            <a:ext cx="8442325" cy="1103313"/>
          </a:xfrm>
          <a:noFill/>
        </p:spPr>
        <p:txBody>
          <a:bodyPr/>
          <a:lstStyle/>
          <a:p>
            <a:pPr eaLnBrk="1" hangingPunct="1"/>
            <a:r>
              <a:rPr lang="en-US" altLang="en-US" dirty="0" smtClean="0"/>
              <a:t>About These Slides</a:t>
            </a:r>
          </a:p>
        </p:txBody>
      </p:sp>
      <p:sp>
        <p:nvSpPr>
          <p:cNvPr id="26627" name="Rectangle 4"/>
          <p:cNvSpPr>
            <a:spLocks noGrp="1" noChangeArrowheads="1"/>
          </p:cNvSpPr>
          <p:nvPr>
            <p:ph idx="1"/>
          </p:nvPr>
        </p:nvSpPr>
        <p:spPr>
          <a:xfrm>
            <a:off x="374650" y="1512888"/>
            <a:ext cx="8455025" cy="4651375"/>
          </a:xfrm>
        </p:spPr>
        <p:txBody>
          <a:bodyPr/>
          <a:lstStyle/>
          <a:p>
            <a:pPr marL="346075" indent="-346075" eaLnBrk="1" hangingPunct="1">
              <a:buSzPts val="2400"/>
              <a:defRPr/>
            </a:pPr>
            <a:r>
              <a:rPr lang="en-US" altLang="en-US" dirty="0"/>
              <a:t>Please feel free to use, update, and share some or all of these slides in your noncommercial presentations to colleagues or patients</a:t>
            </a:r>
          </a:p>
          <a:p>
            <a:pPr eaLnBrk="1" hangingPunct="1">
              <a:defRPr/>
            </a:pPr>
            <a:r>
              <a:rPr lang="en-US" altLang="en-US" dirty="0" smtClean="0"/>
              <a:t>When using our slides, please retain the source attribution:</a:t>
            </a:r>
          </a:p>
          <a:p>
            <a:pPr eaLnBrk="1" hangingPunct="1">
              <a:defRPr/>
            </a:pPr>
            <a:endParaRPr lang="en-US" altLang="en-US" sz="2000" dirty="0" smtClean="0"/>
          </a:p>
          <a:p>
            <a:pPr eaLnBrk="1" hangingPunct="1">
              <a:defRPr/>
            </a:pPr>
            <a:r>
              <a:rPr lang="en-GB" dirty="0" smtClean="0"/>
              <a:t>These slides may not be published, posted online, or used in commercial presentations without permission. </a:t>
            </a:r>
            <a:r>
              <a:rPr lang="en-US" dirty="0" smtClean="0"/>
              <a:t>Please contact </a:t>
            </a:r>
            <a:r>
              <a:rPr lang="en-US" dirty="0" smtClean="0">
                <a:hlinkClick r:id="rId3"/>
              </a:rPr>
              <a:t>permissions@clinicaloptions.com</a:t>
            </a:r>
            <a:r>
              <a:rPr lang="en-US" dirty="0" smtClean="0"/>
              <a:t> for details</a:t>
            </a:r>
          </a:p>
        </p:txBody>
      </p:sp>
      <p:grpSp>
        <p:nvGrpSpPr>
          <p:cNvPr id="30724" name="Group 6"/>
          <p:cNvGrpSpPr>
            <a:grpSpLocks/>
          </p:cNvGrpSpPr>
          <p:nvPr/>
        </p:nvGrpSpPr>
        <p:grpSpPr bwMode="auto">
          <a:xfrm>
            <a:off x="3238500" y="3482975"/>
            <a:ext cx="2673350" cy="449263"/>
            <a:chOff x="9289790" y="4481726"/>
            <a:chExt cx="2673350" cy="450347"/>
          </a:xfrm>
        </p:grpSpPr>
        <p:pic>
          <p:nvPicPr>
            <p:cNvPr id="3072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072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5"/>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122689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4"/>
          <p:cNvSpPr>
            <a:spLocks noGrp="1" noChangeArrowheads="1"/>
          </p:cNvSpPr>
          <p:nvPr>
            <p:ph type="title"/>
          </p:nvPr>
        </p:nvSpPr>
        <p:spPr/>
        <p:txBody>
          <a:bodyPr/>
          <a:lstStyle/>
          <a:p>
            <a:r>
              <a:rPr lang="en-US" altLang="en-US" dirty="0" smtClean="0"/>
              <a:t>Reduction in HCC Mortality Through National Viral Hepatitis Therapy Program</a:t>
            </a:r>
            <a:endParaRPr lang="en-US" altLang="en-US" dirty="0"/>
          </a:p>
        </p:txBody>
      </p:sp>
      <p:sp>
        <p:nvSpPr>
          <p:cNvPr id="3" name="Content Placeholder 2"/>
          <p:cNvSpPr>
            <a:spLocks noGrp="1"/>
          </p:cNvSpPr>
          <p:nvPr>
            <p:ph idx="1"/>
          </p:nvPr>
        </p:nvSpPr>
        <p:spPr>
          <a:xfrm>
            <a:off x="374904" y="1513047"/>
            <a:ext cx="8455025" cy="1104666"/>
          </a:xfrm>
        </p:spPr>
        <p:txBody>
          <a:bodyPr/>
          <a:lstStyle/>
          <a:p>
            <a:pPr>
              <a:spcAft>
                <a:spcPts val="0"/>
              </a:spcAft>
            </a:pPr>
            <a:r>
              <a:rPr lang="en-US" sz="1600" dirty="0" smtClean="0"/>
              <a:t>Pts receiving treatment for chronic hepatitis after start of program in 2003 in Taiwan: 157,570 (HBV) and 61,823 (HCV)</a:t>
            </a:r>
          </a:p>
          <a:p>
            <a:pPr>
              <a:spcAft>
                <a:spcPts val="0"/>
              </a:spcAft>
            </a:pPr>
            <a:r>
              <a:rPr lang="en-US" sz="1600" dirty="0" smtClean="0"/>
              <a:t>Reduced rate of HCC mortality in all age cohorts by 5-8 yrs after introduction of national therapy program</a:t>
            </a:r>
            <a:endParaRPr lang="en-US" sz="1600" dirty="0"/>
          </a:p>
        </p:txBody>
      </p:sp>
      <p:sp>
        <p:nvSpPr>
          <p:cNvPr id="164"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Chiang CJ, et al. Hepatology. 2015;61:1154-1162.</a:t>
            </a:r>
          </a:p>
        </p:txBody>
      </p:sp>
      <p:sp>
        <p:nvSpPr>
          <p:cNvPr id="81" name="Rectangle 80"/>
          <p:cNvSpPr/>
          <p:nvPr/>
        </p:nvSpPr>
        <p:spPr bwMode="auto">
          <a:xfrm>
            <a:off x="1924795" y="2867497"/>
            <a:ext cx="396926" cy="2933670"/>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2" name="Rectangle 81"/>
          <p:cNvSpPr/>
          <p:nvPr/>
        </p:nvSpPr>
        <p:spPr bwMode="auto">
          <a:xfrm>
            <a:off x="3365965" y="2867497"/>
            <a:ext cx="396927" cy="2933670"/>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4" name="Rectangle 83"/>
          <p:cNvSpPr/>
          <p:nvPr/>
        </p:nvSpPr>
        <p:spPr bwMode="auto">
          <a:xfrm>
            <a:off x="4935176" y="2867497"/>
            <a:ext cx="396926" cy="2933670"/>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5" name="Rectangle 84"/>
          <p:cNvSpPr/>
          <p:nvPr/>
        </p:nvSpPr>
        <p:spPr bwMode="auto">
          <a:xfrm>
            <a:off x="6387727" y="2867497"/>
            <a:ext cx="395504" cy="2933670"/>
          </a:xfrm>
          <a:prstGeom prst="rect">
            <a:avLst/>
          </a:prstGeom>
          <a:solidFill>
            <a:schemeClr val="accent2"/>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6" name="Rectangle 85"/>
          <p:cNvSpPr/>
          <p:nvPr/>
        </p:nvSpPr>
        <p:spPr bwMode="auto">
          <a:xfrm>
            <a:off x="2321721" y="3219866"/>
            <a:ext cx="396927" cy="2581302"/>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8" name="Rectangle 87"/>
          <p:cNvSpPr/>
          <p:nvPr/>
        </p:nvSpPr>
        <p:spPr bwMode="auto">
          <a:xfrm>
            <a:off x="3762891" y="3072363"/>
            <a:ext cx="396926" cy="2728805"/>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89" name="Rectangle 88"/>
          <p:cNvSpPr/>
          <p:nvPr/>
        </p:nvSpPr>
        <p:spPr bwMode="auto">
          <a:xfrm>
            <a:off x="5329256" y="3105141"/>
            <a:ext cx="396927" cy="2696027"/>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94" name="Rectangle 93"/>
          <p:cNvSpPr/>
          <p:nvPr/>
        </p:nvSpPr>
        <p:spPr bwMode="auto">
          <a:xfrm>
            <a:off x="6783230" y="2924860"/>
            <a:ext cx="396927" cy="2876308"/>
          </a:xfrm>
          <a:prstGeom prst="rect">
            <a:avLst/>
          </a:prstGeom>
          <a:solidFill>
            <a:schemeClr val="accent3"/>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95" name="Rectangle 94"/>
          <p:cNvSpPr/>
          <p:nvPr/>
        </p:nvSpPr>
        <p:spPr bwMode="auto">
          <a:xfrm>
            <a:off x="2714379" y="3867240"/>
            <a:ext cx="396927" cy="1933928"/>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98" name="Rectangle 97"/>
          <p:cNvSpPr/>
          <p:nvPr/>
        </p:nvSpPr>
        <p:spPr bwMode="auto">
          <a:xfrm>
            <a:off x="4159817" y="3482093"/>
            <a:ext cx="396927" cy="2319075"/>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99" name="Rectangle 98"/>
          <p:cNvSpPr/>
          <p:nvPr/>
        </p:nvSpPr>
        <p:spPr bwMode="auto">
          <a:xfrm>
            <a:off x="5726183" y="3572234"/>
            <a:ext cx="396926" cy="2228934"/>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102" name="Rectangle 101"/>
          <p:cNvSpPr/>
          <p:nvPr/>
        </p:nvSpPr>
        <p:spPr bwMode="auto">
          <a:xfrm>
            <a:off x="7180157" y="3539455"/>
            <a:ext cx="396926" cy="2261712"/>
          </a:xfrm>
          <a:prstGeom prst="rect">
            <a:avLst/>
          </a:prstGeom>
          <a:solidFill>
            <a:schemeClr val="accent1"/>
          </a:solidFill>
          <a:ln w="9525" cap="flat" cmpd="sng" algn="ctr">
            <a:solidFill>
              <a:schemeClr val="bg2">
                <a:lumMod val="10000"/>
              </a:schemeClr>
            </a:solidFill>
            <a:prstDash val="solid"/>
            <a:round/>
            <a:headEnd type="none" w="med" len="med"/>
            <a:tailEnd type="none" w="med" len="med"/>
          </a:ln>
          <a:effectLst/>
        </p:spPr>
        <p:txBody>
          <a:bodyPr/>
          <a:lstStyle/>
          <a:p>
            <a:pPr eaLnBrk="1" fontAlgn="auto" hangingPunct="1">
              <a:lnSpc>
                <a:spcPct val="90000"/>
              </a:lnSpc>
              <a:spcBef>
                <a:spcPct val="35000"/>
              </a:spcBef>
              <a:spcAft>
                <a:spcPct val="25000"/>
              </a:spcAft>
              <a:buClr>
                <a:schemeClr val="folHlink"/>
              </a:buClr>
              <a:buFont typeface="Arial" charset="0"/>
              <a:buChar char="•"/>
              <a:defRPr/>
            </a:pPr>
            <a:endParaRPr lang="en-US" sz="1600" dirty="0">
              <a:latin typeface="+mn-lt"/>
            </a:endParaRPr>
          </a:p>
        </p:txBody>
      </p:sp>
      <p:sp>
        <p:nvSpPr>
          <p:cNvPr id="104" name="TextBox 162"/>
          <p:cNvSpPr txBox="1">
            <a:spLocks noChangeArrowheads="1"/>
          </p:cNvSpPr>
          <p:nvPr/>
        </p:nvSpPr>
        <p:spPr bwMode="auto">
          <a:xfrm>
            <a:off x="1863620" y="5748529"/>
            <a:ext cx="2612032" cy="293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endParaRPr lang="en-US" altLang="en-US" sz="1600" b="1" dirty="0">
              <a:solidFill>
                <a:schemeClr val="tx1"/>
              </a:solidFill>
              <a:ea typeface="MS PGothic" panose="020B0600070205080204" pitchFamily="34" charset="-128"/>
            </a:endParaRPr>
          </a:p>
        </p:txBody>
      </p:sp>
      <p:sp>
        <p:nvSpPr>
          <p:cNvPr id="106" name="TextBox 163"/>
          <p:cNvSpPr txBox="1">
            <a:spLocks noChangeArrowheads="1"/>
          </p:cNvSpPr>
          <p:nvPr/>
        </p:nvSpPr>
        <p:spPr bwMode="auto">
          <a:xfrm>
            <a:off x="4758764" y="5730034"/>
            <a:ext cx="2612032" cy="291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endParaRPr lang="en-US" altLang="en-US" sz="1600" b="1" dirty="0">
              <a:solidFill>
                <a:schemeClr val="tx1"/>
              </a:solidFill>
              <a:ea typeface="MS PGothic" panose="020B0600070205080204" pitchFamily="34" charset="-128"/>
            </a:endParaRPr>
          </a:p>
        </p:txBody>
      </p:sp>
      <p:sp>
        <p:nvSpPr>
          <p:cNvPr id="107" name="TextBox 164"/>
          <p:cNvSpPr txBox="1">
            <a:spLocks noChangeArrowheads="1"/>
          </p:cNvSpPr>
          <p:nvPr/>
        </p:nvSpPr>
        <p:spPr bwMode="auto">
          <a:xfrm>
            <a:off x="1748885" y="5823808"/>
            <a:ext cx="1482471" cy="29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30-39</a:t>
            </a:r>
          </a:p>
        </p:txBody>
      </p:sp>
      <p:sp>
        <p:nvSpPr>
          <p:cNvPr id="108" name="TextBox 165"/>
          <p:cNvSpPr txBox="1">
            <a:spLocks noChangeArrowheads="1"/>
          </p:cNvSpPr>
          <p:nvPr/>
        </p:nvSpPr>
        <p:spPr bwMode="auto">
          <a:xfrm>
            <a:off x="3238635" y="5823808"/>
            <a:ext cx="1494521" cy="29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40-49</a:t>
            </a:r>
          </a:p>
        </p:txBody>
      </p:sp>
      <p:sp>
        <p:nvSpPr>
          <p:cNvPr id="109" name="TextBox 166"/>
          <p:cNvSpPr txBox="1">
            <a:spLocks noChangeArrowheads="1"/>
          </p:cNvSpPr>
          <p:nvPr/>
        </p:nvSpPr>
        <p:spPr bwMode="auto">
          <a:xfrm>
            <a:off x="4733156" y="5823808"/>
            <a:ext cx="1480293" cy="29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50-59</a:t>
            </a:r>
          </a:p>
        </p:txBody>
      </p:sp>
      <p:sp>
        <p:nvSpPr>
          <p:cNvPr id="110" name="TextBox 167"/>
          <p:cNvSpPr txBox="1">
            <a:spLocks noChangeArrowheads="1"/>
          </p:cNvSpPr>
          <p:nvPr/>
        </p:nvSpPr>
        <p:spPr bwMode="auto">
          <a:xfrm>
            <a:off x="6213449" y="5823808"/>
            <a:ext cx="1501634" cy="291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60-69</a:t>
            </a:r>
          </a:p>
        </p:txBody>
      </p:sp>
      <p:cxnSp>
        <p:nvCxnSpPr>
          <p:cNvPr id="111" name="Straight Connector 40"/>
          <p:cNvCxnSpPr>
            <a:cxnSpLocks noChangeShapeType="1"/>
          </p:cNvCxnSpPr>
          <p:nvPr/>
        </p:nvCxnSpPr>
        <p:spPr bwMode="auto">
          <a:xfrm>
            <a:off x="1744630" y="2867611"/>
            <a:ext cx="0" cy="29349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3" name="Straight Connector 41"/>
          <p:cNvCxnSpPr>
            <a:cxnSpLocks noChangeShapeType="1"/>
          </p:cNvCxnSpPr>
          <p:nvPr/>
        </p:nvCxnSpPr>
        <p:spPr bwMode="auto">
          <a:xfrm>
            <a:off x="1679186" y="2878993"/>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4" name="Straight Connector 42"/>
          <p:cNvCxnSpPr>
            <a:cxnSpLocks noChangeShapeType="1"/>
          </p:cNvCxnSpPr>
          <p:nvPr/>
        </p:nvCxnSpPr>
        <p:spPr bwMode="auto">
          <a:xfrm>
            <a:off x="1679186" y="3463712"/>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5" name="Straight Connector 43"/>
          <p:cNvCxnSpPr>
            <a:cxnSpLocks noChangeShapeType="1"/>
          </p:cNvCxnSpPr>
          <p:nvPr/>
        </p:nvCxnSpPr>
        <p:spPr bwMode="auto">
          <a:xfrm>
            <a:off x="1679186" y="4048432"/>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6" name="Straight Connector 44"/>
          <p:cNvCxnSpPr>
            <a:cxnSpLocks noChangeShapeType="1"/>
          </p:cNvCxnSpPr>
          <p:nvPr/>
        </p:nvCxnSpPr>
        <p:spPr bwMode="auto">
          <a:xfrm>
            <a:off x="1679186" y="4633152"/>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7" name="Straight Connector 45"/>
          <p:cNvCxnSpPr>
            <a:cxnSpLocks noChangeShapeType="1"/>
          </p:cNvCxnSpPr>
          <p:nvPr/>
        </p:nvCxnSpPr>
        <p:spPr bwMode="auto">
          <a:xfrm>
            <a:off x="1679186" y="5217872"/>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8" name="Straight Connector 46"/>
          <p:cNvCxnSpPr>
            <a:cxnSpLocks noChangeShapeType="1"/>
          </p:cNvCxnSpPr>
          <p:nvPr/>
        </p:nvCxnSpPr>
        <p:spPr bwMode="auto">
          <a:xfrm>
            <a:off x="1684877" y="5802591"/>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19" name="Straight Connector 49"/>
          <p:cNvCxnSpPr>
            <a:cxnSpLocks noChangeShapeType="1"/>
          </p:cNvCxnSpPr>
          <p:nvPr/>
        </p:nvCxnSpPr>
        <p:spPr bwMode="auto">
          <a:xfrm rot="5400000">
            <a:off x="7668852" y="5841707"/>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20" name="Straight Connector 51"/>
          <p:cNvCxnSpPr>
            <a:cxnSpLocks noChangeShapeType="1"/>
          </p:cNvCxnSpPr>
          <p:nvPr/>
        </p:nvCxnSpPr>
        <p:spPr bwMode="auto">
          <a:xfrm rot="5400000">
            <a:off x="1719224" y="5841707"/>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21" name="Straight Connector 48"/>
          <p:cNvCxnSpPr>
            <a:cxnSpLocks noChangeShapeType="1"/>
          </p:cNvCxnSpPr>
          <p:nvPr/>
        </p:nvCxnSpPr>
        <p:spPr bwMode="auto">
          <a:xfrm>
            <a:off x="1751229" y="5801168"/>
            <a:ext cx="596385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122" name="TextBox 64"/>
          <p:cNvSpPr txBox="1">
            <a:spLocks noChangeArrowheads="1"/>
          </p:cNvSpPr>
          <p:nvPr/>
        </p:nvSpPr>
        <p:spPr bwMode="auto">
          <a:xfrm>
            <a:off x="1860774" y="2573540"/>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ea typeface="MS PGothic" panose="020B0600070205080204" pitchFamily="34" charset="-128"/>
              </a:rPr>
              <a:t>1.00</a:t>
            </a:r>
            <a:endParaRPr lang="en-US" altLang="en-US" sz="1600" b="1" dirty="0">
              <a:solidFill>
                <a:schemeClr val="tx1"/>
              </a:solidFill>
              <a:ea typeface="MS PGothic" panose="020B0600070205080204" pitchFamily="34" charset="-128"/>
            </a:endParaRPr>
          </a:p>
        </p:txBody>
      </p:sp>
      <p:sp>
        <p:nvSpPr>
          <p:cNvPr id="123" name="TextBox 67"/>
          <p:cNvSpPr txBox="1">
            <a:spLocks noChangeArrowheads="1"/>
          </p:cNvSpPr>
          <p:nvPr/>
        </p:nvSpPr>
        <p:spPr bwMode="auto">
          <a:xfrm>
            <a:off x="3266983" y="2573540"/>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ea typeface="MS PGothic" panose="020B0600070205080204" pitchFamily="34" charset="-128"/>
              </a:rPr>
              <a:t>1.00</a:t>
            </a:r>
            <a:endParaRPr lang="en-US" altLang="en-US" sz="1600" b="1" dirty="0">
              <a:solidFill>
                <a:schemeClr val="tx1"/>
              </a:solidFill>
              <a:ea typeface="MS PGothic" panose="020B0600070205080204" pitchFamily="34" charset="-128"/>
            </a:endParaRPr>
          </a:p>
        </p:txBody>
      </p:sp>
      <p:sp>
        <p:nvSpPr>
          <p:cNvPr id="124" name="TextBox 70"/>
          <p:cNvSpPr txBox="1">
            <a:spLocks noChangeArrowheads="1"/>
          </p:cNvSpPr>
          <p:nvPr/>
        </p:nvSpPr>
        <p:spPr bwMode="auto">
          <a:xfrm>
            <a:off x="4835074" y="2573540"/>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smtClean="0">
                <a:solidFill>
                  <a:schemeClr val="tx1"/>
                </a:solidFill>
                <a:ea typeface="MS PGothic" panose="020B0600070205080204" pitchFamily="34" charset="-128"/>
              </a:rPr>
              <a:t>1.00</a:t>
            </a:r>
            <a:endParaRPr lang="en-US" altLang="en-US" sz="1600" b="1" dirty="0">
              <a:solidFill>
                <a:schemeClr val="tx1"/>
              </a:solidFill>
              <a:ea typeface="MS PGothic" panose="020B0600070205080204" pitchFamily="34" charset="-128"/>
            </a:endParaRPr>
          </a:p>
        </p:txBody>
      </p:sp>
      <p:sp>
        <p:nvSpPr>
          <p:cNvPr id="125" name="TextBox 73"/>
          <p:cNvSpPr txBox="1">
            <a:spLocks noChangeArrowheads="1"/>
          </p:cNvSpPr>
          <p:nvPr/>
        </p:nvSpPr>
        <p:spPr bwMode="auto">
          <a:xfrm>
            <a:off x="6243973" y="2573540"/>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smtClean="0">
                <a:solidFill>
                  <a:schemeClr val="tx1"/>
                </a:solidFill>
                <a:ea typeface="MS PGothic" panose="020B0600070205080204" pitchFamily="34" charset="-128"/>
              </a:rPr>
              <a:t>1.00</a:t>
            </a:r>
            <a:endParaRPr lang="en-US" altLang="en-US" sz="1600" b="1" dirty="0">
              <a:solidFill>
                <a:schemeClr val="tx1"/>
              </a:solidFill>
              <a:ea typeface="MS PGothic" panose="020B0600070205080204" pitchFamily="34" charset="-128"/>
            </a:endParaRPr>
          </a:p>
        </p:txBody>
      </p:sp>
      <p:sp>
        <p:nvSpPr>
          <p:cNvPr id="126" name="TextBox 74"/>
          <p:cNvSpPr txBox="1">
            <a:spLocks noChangeArrowheads="1"/>
          </p:cNvSpPr>
          <p:nvPr/>
        </p:nvSpPr>
        <p:spPr bwMode="auto">
          <a:xfrm>
            <a:off x="6702849" y="2638072"/>
            <a:ext cx="5838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0.98</a:t>
            </a:r>
          </a:p>
        </p:txBody>
      </p:sp>
      <p:sp>
        <p:nvSpPr>
          <p:cNvPr id="127" name="TextBox 125"/>
          <p:cNvSpPr txBox="1">
            <a:spLocks noChangeArrowheads="1"/>
          </p:cNvSpPr>
          <p:nvPr/>
        </p:nvSpPr>
        <p:spPr bwMode="auto">
          <a:xfrm>
            <a:off x="1275270" y="3287735"/>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0.8</a:t>
            </a:r>
          </a:p>
        </p:txBody>
      </p:sp>
      <p:sp>
        <p:nvSpPr>
          <p:cNvPr id="128" name="TextBox 126"/>
          <p:cNvSpPr txBox="1">
            <a:spLocks noChangeArrowheads="1"/>
          </p:cNvSpPr>
          <p:nvPr/>
        </p:nvSpPr>
        <p:spPr bwMode="auto">
          <a:xfrm>
            <a:off x="1275270" y="3873796"/>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0.6</a:t>
            </a:r>
          </a:p>
        </p:txBody>
      </p:sp>
      <p:sp>
        <p:nvSpPr>
          <p:cNvPr id="129" name="TextBox 127"/>
          <p:cNvSpPr txBox="1">
            <a:spLocks noChangeArrowheads="1"/>
          </p:cNvSpPr>
          <p:nvPr/>
        </p:nvSpPr>
        <p:spPr bwMode="auto">
          <a:xfrm>
            <a:off x="1275270" y="4459857"/>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0.4</a:t>
            </a:r>
          </a:p>
        </p:txBody>
      </p:sp>
      <p:sp>
        <p:nvSpPr>
          <p:cNvPr id="130" name="TextBox 128"/>
          <p:cNvSpPr txBox="1">
            <a:spLocks noChangeArrowheads="1"/>
          </p:cNvSpPr>
          <p:nvPr/>
        </p:nvSpPr>
        <p:spPr bwMode="auto">
          <a:xfrm>
            <a:off x="1275270" y="5045918"/>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0.2</a:t>
            </a:r>
          </a:p>
        </p:txBody>
      </p:sp>
      <p:sp>
        <p:nvSpPr>
          <p:cNvPr id="131" name="TextBox 129"/>
          <p:cNvSpPr txBox="1">
            <a:spLocks noChangeArrowheads="1"/>
          </p:cNvSpPr>
          <p:nvPr/>
        </p:nvSpPr>
        <p:spPr bwMode="auto">
          <a:xfrm>
            <a:off x="1390506" y="5631980"/>
            <a:ext cx="2984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0</a:t>
            </a:r>
          </a:p>
        </p:txBody>
      </p:sp>
      <p:sp>
        <p:nvSpPr>
          <p:cNvPr id="132" name="TextBox 5"/>
          <p:cNvSpPr txBox="1">
            <a:spLocks noChangeArrowheads="1"/>
          </p:cNvSpPr>
          <p:nvPr/>
        </p:nvSpPr>
        <p:spPr bwMode="auto">
          <a:xfrm rot="16200000">
            <a:off x="-477392" y="4091824"/>
            <a:ext cx="2932134" cy="483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smtClean="0">
                <a:solidFill>
                  <a:schemeClr val="tx1"/>
                </a:solidFill>
                <a:ea typeface="MS PGothic" panose="020B0600070205080204" pitchFamily="34" charset="-128"/>
              </a:rPr>
              <a:t>Sex-Adjusted </a:t>
            </a:r>
            <a:r>
              <a:rPr lang="en-US" altLang="en-US" sz="1600" b="1" dirty="0">
                <a:solidFill>
                  <a:schemeClr val="tx1"/>
                </a:solidFill>
                <a:ea typeface="MS PGothic" panose="020B0600070205080204" pitchFamily="34" charset="-128"/>
              </a:rPr>
              <a:t>HCC </a:t>
            </a:r>
            <a:r>
              <a:rPr lang="en-US" altLang="en-US" sz="1600" b="1" dirty="0" smtClean="0">
                <a:solidFill>
                  <a:schemeClr val="tx1"/>
                </a:solidFill>
                <a:ea typeface="MS PGothic" panose="020B0600070205080204" pitchFamily="34" charset="-128"/>
              </a:rPr>
              <a:t/>
            </a:r>
            <a:br>
              <a:rPr lang="en-US" altLang="en-US" sz="1600" b="1" dirty="0" smtClean="0">
                <a:solidFill>
                  <a:schemeClr val="tx1"/>
                </a:solidFill>
                <a:ea typeface="MS PGothic" panose="020B0600070205080204" pitchFamily="34" charset="-128"/>
              </a:rPr>
            </a:br>
            <a:r>
              <a:rPr lang="en-US" altLang="en-US" sz="1600" b="1" dirty="0" smtClean="0">
                <a:solidFill>
                  <a:schemeClr val="tx1"/>
                </a:solidFill>
                <a:ea typeface="MS PGothic" panose="020B0600070205080204" pitchFamily="34" charset="-128"/>
              </a:rPr>
              <a:t>Mortality </a:t>
            </a:r>
            <a:r>
              <a:rPr lang="en-US" altLang="en-US" sz="1600" b="1" dirty="0">
                <a:solidFill>
                  <a:schemeClr val="tx1"/>
                </a:solidFill>
                <a:ea typeface="MS PGothic" panose="020B0600070205080204" pitchFamily="34" charset="-128"/>
              </a:rPr>
              <a:t>Rate Ratio</a:t>
            </a:r>
          </a:p>
        </p:txBody>
      </p:sp>
      <p:sp>
        <p:nvSpPr>
          <p:cNvPr id="133" name="TextBox 68"/>
          <p:cNvSpPr txBox="1">
            <a:spLocks noChangeArrowheads="1"/>
          </p:cNvSpPr>
          <p:nvPr/>
        </p:nvSpPr>
        <p:spPr bwMode="auto">
          <a:xfrm>
            <a:off x="3727448" y="2786390"/>
            <a:ext cx="663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0.93*</a:t>
            </a:r>
          </a:p>
        </p:txBody>
      </p:sp>
      <p:sp>
        <p:nvSpPr>
          <p:cNvPr id="134" name="TextBox 69"/>
          <p:cNvSpPr txBox="1">
            <a:spLocks noChangeArrowheads="1"/>
          </p:cNvSpPr>
          <p:nvPr/>
        </p:nvSpPr>
        <p:spPr bwMode="auto">
          <a:xfrm>
            <a:off x="4114638" y="3173580"/>
            <a:ext cx="6591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0.79</a:t>
            </a:r>
            <a:r>
              <a:rPr lang="en-US" altLang="en-US" sz="1600" b="1" baseline="30000" dirty="0">
                <a:solidFill>
                  <a:schemeClr val="tx1"/>
                </a:solidFill>
                <a:ea typeface="MS PGothic" panose="020B0600070205080204" pitchFamily="34" charset="-128"/>
              </a:rPr>
              <a:t>†</a:t>
            </a:r>
            <a:endParaRPr lang="en-US" altLang="en-US" sz="1600" b="1" dirty="0">
              <a:solidFill>
                <a:schemeClr val="tx1"/>
              </a:solidFill>
              <a:ea typeface="MS PGothic" panose="020B0600070205080204" pitchFamily="34" charset="-128"/>
            </a:endParaRPr>
          </a:p>
        </p:txBody>
      </p:sp>
      <p:sp>
        <p:nvSpPr>
          <p:cNvPr id="135" name="TextBox 124"/>
          <p:cNvSpPr txBox="1">
            <a:spLocks noChangeArrowheads="1"/>
          </p:cNvSpPr>
          <p:nvPr/>
        </p:nvSpPr>
        <p:spPr bwMode="auto">
          <a:xfrm>
            <a:off x="1275270" y="2701674"/>
            <a:ext cx="470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1.0</a:t>
            </a:r>
          </a:p>
        </p:txBody>
      </p:sp>
      <p:sp>
        <p:nvSpPr>
          <p:cNvPr id="136" name="TextBox 65"/>
          <p:cNvSpPr txBox="1">
            <a:spLocks noChangeArrowheads="1"/>
          </p:cNvSpPr>
          <p:nvPr/>
        </p:nvSpPr>
        <p:spPr bwMode="auto">
          <a:xfrm>
            <a:off x="2307751" y="2915454"/>
            <a:ext cx="663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0.88*</a:t>
            </a:r>
          </a:p>
        </p:txBody>
      </p:sp>
      <p:sp>
        <p:nvSpPr>
          <p:cNvPr id="149" name="TextBox 66"/>
          <p:cNvSpPr txBox="1">
            <a:spLocks noChangeArrowheads="1"/>
          </p:cNvSpPr>
          <p:nvPr/>
        </p:nvSpPr>
        <p:spPr bwMode="auto">
          <a:xfrm>
            <a:off x="2637355" y="3560770"/>
            <a:ext cx="6591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0.66</a:t>
            </a:r>
            <a:r>
              <a:rPr lang="en-US" altLang="en-US" sz="1600" b="1" baseline="30000" dirty="0">
                <a:solidFill>
                  <a:schemeClr val="tx1"/>
                </a:solidFill>
                <a:ea typeface="MS PGothic" panose="020B0600070205080204" pitchFamily="34" charset="-128"/>
              </a:rPr>
              <a:t>†</a:t>
            </a:r>
          </a:p>
        </p:txBody>
      </p:sp>
      <p:sp>
        <p:nvSpPr>
          <p:cNvPr id="150" name="TextBox 71"/>
          <p:cNvSpPr txBox="1">
            <a:spLocks noChangeArrowheads="1"/>
          </p:cNvSpPr>
          <p:nvPr/>
        </p:nvSpPr>
        <p:spPr bwMode="auto">
          <a:xfrm>
            <a:off x="5283153" y="2786390"/>
            <a:ext cx="663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0.92*</a:t>
            </a:r>
          </a:p>
        </p:txBody>
      </p:sp>
      <p:sp>
        <p:nvSpPr>
          <p:cNvPr id="151" name="TextBox 72"/>
          <p:cNvSpPr txBox="1">
            <a:spLocks noChangeArrowheads="1"/>
          </p:cNvSpPr>
          <p:nvPr/>
        </p:nvSpPr>
        <p:spPr bwMode="auto">
          <a:xfrm>
            <a:off x="5670343" y="3283388"/>
            <a:ext cx="6591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0.76</a:t>
            </a:r>
            <a:r>
              <a:rPr lang="en-US" altLang="en-US" sz="1600" b="1" baseline="30000" dirty="0">
                <a:solidFill>
                  <a:schemeClr val="tx1"/>
                </a:solidFill>
                <a:ea typeface="MS PGothic" panose="020B0600070205080204" pitchFamily="34" charset="-128"/>
              </a:rPr>
              <a:t>†</a:t>
            </a:r>
            <a:endParaRPr lang="en-US" altLang="en-US" sz="1600" b="1" dirty="0">
              <a:solidFill>
                <a:schemeClr val="tx1"/>
              </a:solidFill>
              <a:ea typeface="MS PGothic" panose="020B0600070205080204" pitchFamily="34" charset="-128"/>
            </a:endParaRPr>
          </a:p>
        </p:txBody>
      </p:sp>
      <p:sp>
        <p:nvSpPr>
          <p:cNvPr id="152" name="TextBox 75"/>
          <p:cNvSpPr txBox="1">
            <a:spLocks noChangeArrowheads="1"/>
          </p:cNvSpPr>
          <p:nvPr/>
        </p:nvSpPr>
        <p:spPr bwMode="auto">
          <a:xfrm>
            <a:off x="7147625" y="3238112"/>
            <a:ext cx="65915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0.77</a:t>
            </a:r>
            <a:r>
              <a:rPr lang="en-US" altLang="en-US" sz="1600" b="1" baseline="30000" dirty="0">
                <a:solidFill>
                  <a:schemeClr val="tx1"/>
                </a:solidFill>
                <a:ea typeface="MS PGothic" panose="020B0600070205080204" pitchFamily="34" charset="-128"/>
              </a:rPr>
              <a:t>†</a:t>
            </a:r>
            <a:endParaRPr lang="en-US" altLang="en-US" sz="1600" b="1" dirty="0">
              <a:solidFill>
                <a:schemeClr val="tx1"/>
              </a:solidFill>
              <a:ea typeface="MS PGothic" panose="020B0600070205080204" pitchFamily="34" charset="-128"/>
            </a:endParaRPr>
          </a:p>
        </p:txBody>
      </p:sp>
      <p:sp>
        <p:nvSpPr>
          <p:cNvPr id="161" name="TextBox 37"/>
          <p:cNvSpPr txBox="1">
            <a:spLocks noChangeArrowheads="1"/>
          </p:cNvSpPr>
          <p:nvPr/>
        </p:nvSpPr>
        <p:spPr bwMode="auto">
          <a:xfrm>
            <a:off x="7795471" y="2444630"/>
            <a:ext cx="12275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2000-2003</a:t>
            </a:r>
          </a:p>
        </p:txBody>
      </p:sp>
      <p:sp>
        <p:nvSpPr>
          <p:cNvPr id="162" name="Rectangle 56"/>
          <p:cNvSpPr>
            <a:spLocks noChangeArrowheads="1"/>
          </p:cNvSpPr>
          <p:nvPr/>
        </p:nvSpPr>
        <p:spPr bwMode="auto">
          <a:xfrm>
            <a:off x="7691484" y="2557077"/>
            <a:ext cx="146304" cy="1463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25000"/>
              </a:spcAft>
              <a:buClrTx/>
              <a:buFontTx/>
              <a:buChar char="•"/>
            </a:pPr>
            <a:endParaRPr lang="en-US" altLang="en-US" sz="1600" baseline="-25000" dirty="0">
              <a:solidFill>
                <a:schemeClr val="tx1"/>
              </a:solidFill>
            </a:endParaRPr>
          </a:p>
        </p:txBody>
      </p:sp>
      <p:sp>
        <p:nvSpPr>
          <p:cNvPr id="159" name="TextBox 4"/>
          <p:cNvSpPr txBox="1">
            <a:spLocks noChangeArrowheads="1"/>
          </p:cNvSpPr>
          <p:nvPr/>
        </p:nvSpPr>
        <p:spPr bwMode="auto">
          <a:xfrm>
            <a:off x="7795470" y="2671179"/>
            <a:ext cx="12275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2004-2007</a:t>
            </a:r>
          </a:p>
        </p:txBody>
      </p:sp>
      <p:sp>
        <p:nvSpPr>
          <p:cNvPr id="160" name="Rectangle 56"/>
          <p:cNvSpPr>
            <a:spLocks noChangeArrowheads="1"/>
          </p:cNvSpPr>
          <p:nvPr/>
        </p:nvSpPr>
        <p:spPr bwMode="auto">
          <a:xfrm>
            <a:off x="7691484" y="2783628"/>
            <a:ext cx="146304" cy="146304"/>
          </a:xfrm>
          <a:prstGeom prst="rect">
            <a:avLst/>
          </a:prstGeom>
          <a:solidFill>
            <a:schemeClr val="accent3"/>
          </a:solidFill>
          <a:ln>
            <a:noFill/>
          </a:ln>
          <a:extLst/>
        </p:spPr>
        <p:txBody>
          <a:bodyPr/>
          <a:lstStyle>
            <a:lvl1pPr>
              <a:lnSpc>
                <a:spcPct val="90000"/>
              </a:lnSpc>
              <a:spcBef>
                <a:spcPts val="1000"/>
              </a:spcBef>
              <a:spcAft>
                <a:spcPts val="700"/>
              </a:spcAft>
              <a:buClr>
                <a:srgbClr val="4FAD26"/>
              </a:buClr>
              <a:buFont typeface="Wingdings" pitchFamily="2" charset="2"/>
              <a:buChar char="§"/>
              <a:defRPr sz="2400">
                <a:solidFill>
                  <a:srgbClr val="FEFDDE"/>
                </a:solidFill>
                <a:latin typeface="Arial" charset="0"/>
              </a:defRPr>
            </a:lvl1pPr>
            <a:lvl2pPr marL="742950" indent="-285750">
              <a:lnSpc>
                <a:spcPct val="90000"/>
              </a:lnSpc>
              <a:spcBef>
                <a:spcPts val="1000"/>
              </a:spcBef>
              <a:spcAft>
                <a:spcPts val="700"/>
              </a:spcAft>
              <a:buClr>
                <a:srgbClr val="4FAD26"/>
              </a:buClr>
              <a:buFont typeface="Arial" charset="0"/>
              <a:buChar char="–"/>
              <a:defRPr sz="2200">
                <a:solidFill>
                  <a:srgbClr val="FEFDDE"/>
                </a:solidFill>
                <a:latin typeface="Arial" charset="0"/>
              </a:defRPr>
            </a:lvl2pPr>
            <a:lvl3pPr marL="1143000" indent="-228600">
              <a:lnSpc>
                <a:spcPct val="90000"/>
              </a:lnSpc>
              <a:spcBef>
                <a:spcPts val="1000"/>
              </a:spcBef>
              <a:spcAft>
                <a:spcPts val="700"/>
              </a:spcAft>
              <a:buClr>
                <a:srgbClr val="4FAD26"/>
              </a:buClr>
              <a:buFont typeface="Arial" charset="0"/>
              <a:buChar char="–"/>
              <a:defRPr sz="2000">
                <a:solidFill>
                  <a:srgbClr val="FEFDDE"/>
                </a:solidFill>
                <a:latin typeface="Arial" charset="0"/>
              </a:defRPr>
            </a:lvl3pPr>
            <a:lvl4pPr marL="1600200" indent="-228600">
              <a:lnSpc>
                <a:spcPct val="90000"/>
              </a:lnSpc>
              <a:spcBef>
                <a:spcPts val="1000"/>
              </a:spcBef>
              <a:spcAft>
                <a:spcPts val="700"/>
              </a:spcAft>
              <a:buClr>
                <a:srgbClr val="4FAD26"/>
              </a:buClr>
              <a:buFont typeface="Arial" charset="0"/>
              <a:buChar char="–"/>
              <a:defRPr>
                <a:solidFill>
                  <a:srgbClr val="FEFDDE"/>
                </a:solidFill>
                <a:latin typeface="Arial" charset="0"/>
              </a:defRPr>
            </a:lvl4pPr>
            <a:lvl5pPr marL="2057400" indent="-228600">
              <a:lnSpc>
                <a:spcPct val="90000"/>
              </a:lnSpc>
              <a:spcBef>
                <a:spcPts val="1000"/>
              </a:spcBef>
              <a:spcAft>
                <a:spcPts val="700"/>
              </a:spcAft>
              <a:buClr>
                <a:srgbClr val="4FAD26"/>
              </a:buClr>
              <a:buFont typeface="Arial" charset="0"/>
              <a:buChar char="–"/>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4FAD26"/>
              </a:buClr>
              <a:buFont typeface="Arial" charset="0"/>
              <a:buChar char="–"/>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4FAD26"/>
              </a:buClr>
              <a:buFont typeface="Arial" charset="0"/>
              <a:buChar char="–"/>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4FAD26"/>
              </a:buClr>
              <a:buFont typeface="Arial" charset="0"/>
              <a:buChar char="–"/>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4FAD26"/>
              </a:buClr>
              <a:buFont typeface="Arial" charset="0"/>
              <a:buChar char="–"/>
              <a:defRPr sz="1600">
                <a:solidFill>
                  <a:srgbClr val="FEFDDE"/>
                </a:solidFill>
                <a:latin typeface="Arial" charset="0"/>
              </a:defRPr>
            </a:lvl9pPr>
          </a:lstStyle>
          <a:p>
            <a:pPr eaLnBrk="1" fontAlgn="auto" hangingPunct="1">
              <a:lnSpc>
                <a:spcPct val="100000"/>
              </a:lnSpc>
              <a:spcBef>
                <a:spcPct val="0"/>
              </a:spcBef>
              <a:spcAft>
                <a:spcPct val="25000"/>
              </a:spcAft>
              <a:buClrTx/>
              <a:buFontTx/>
              <a:buChar char="•"/>
              <a:defRPr/>
            </a:pPr>
            <a:endParaRPr lang="en-US" altLang="en-US" sz="1600" baseline="-25000" dirty="0">
              <a:solidFill>
                <a:schemeClr val="tx1"/>
              </a:solidFill>
            </a:endParaRPr>
          </a:p>
        </p:txBody>
      </p:sp>
      <p:sp>
        <p:nvSpPr>
          <p:cNvPr id="157" name="TextBox 4"/>
          <p:cNvSpPr txBox="1">
            <a:spLocks noChangeArrowheads="1"/>
          </p:cNvSpPr>
          <p:nvPr/>
        </p:nvSpPr>
        <p:spPr bwMode="auto">
          <a:xfrm>
            <a:off x="7802394" y="2897728"/>
            <a:ext cx="11782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pPr>
            <a:r>
              <a:rPr lang="en-US" altLang="en-US" sz="1600" dirty="0">
                <a:solidFill>
                  <a:schemeClr val="tx1"/>
                </a:solidFill>
                <a:ea typeface="MS PGothic" panose="020B0600070205080204" pitchFamily="34" charset="-128"/>
              </a:rPr>
              <a:t>2008-2011</a:t>
            </a:r>
          </a:p>
        </p:txBody>
      </p:sp>
      <p:sp>
        <p:nvSpPr>
          <p:cNvPr id="158" name="Rectangle 56"/>
          <p:cNvSpPr>
            <a:spLocks noChangeArrowheads="1"/>
          </p:cNvSpPr>
          <p:nvPr/>
        </p:nvSpPr>
        <p:spPr bwMode="auto">
          <a:xfrm>
            <a:off x="7691484" y="3010179"/>
            <a:ext cx="146304" cy="1463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eaLnBrk="1" hangingPunct="1">
              <a:lnSpc>
                <a:spcPct val="100000"/>
              </a:lnSpc>
              <a:spcBef>
                <a:spcPct val="0"/>
              </a:spcBef>
              <a:spcAft>
                <a:spcPct val="25000"/>
              </a:spcAft>
              <a:buClrTx/>
              <a:buFontTx/>
              <a:buChar char="•"/>
            </a:pPr>
            <a:endParaRPr lang="en-US" altLang="en-US" sz="1600" baseline="-25000" dirty="0">
              <a:solidFill>
                <a:schemeClr val="tx1"/>
              </a:solidFill>
            </a:endParaRPr>
          </a:p>
        </p:txBody>
      </p:sp>
      <p:sp>
        <p:nvSpPr>
          <p:cNvPr id="173" name="TextBox 5"/>
          <p:cNvSpPr txBox="1">
            <a:spLocks noChangeArrowheads="1"/>
          </p:cNvSpPr>
          <p:nvPr/>
        </p:nvSpPr>
        <p:spPr bwMode="auto">
          <a:xfrm>
            <a:off x="1751229" y="6041072"/>
            <a:ext cx="5963854" cy="26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Arial" panose="020B0604020202020204" pitchFamily="34" charset="0"/>
              </a:defRPr>
            </a:lvl9pPr>
          </a:lstStyle>
          <a:p>
            <a:pPr algn="ctr" eaLnBrk="1" hangingPunct="1">
              <a:lnSpc>
                <a:spcPct val="100000"/>
              </a:lnSpc>
              <a:spcBef>
                <a:spcPct val="0"/>
              </a:spcBef>
              <a:spcAft>
                <a:spcPct val="0"/>
              </a:spcAft>
              <a:buClrTx/>
              <a:buFontTx/>
              <a:buNone/>
            </a:pPr>
            <a:r>
              <a:rPr lang="en-US" altLang="en-US" sz="1600" b="1" dirty="0">
                <a:solidFill>
                  <a:schemeClr val="tx1"/>
                </a:solidFill>
                <a:ea typeface="MS PGothic" panose="020B0600070205080204" pitchFamily="34" charset="-128"/>
              </a:rPr>
              <a:t>Age Group </a:t>
            </a:r>
            <a:r>
              <a:rPr lang="en-US" altLang="en-US" sz="1600" b="1" dirty="0" smtClean="0">
                <a:solidFill>
                  <a:schemeClr val="tx1"/>
                </a:solidFill>
                <a:ea typeface="MS PGothic" panose="020B0600070205080204" pitchFamily="34" charset="-128"/>
              </a:rPr>
              <a:t>(Yrs</a:t>
            </a:r>
            <a:r>
              <a:rPr lang="en-US" altLang="en-US" sz="1600" b="1" dirty="0">
                <a:solidFill>
                  <a:schemeClr val="tx1"/>
                </a:solidFill>
                <a:ea typeface="MS PGothic" panose="020B0600070205080204" pitchFamily="34" charset="-128"/>
              </a:rPr>
              <a:t>)</a:t>
            </a:r>
          </a:p>
        </p:txBody>
      </p:sp>
      <p:sp>
        <p:nvSpPr>
          <p:cNvPr id="174" name="TextBox 173"/>
          <p:cNvSpPr txBox="1"/>
          <p:nvPr/>
        </p:nvSpPr>
        <p:spPr>
          <a:xfrm>
            <a:off x="382002" y="5970939"/>
            <a:ext cx="2080461" cy="461665"/>
          </a:xfrm>
          <a:prstGeom prst="rect">
            <a:avLst/>
          </a:prstGeom>
          <a:noFill/>
        </p:spPr>
        <p:txBody>
          <a:bodyPr wrap="square" rtlCol="0">
            <a:spAutoFit/>
          </a:bodyPr>
          <a:lstStyle/>
          <a:p>
            <a:pPr eaLnBrk="1" hangingPunct="1"/>
            <a:r>
              <a:rPr lang="en-US" altLang="en-US" sz="1200" i="1" dirty="0">
                <a:ea typeface="MS PGothic" panose="020B0600070205080204" pitchFamily="34" charset="-128"/>
              </a:rPr>
              <a:t>*P</a:t>
            </a:r>
            <a:r>
              <a:rPr lang="en-US" altLang="en-US" sz="1200" dirty="0">
                <a:ea typeface="MS PGothic" panose="020B0600070205080204" pitchFamily="34" charset="-128"/>
              </a:rPr>
              <a:t> &lt; .01 vs </a:t>
            </a:r>
            <a:r>
              <a:rPr lang="en-US" altLang="en-US" sz="1200" dirty="0" smtClean="0">
                <a:ea typeface="MS PGothic" panose="020B0600070205080204" pitchFamily="34" charset="-128"/>
              </a:rPr>
              <a:t>2000-2003.</a:t>
            </a:r>
            <a:endParaRPr lang="en-US" altLang="en-US" sz="1200" dirty="0">
              <a:ea typeface="MS PGothic" panose="020B0600070205080204" pitchFamily="34" charset="-128"/>
            </a:endParaRPr>
          </a:p>
          <a:p>
            <a:pPr eaLnBrk="1" hangingPunct="1"/>
            <a:r>
              <a:rPr lang="en-US" altLang="en-US" sz="1200" b="1" baseline="30000" dirty="0">
                <a:ea typeface="MS PGothic" panose="020B0600070205080204" pitchFamily="34" charset="-128"/>
              </a:rPr>
              <a:t>†</a:t>
            </a:r>
            <a:r>
              <a:rPr lang="en-US" altLang="en-US" sz="1200" i="1" dirty="0">
                <a:ea typeface="MS PGothic" panose="020B0600070205080204" pitchFamily="34" charset="-128"/>
              </a:rPr>
              <a:t>P</a:t>
            </a:r>
            <a:r>
              <a:rPr lang="en-US" altLang="en-US" sz="1200" dirty="0">
                <a:ea typeface="MS PGothic" panose="020B0600070205080204" pitchFamily="34" charset="-128"/>
              </a:rPr>
              <a:t> &lt; .005 vs </a:t>
            </a:r>
            <a:r>
              <a:rPr lang="en-US" altLang="en-US" sz="1200" dirty="0" smtClean="0">
                <a:ea typeface="MS PGothic" panose="020B0600070205080204" pitchFamily="34" charset="-128"/>
              </a:rPr>
              <a:t>2000-2003.</a:t>
            </a:r>
            <a:endParaRPr lang="en-US" altLang="en-US" sz="1200" dirty="0">
              <a:ea typeface="MS PGothic" panose="020B0600070205080204" pitchFamily="34" charset="-128"/>
            </a:endParaRPr>
          </a:p>
        </p:txBody>
      </p:sp>
      <p:cxnSp>
        <p:nvCxnSpPr>
          <p:cNvPr id="72" name="Straight Connector 51"/>
          <p:cNvCxnSpPr>
            <a:cxnSpLocks noChangeShapeType="1"/>
          </p:cNvCxnSpPr>
          <p:nvPr/>
        </p:nvCxnSpPr>
        <p:spPr bwMode="auto">
          <a:xfrm rot="5400000">
            <a:off x="3206631" y="5841707"/>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73" name="Straight Connector 51"/>
          <p:cNvCxnSpPr>
            <a:cxnSpLocks noChangeShapeType="1"/>
          </p:cNvCxnSpPr>
          <p:nvPr/>
        </p:nvCxnSpPr>
        <p:spPr bwMode="auto">
          <a:xfrm rot="5400000">
            <a:off x="4694038" y="5841707"/>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74" name="Straight Connector 51"/>
          <p:cNvCxnSpPr>
            <a:cxnSpLocks noChangeShapeType="1"/>
          </p:cNvCxnSpPr>
          <p:nvPr/>
        </p:nvCxnSpPr>
        <p:spPr bwMode="auto">
          <a:xfrm rot="5400000">
            <a:off x="6181445" y="5841707"/>
            <a:ext cx="640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grpSp>
        <p:nvGrpSpPr>
          <p:cNvPr id="66" name="Group 16"/>
          <p:cNvGrpSpPr>
            <a:grpSpLocks/>
          </p:cNvGrpSpPr>
          <p:nvPr/>
        </p:nvGrpSpPr>
        <p:grpSpPr bwMode="auto">
          <a:xfrm>
            <a:off x="6291263" y="6208713"/>
            <a:ext cx="2673350" cy="450850"/>
            <a:chOff x="9289790" y="4481726"/>
            <a:chExt cx="2673350" cy="450347"/>
          </a:xfrm>
        </p:grpSpPr>
        <p:pic>
          <p:nvPicPr>
            <p:cNvPr id="6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68"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717947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Freeform 92"/>
          <p:cNvSpPr/>
          <p:nvPr/>
        </p:nvSpPr>
        <p:spPr bwMode="auto">
          <a:xfrm>
            <a:off x="1524000" y="4986338"/>
            <a:ext cx="2381250" cy="238125"/>
          </a:xfrm>
          <a:custGeom>
            <a:avLst/>
            <a:gdLst>
              <a:gd name="connsiteX0" fmla="*/ 2381250 w 2381250"/>
              <a:gd name="connsiteY0" fmla="*/ 0 h 238125"/>
              <a:gd name="connsiteX1" fmla="*/ 2262188 w 2381250"/>
              <a:gd name="connsiteY1" fmla="*/ 0 h 238125"/>
              <a:gd name="connsiteX2" fmla="*/ 2262188 w 2381250"/>
              <a:gd name="connsiteY2" fmla="*/ 28575 h 238125"/>
              <a:gd name="connsiteX3" fmla="*/ 2219325 w 2381250"/>
              <a:gd name="connsiteY3" fmla="*/ 28575 h 238125"/>
              <a:gd name="connsiteX4" fmla="*/ 2219325 w 2381250"/>
              <a:gd name="connsiteY4" fmla="*/ 90487 h 238125"/>
              <a:gd name="connsiteX5" fmla="*/ 1866900 w 2381250"/>
              <a:gd name="connsiteY5" fmla="*/ 90487 h 238125"/>
              <a:gd name="connsiteX6" fmla="*/ 1866900 w 2381250"/>
              <a:gd name="connsiteY6" fmla="*/ 114300 h 238125"/>
              <a:gd name="connsiteX7" fmla="*/ 1647825 w 2381250"/>
              <a:gd name="connsiteY7" fmla="*/ 114300 h 238125"/>
              <a:gd name="connsiteX8" fmla="*/ 1647825 w 2381250"/>
              <a:gd name="connsiteY8" fmla="*/ 152400 h 238125"/>
              <a:gd name="connsiteX9" fmla="*/ 1404938 w 2381250"/>
              <a:gd name="connsiteY9" fmla="*/ 152400 h 238125"/>
              <a:gd name="connsiteX10" fmla="*/ 1404938 w 2381250"/>
              <a:gd name="connsiteY10" fmla="*/ 176212 h 238125"/>
              <a:gd name="connsiteX11" fmla="*/ 942975 w 2381250"/>
              <a:gd name="connsiteY11" fmla="*/ 176212 h 238125"/>
              <a:gd name="connsiteX12" fmla="*/ 942975 w 2381250"/>
              <a:gd name="connsiteY12" fmla="*/ 200025 h 238125"/>
              <a:gd name="connsiteX13" fmla="*/ 561975 w 2381250"/>
              <a:gd name="connsiteY13" fmla="*/ 200025 h 238125"/>
              <a:gd name="connsiteX14" fmla="*/ 561975 w 2381250"/>
              <a:gd name="connsiteY14" fmla="*/ 238125 h 238125"/>
              <a:gd name="connsiteX15" fmla="*/ 0 w 2381250"/>
              <a:gd name="connsiteY15" fmla="*/ 238125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81250" h="238125">
                <a:moveTo>
                  <a:pt x="2381250" y="0"/>
                </a:moveTo>
                <a:lnTo>
                  <a:pt x="2262188" y="0"/>
                </a:lnTo>
                <a:lnTo>
                  <a:pt x="2262188" y="28575"/>
                </a:lnTo>
                <a:lnTo>
                  <a:pt x="2219325" y="28575"/>
                </a:lnTo>
                <a:lnTo>
                  <a:pt x="2219325" y="90487"/>
                </a:lnTo>
                <a:lnTo>
                  <a:pt x="1866900" y="90487"/>
                </a:lnTo>
                <a:lnTo>
                  <a:pt x="1866900" y="114300"/>
                </a:lnTo>
                <a:lnTo>
                  <a:pt x="1647825" y="114300"/>
                </a:lnTo>
                <a:lnTo>
                  <a:pt x="1647825" y="152400"/>
                </a:lnTo>
                <a:lnTo>
                  <a:pt x="1404938" y="152400"/>
                </a:lnTo>
                <a:lnTo>
                  <a:pt x="1404938" y="176212"/>
                </a:lnTo>
                <a:lnTo>
                  <a:pt x="942975" y="176212"/>
                </a:lnTo>
                <a:lnTo>
                  <a:pt x="942975" y="200025"/>
                </a:lnTo>
                <a:lnTo>
                  <a:pt x="561975" y="200025"/>
                </a:lnTo>
                <a:lnTo>
                  <a:pt x="561975" y="238125"/>
                </a:lnTo>
                <a:lnTo>
                  <a:pt x="0" y="238125"/>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5" name="Freeform 94"/>
          <p:cNvSpPr/>
          <p:nvPr/>
        </p:nvSpPr>
        <p:spPr bwMode="auto">
          <a:xfrm>
            <a:off x="1691640" y="4469130"/>
            <a:ext cx="2213610" cy="750570"/>
          </a:xfrm>
          <a:custGeom>
            <a:avLst/>
            <a:gdLst>
              <a:gd name="connsiteX0" fmla="*/ 2213610 w 2213610"/>
              <a:gd name="connsiteY0" fmla="*/ 0 h 750570"/>
              <a:gd name="connsiteX1" fmla="*/ 2072640 w 2213610"/>
              <a:gd name="connsiteY1" fmla="*/ 0 h 750570"/>
              <a:gd name="connsiteX2" fmla="*/ 2072640 w 2213610"/>
              <a:gd name="connsiteY2" fmla="*/ 49530 h 750570"/>
              <a:gd name="connsiteX3" fmla="*/ 2030730 w 2213610"/>
              <a:gd name="connsiteY3" fmla="*/ 49530 h 750570"/>
              <a:gd name="connsiteX4" fmla="*/ 2030730 w 2213610"/>
              <a:gd name="connsiteY4" fmla="*/ 95250 h 750570"/>
              <a:gd name="connsiteX5" fmla="*/ 1962150 w 2213610"/>
              <a:gd name="connsiteY5" fmla="*/ 95250 h 750570"/>
              <a:gd name="connsiteX6" fmla="*/ 1962150 w 2213610"/>
              <a:gd name="connsiteY6" fmla="*/ 133350 h 750570"/>
              <a:gd name="connsiteX7" fmla="*/ 1885950 w 2213610"/>
              <a:gd name="connsiteY7" fmla="*/ 133350 h 750570"/>
              <a:gd name="connsiteX8" fmla="*/ 1885950 w 2213610"/>
              <a:gd name="connsiteY8" fmla="*/ 171450 h 750570"/>
              <a:gd name="connsiteX9" fmla="*/ 1695450 w 2213610"/>
              <a:gd name="connsiteY9" fmla="*/ 171450 h 750570"/>
              <a:gd name="connsiteX10" fmla="*/ 1695450 w 2213610"/>
              <a:gd name="connsiteY10" fmla="*/ 171450 h 750570"/>
              <a:gd name="connsiteX11" fmla="*/ 1645920 w 2213610"/>
              <a:gd name="connsiteY11" fmla="*/ 171450 h 750570"/>
              <a:gd name="connsiteX12" fmla="*/ 1645920 w 2213610"/>
              <a:gd name="connsiteY12" fmla="*/ 240030 h 750570"/>
              <a:gd name="connsiteX13" fmla="*/ 1527810 w 2213610"/>
              <a:gd name="connsiteY13" fmla="*/ 240030 h 750570"/>
              <a:gd name="connsiteX14" fmla="*/ 1527810 w 2213610"/>
              <a:gd name="connsiteY14" fmla="*/ 285750 h 750570"/>
              <a:gd name="connsiteX15" fmla="*/ 1394460 w 2213610"/>
              <a:gd name="connsiteY15" fmla="*/ 285750 h 750570"/>
              <a:gd name="connsiteX16" fmla="*/ 1394460 w 2213610"/>
              <a:gd name="connsiteY16" fmla="*/ 327660 h 750570"/>
              <a:gd name="connsiteX17" fmla="*/ 1322070 w 2213610"/>
              <a:gd name="connsiteY17" fmla="*/ 327660 h 750570"/>
              <a:gd name="connsiteX18" fmla="*/ 1322070 w 2213610"/>
              <a:gd name="connsiteY18" fmla="*/ 381000 h 750570"/>
              <a:gd name="connsiteX19" fmla="*/ 1230630 w 2213610"/>
              <a:gd name="connsiteY19" fmla="*/ 381000 h 750570"/>
              <a:gd name="connsiteX20" fmla="*/ 1230630 w 2213610"/>
              <a:gd name="connsiteY20" fmla="*/ 407670 h 750570"/>
              <a:gd name="connsiteX21" fmla="*/ 1120140 w 2213610"/>
              <a:gd name="connsiteY21" fmla="*/ 407670 h 750570"/>
              <a:gd name="connsiteX22" fmla="*/ 1120140 w 2213610"/>
              <a:gd name="connsiteY22" fmla="*/ 434340 h 750570"/>
              <a:gd name="connsiteX23" fmla="*/ 1055370 w 2213610"/>
              <a:gd name="connsiteY23" fmla="*/ 434340 h 750570"/>
              <a:gd name="connsiteX24" fmla="*/ 1055370 w 2213610"/>
              <a:gd name="connsiteY24" fmla="*/ 453390 h 750570"/>
              <a:gd name="connsiteX25" fmla="*/ 929640 w 2213610"/>
              <a:gd name="connsiteY25" fmla="*/ 453390 h 750570"/>
              <a:gd name="connsiteX26" fmla="*/ 929640 w 2213610"/>
              <a:gd name="connsiteY26" fmla="*/ 495300 h 750570"/>
              <a:gd name="connsiteX27" fmla="*/ 815340 w 2213610"/>
              <a:gd name="connsiteY27" fmla="*/ 495300 h 750570"/>
              <a:gd name="connsiteX28" fmla="*/ 815340 w 2213610"/>
              <a:gd name="connsiteY28" fmla="*/ 521970 h 750570"/>
              <a:gd name="connsiteX29" fmla="*/ 773430 w 2213610"/>
              <a:gd name="connsiteY29" fmla="*/ 521970 h 750570"/>
              <a:gd name="connsiteX30" fmla="*/ 773430 w 2213610"/>
              <a:gd name="connsiteY30" fmla="*/ 544830 h 750570"/>
              <a:gd name="connsiteX31" fmla="*/ 643890 w 2213610"/>
              <a:gd name="connsiteY31" fmla="*/ 544830 h 750570"/>
              <a:gd name="connsiteX32" fmla="*/ 594360 w 2213610"/>
              <a:gd name="connsiteY32" fmla="*/ 594360 h 750570"/>
              <a:gd name="connsiteX33" fmla="*/ 567690 w 2213610"/>
              <a:gd name="connsiteY33" fmla="*/ 621030 h 750570"/>
              <a:gd name="connsiteX34" fmla="*/ 548640 w 2213610"/>
              <a:gd name="connsiteY34" fmla="*/ 640080 h 750570"/>
              <a:gd name="connsiteX35" fmla="*/ 373380 w 2213610"/>
              <a:gd name="connsiteY35" fmla="*/ 640080 h 750570"/>
              <a:gd name="connsiteX36" fmla="*/ 373380 w 2213610"/>
              <a:gd name="connsiteY36" fmla="*/ 662940 h 750570"/>
              <a:gd name="connsiteX37" fmla="*/ 293370 w 2213610"/>
              <a:gd name="connsiteY37" fmla="*/ 662940 h 750570"/>
              <a:gd name="connsiteX38" fmla="*/ 262890 w 2213610"/>
              <a:gd name="connsiteY38" fmla="*/ 693420 h 750570"/>
              <a:gd name="connsiteX39" fmla="*/ 80010 w 2213610"/>
              <a:gd name="connsiteY39" fmla="*/ 693420 h 750570"/>
              <a:gd name="connsiteX40" fmla="*/ 80010 w 2213610"/>
              <a:gd name="connsiteY40" fmla="*/ 750570 h 750570"/>
              <a:gd name="connsiteX41" fmla="*/ 0 w 2213610"/>
              <a:gd name="connsiteY41" fmla="*/ 750570 h 75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213610" h="750570">
                <a:moveTo>
                  <a:pt x="2213610" y="0"/>
                </a:moveTo>
                <a:lnTo>
                  <a:pt x="2072640" y="0"/>
                </a:lnTo>
                <a:lnTo>
                  <a:pt x="2072640" y="49530"/>
                </a:lnTo>
                <a:lnTo>
                  <a:pt x="2030730" y="49530"/>
                </a:lnTo>
                <a:lnTo>
                  <a:pt x="2030730" y="95250"/>
                </a:lnTo>
                <a:lnTo>
                  <a:pt x="1962150" y="95250"/>
                </a:lnTo>
                <a:lnTo>
                  <a:pt x="1962150" y="133350"/>
                </a:lnTo>
                <a:lnTo>
                  <a:pt x="1885950" y="133350"/>
                </a:lnTo>
                <a:lnTo>
                  <a:pt x="1885950" y="171450"/>
                </a:lnTo>
                <a:lnTo>
                  <a:pt x="1695450" y="171450"/>
                </a:lnTo>
                <a:lnTo>
                  <a:pt x="1695450" y="171450"/>
                </a:lnTo>
                <a:lnTo>
                  <a:pt x="1645920" y="171450"/>
                </a:lnTo>
                <a:lnTo>
                  <a:pt x="1645920" y="240030"/>
                </a:lnTo>
                <a:lnTo>
                  <a:pt x="1527810" y="240030"/>
                </a:lnTo>
                <a:lnTo>
                  <a:pt x="1527810" y="285750"/>
                </a:lnTo>
                <a:lnTo>
                  <a:pt x="1394460" y="285750"/>
                </a:lnTo>
                <a:lnTo>
                  <a:pt x="1394460" y="327660"/>
                </a:lnTo>
                <a:lnTo>
                  <a:pt x="1322070" y="327660"/>
                </a:lnTo>
                <a:lnTo>
                  <a:pt x="1322070" y="381000"/>
                </a:lnTo>
                <a:lnTo>
                  <a:pt x="1230630" y="381000"/>
                </a:lnTo>
                <a:lnTo>
                  <a:pt x="1230630" y="407670"/>
                </a:lnTo>
                <a:lnTo>
                  <a:pt x="1120140" y="407670"/>
                </a:lnTo>
                <a:lnTo>
                  <a:pt x="1120140" y="434340"/>
                </a:lnTo>
                <a:lnTo>
                  <a:pt x="1055370" y="434340"/>
                </a:lnTo>
                <a:lnTo>
                  <a:pt x="1055370" y="453390"/>
                </a:lnTo>
                <a:lnTo>
                  <a:pt x="929640" y="453390"/>
                </a:lnTo>
                <a:lnTo>
                  <a:pt x="929640" y="495300"/>
                </a:lnTo>
                <a:lnTo>
                  <a:pt x="815340" y="495300"/>
                </a:lnTo>
                <a:lnTo>
                  <a:pt x="815340" y="521970"/>
                </a:lnTo>
                <a:lnTo>
                  <a:pt x="773430" y="521970"/>
                </a:lnTo>
                <a:lnTo>
                  <a:pt x="773430" y="544830"/>
                </a:lnTo>
                <a:lnTo>
                  <a:pt x="643890" y="544830"/>
                </a:lnTo>
                <a:lnTo>
                  <a:pt x="594360" y="594360"/>
                </a:lnTo>
                <a:lnTo>
                  <a:pt x="567690" y="621030"/>
                </a:lnTo>
                <a:lnTo>
                  <a:pt x="548640" y="640080"/>
                </a:lnTo>
                <a:lnTo>
                  <a:pt x="373380" y="640080"/>
                </a:lnTo>
                <a:lnTo>
                  <a:pt x="373380" y="662940"/>
                </a:lnTo>
                <a:lnTo>
                  <a:pt x="293370" y="662940"/>
                </a:lnTo>
                <a:lnTo>
                  <a:pt x="262890" y="693420"/>
                </a:lnTo>
                <a:lnTo>
                  <a:pt x="80010" y="693420"/>
                </a:lnTo>
                <a:lnTo>
                  <a:pt x="80010" y="750570"/>
                </a:lnTo>
                <a:lnTo>
                  <a:pt x="0" y="750570"/>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6" name="Freeform 95"/>
          <p:cNvSpPr/>
          <p:nvPr/>
        </p:nvSpPr>
        <p:spPr bwMode="auto">
          <a:xfrm>
            <a:off x="1703070" y="4168140"/>
            <a:ext cx="2194560" cy="1043940"/>
          </a:xfrm>
          <a:custGeom>
            <a:avLst/>
            <a:gdLst>
              <a:gd name="connsiteX0" fmla="*/ 2194560 w 2194560"/>
              <a:gd name="connsiteY0" fmla="*/ 0 h 1043940"/>
              <a:gd name="connsiteX1" fmla="*/ 1931670 w 2194560"/>
              <a:gd name="connsiteY1" fmla="*/ 0 h 1043940"/>
              <a:gd name="connsiteX2" fmla="*/ 1931670 w 2194560"/>
              <a:gd name="connsiteY2" fmla="*/ 64770 h 1043940"/>
              <a:gd name="connsiteX3" fmla="*/ 1729740 w 2194560"/>
              <a:gd name="connsiteY3" fmla="*/ 64770 h 1043940"/>
              <a:gd name="connsiteX4" fmla="*/ 1729740 w 2194560"/>
              <a:gd name="connsiteY4" fmla="*/ 110490 h 1043940"/>
              <a:gd name="connsiteX5" fmla="*/ 1588770 w 2194560"/>
              <a:gd name="connsiteY5" fmla="*/ 110490 h 1043940"/>
              <a:gd name="connsiteX6" fmla="*/ 1588770 w 2194560"/>
              <a:gd name="connsiteY6" fmla="*/ 163830 h 1043940"/>
              <a:gd name="connsiteX7" fmla="*/ 1424940 w 2194560"/>
              <a:gd name="connsiteY7" fmla="*/ 163830 h 1043940"/>
              <a:gd name="connsiteX8" fmla="*/ 1424940 w 2194560"/>
              <a:gd name="connsiteY8" fmla="*/ 209550 h 1043940"/>
              <a:gd name="connsiteX9" fmla="*/ 1394460 w 2194560"/>
              <a:gd name="connsiteY9" fmla="*/ 209550 h 1043940"/>
              <a:gd name="connsiteX10" fmla="*/ 1394460 w 2194560"/>
              <a:gd name="connsiteY10" fmla="*/ 251460 h 1043940"/>
              <a:gd name="connsiteX11" fmla="*/ 1211580 w 2194560"/>
              <a:gd name="connsiteY11" fmla="*/ 251460 h 1043940"/>
              <a:gd name="connsiteX12" fmla="*/ 1211580 w 2194560"/>
              <a:gd name="connsiteY12" fmla="*/ 339090 h 1043940"/>
              <a:gd name="connsiteX13" fmla="*/ 1173480 w 2194560"/>
              <a:gd name="connsiteY13" fmla="*/ 339090 h 1043940"/>
              <a:gd name="connsiteX14" fmla="*/ 1173480 w 2194560"/>
              <a:gd name="connsiteY14" fmla="*/ 396240 h 1043940"/>
              <a:gd name="connsiteX15" fmla="*/ 1116330 w 2194560"/>
              <a:gd name="connsiteY15" fmla="*/ 396240 h 1043940"/>
              <a:gd name="connsiteX16" fmla="*/ 1116330 w 2194560"/>
              <a:gd name="connsiteY16" fmla="*/ 441960 h 1043940"/>
              <a:gd name="connsiteX17" fmla="*/ 1101090 w 2194560"/>
              <a:gd name="connsiteY17" fmla="*/ 441960 h 1043940"/>
              <a:gd name="connsiteX18" fmla="*/ 1101090 w 2194560"/>
              <a:gd name="connsiteY18" fmla="*/ 476250 h 1043940"/>
              <a:gd name="connsiteX19" fmla="*/ 994410 w 2194560"/>
              <a:gd name="connsiteY19" fmla="*/ 476250 h 1043940"/>
              <a:gd name="connsiteX20" fmla="*/ 994410 w 2194560"/>
              <a:gd name="connsiteY20" fmla="*/ 525780 h 1043940"/>
              <a:gd name="connsiteX21" fmla="*/ 963930 w 2194560"/>
              <a:gd name="connsiteY21" fmla="*/ 525780 h 1043940"/>
              <a:gd name="connsiteX22" fmla="*/ 963930 w 2194560"/>
              <a:gd name="connsiteY22" fmla="*/ 560070 h 1043940"/>
              <a:gd name="connsiteX23" fmla="*/ 918210 w 2194560"/>
              <a:gd name="connsiteY23" fmla="*/ 560070 h 1043940"/>
              <a:gd name="connsiteX24" fmla="*/ 918210 w 2194560"/>
              <a:gd name="connsiteY24" fmla="*/ 590550 h 1043940"/>
              <a:gd name="connsiteX25" fmla="*/ 788670 w 2194560"/>
              <a:gd name="connsiteY25" fmla="*/ 590550 h 1043940"/>
              <a:gd name="connsiteX26" fmla="*/ 788670 w 2194560"/>
              <a:gd name="connsiteY26" fmla="*/ 632460 h 1043940"/>
              <a:gd name="connsiteX27" fmla="*/ 758190 w 2194560"/>
              <a:gd name="connsiteY27" fmla="*/ 632460 h 1043940"/>
              <a:gd name="connsiteX28" fmla="*/ 758190 w 2194560"/>
              <a:gd name="connsiteY28" fmla="*/ 689610 h 1043940"/>
              <a:gd name="connsiteX29" fmla="*/ 727710 w 2194560"/>
              <a:gd name="connsiteY29" fmla="*/ 689610 h 1043940"/>
              <a:gd name="connsiteX30" fmla="*/ 624840 w 2194560"/>
              <a:gd name="connsiteY30" fmla="*/ 689610 h 1043940"/>
              <a:gd name="connsiteX31" fmla="*/ 624840 w 2194560"/>
              <a:gd name="connsiteY31" fmla="*/ 735330 h 1043940"/>
              <a:gd name="connsiteX32" fmla="*/ 369570 w 2194560"/>
              <a:gd name="connsiteY32" fmla="*/ 735330 h 1043940"/>
              <a:gd name="connsiteX33" fmla="*/ 369570 w 2194560"/>
              <a:gd name="connsiteY33" fmla="*/ 830580 h 1043940"/>
              <a:gd name="connsiteX34" fmla="*/ 335280 w 2194560"/>
              <a:gd name="connsiteY34" fmla="*/ 830580 h 1043940"/>
              <a:gd name="connsiteX35" fmla="*/ 335280 w 2194560"/>
              <a:gd name="connsiteY35" fmla="*/ 876300 h 1043940"/>
              <a:gd name="connsiteX36" fmla="*/ 304800 w 2194560"/>
              <a:gd name="connsiteY36" fmla="*/ 876300 h 1043940"/>
              <a:gd name="connsiteX37" fmla="*/ 304800 w 2194560"/>
              <a:gd name="connsiteY37" fmla="*/ 922020 h 1043940"/>
              <a:gd name="connsiteX38" fmla="*/ 110490 w 2194560"/>
              <a:gd name="connsiteY38" fmla="*/ 922020 h 1043940"/>
              <a:gd name="connsiteX39" fmla="*/ 110490 w 2194560"/>
              <a:gd name="connsiteY39" fmla="*/ 994410 h 1043940"/>
              <a:gd name="connsiteX40" fmla="*/ 57150 w 2194560"/>
              <a:gd name="connsiteY40" fmla="*/ 994410 h 1043940"/>
              <a:gd name="connsiteX41" fmla="*/ 57150 w 2194560"/>
              <a:gd name="connsiteY41" fmla="*/ 1043940 h 1043940"/>
              <a:gd name="connsiteX42" fmla="*/ 0 w 2194560"/>
              <a:gd name="connsiteY42" fmla="*/ 1043940 h 1043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194560" h="1043940">
                <a:moveTo>
                  <a:pt x="2194560" y="0"/>
                </a:moveTo>
                <a:lnTo>
                  <a:pt x="1931670" y="0"/>
                </a:lnTo>
                <a:lnTo>
                  <a:pt x="1931670" y="64770"/>
                </a:lnTo>
                <a:lnTo>
                  <a:pt x="1729740" y="64770"/>
                </a:lnTo>
                <a:lnTo>
                  <a:pt x="1729740" y="110490"/>
                </a:lnTo>
                <a:lnTo>
                  <a:pt x="1588770" y="110490"/>
                </a:lnTo>
                <a:lnTo>
                  <a:pt x="1588770" y="163830"/>
                </a:lnTo>
                <a:lnTo>
                  <a:pt x="1424940" y="163830"/>
                </a:lnTo>
                <a:lnTo>
                  <a:pt x="1424940" y="209550"/>
                </a:lnTo>
                <a:lnTo>
                  <a:pt x="1394460" y="209550"/>
                </a:lnTo>
                <a:lnTo>
                  <a:pt x="1394460" y="251460"/>
                </a:lnTo>
                <a:lnTo>
                  <a:pt x="1211580" y="251460"/>
                </a:lnTo>
                <a:lnTo>
                  <a:pt x="1211580" y="339090"/>
                </a:lnTo>
                <a:lnTo>
                  <a:pt x="1173480" y="339090"/>
                </a:lnTo>
                <a:lnTo>
                  <a:pt x="1173480" y="396240"/>
                </a:lnTo>
                <a:lnTo>
                  <a:pt x="1116330" y="396240"/>
                </a:lnTo>
                <a:lnTo>
                  <a:pt x="1116330" y="441960"/>
                </a:lnTo>
                <a:lnTo>
                  <a:pt x="1101090" y="441960"/>
                </a:lnTo>
                <a:lnTo>
                  <a:pt x="1101090" y="476250"/>
                </a:lnTo>
                <a:lnTo>
                  <a:pt x="994410" y="476250"/>
                </a:lnTo>
                <a:lnTo>
                  <a:pt x="994410" y="525780"/>
                </a:lnTo>
                <a:lnTo>
                  <a:pt x="963930" y="525780"/>
                </a:lnTo>
                <a:lnTo>
                  <a:pt x="963930" y="560070"/>
                </a:lnTo>
                <a:lnTo>
                  <a:pt x="918210" y="560070"/>
                </a:lnTo>
                <a:lnTo>
                  <a:pt x="918210" y="590550"/>
                </a:lnTo>
                <a:lnTo>
                  <a:pt x="788670" y="590550"/>
                </a:lnTo>
                <a:lnTo>
                  <a:pt x="788670" y="632460"/>
                </a:lnTo>
                <a:lnTo>
                  <a:pt x="758190" y="632460"/>
                </a:lnTo>
                <a:lnTo>
                  <a:pt x="758190" y="689610"/>
                </a:lnTo>
                <a:lnTo>
                  <a:pt x="727710" y="689610"/>
                </a:lnTo>
                <a:lnTo>
                  <a:pt x="624840" y="689610"/>
                </a:lnTo>
                <a:lnTo>
                  <a:pt x="624840" y="735330"/>
                </a:lnTo>
                <a:lnTo>
                  <a:pt x="369570" y="735330"/>
                </a:lnTo>
                <a:lnTo>
                  <a:pt x="369570" y="830580"/>
                </a:lnTo>
                <a:lnTo>
                  <a:pt x="335280" y="830580"/>
                </a:lnTo>
                <a:lnTo>
                  <a:pt x="335280" y="876300"/>
                </a:lnTo>
                <a:lnTo>
                  <a:pt x="304800" y="876300"/>
                </a:lnTo>
                <a:lnTo>
                  <a:pt x="304800" y="922020"/>
                </a:lnTo>
                <a:lnTo>
                  <a:pt x="110490" y="922020"/>
                </a:lnTo>
                <a:lnTo>
                  <a:pt x="110490" y="994410"/>
                </a:lnTo>
                <a:lnTo>
                  <a:pt x="57150" y="994410"/>
                </a:lnTo>
                <a:lnTo>
                  <a:pt x="57150" y="1043940"/>
                </a:lnTo>
                <a:lnTo>
                  <a:pt x="0" y="1043940"/>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8" name="Freeform 97"/>
          <p:cNvSpPr/>
          <p:nvPr/>
        </p:nvSpPr>
        <p:spPr bwMode="auto">
          <a:xfrm>
            <a:off x="1722120" y="3874770"/>
            <a:ext cx="2183130" cy="1333500"/>
          </a:xfrm>
          <a:custGeom>
            <a:avLst/>
            <a:gdLst>
              <a:gd name="connsiteX0" fmla="*/ 2183130 w 2183130"/>
              <a:gd name="connsiteY0" fmla="*/ 0 h 1333500"/>
              <a:gd name="connsiteX1" fmla="*/ 1314450 w 2183130"/>
              <a:gd name="connsiteY1" fmla="*/ 0 h 1333500"/>
              <a:gd name="connsiteX2" fmla="*/ 1314450 w 2183130"/>
              <a:gd name="connsiteY2" fmla="*/ 114300 h 1333500"/>
              <a:gd name="connsiteX3" fmla="*/ 1200150 w 2183130"/>
              <a:gd name="connsiteY3" fmla="*/ 114300 h 1333500"/>
              <a:gd name="connsiteX4" fmla="*/ 1200150 w 2183130"/>
              <a:gd name="connsiteY4" fmla="*/ 236220 h 1333500"/>
              <a:gd name="connsiteX5" fmla="*/ 1089660 w 2183130"/>
              <a:gd name="connsiteY5" fmla="*/ 236220 h 1333500"/>
              <a:gd name="connsiteX6" fmla="*/ 1089660 w 2183130"/>
              <a:gd name="connsiteY6" fmla="*/ 365760 h 1333500"/>
              <a:gd name="connsiteX7" fmla="*/ 723900 w 2183130"/>
              <a:gd name="connsiteY7" fmla="*/ 365760 h 1333500"/>
              <a:gd name="connsiteX8" fmla="*/ 723900 w 2183130"/>
              <a:gd name="connsiteY8" fmla="*/ 453390 h 1333500"/>
              <a:gd name="connsiteX9" fmla="*/ 666750 w 2183130"/>
              <a:gd name="connsiteY9" fmla="*/ 453390 h 1333500"/>
              <a:gd name="connsiteX10" fmla="*/ 666750 w 2183130"/>
              <a:gd name="connsiteY10" fmla="*/ 560070 h 1333500"/>
              <a:gd name="connsiteX11" fmla="*/ 628650 w 2183130"/>
              <a:gd name="connsiteY11" fmla="*/ 560070 h 1333500"/>
              <a:gd name="connsiteX12" fmla="*/ 628650 w 2183130"/>
              <a:gd name="connsiteY12" fmla="*/ 651510 h 1333500"/>
              <a:gd name="connsiteX13" fmla="*/ 575310 w 2183130"/>
              <a:gd name="connsiteY13" fmla="*/ 651510 h 1333500"/>
              <a:gd name="connsiteX14" fmla="*/ 575310 w 2183130"/>
              <a:gd name="connsiteY14" fmla="*/ 750570 h 1333500"/>
              <a:gd name="connsiteX15" fmla="*/ 529590 w 2183130"/>
              <a:gd name="connsiteY15" fmla="*/ 750570 h 1333500"/>
              <a:gd name="connsiteX16" fmla="*/ 529590 w 2183130"/>
              <a:gd name="connsiteY16" fmla="*/ 849630 h 1333500"/>
              <a:gd name="connsiteX17" fmla="*/ 407670 w 2183130"/>
              <a:gd name="connsiteY17" fmla="*/ 849630 h 1333500"/>
              <a:gd name="connsiteX18" fmla="*/ 407670 w 2183130"/>
              <a:gd name="connsiteY18" fmla="*/ 948690 h 1333500"/>
              <a:gd name="connsiteX19" fmla="*/ 339090 w 2183130"/>
              <a:gd name="connsiteY19" fmla="*/ 948690 h 1333500"/>
              <a:gd name="connsiteX20" fmla="*/ 339090 w 2183130"/>
              <a:gd name="connsiteY20" fmla="*/ 1082040 h 1333500"/>
              <a:gd name="connsiteX21" fmla="*/ 304800 w 2183130"/>
              <a:gd name="connsiteY21" fmla="*/ 1082040 h 1333500"/>
              <a:gd name="connsiteX22" fmla="*/ 304800 w 2183130"/>
              <a:gd name="connsiteY22" fmla="*/ 1165860 h 1333500"/>
              <a:gd name="connsiteX23" fmla="*/ 213360 w 2183130"/>
              <a:gd name="connsiteY23" fmla="*/ 1165860 h 1333500"/>
              <a:gd name="connsiteX24" fmla="*/ 213360 w 2183130"/>
              <a:gd name="connsiteY24" fmla="*/ 1257300 h 1333500"/>
              <a:gd name="connsiteX25" fmla="*/ 133350 w 2183130"/>
              <a:gd name="connsiteY25" fmla="*/ 1257300 h 1333500"/>
              <a:gd name="connsiteX26" fmla="*/ 133350 w 2183130"/>
              <a:gd name="connsiteY26" fmla="*/ 1333500 h 1333500"/>
              <a:gd name="connsiteX27" fmla="*/ 0 w 2183130"/>
              <a:gd name="connsiteY27" fmla="*/ 1333500 h 133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183130" h="1333500">
                <a:moveTo>
                  <a:pt x="2183130" y="0"/>
                </a:moveTo>
                <a:lnTo>
                  <a:pt x="1314450" y="0"/>
                </a:lnTo>
                <a:lnTo>
                  <a:pt x="1314450" y="114300"/>
                </a:lnTo>
                <a:lnTo>
                  <a:pt x="1200150" y="114300"/>
                </a:lnTo>
                <a:lnTo>
                  <a:pt x="1200150" y="236220"/>
                </a:lnTo>
                <a:lnTo>
                  <a:pt x="1089660" y="236220"/>
                </a:lnTo>
                <a:lnTo>
                  <a:pt x="1089660" y="365760"/>
                </a:lnTo>
                <a:lnTo>
                  <a:pt x="723900" y="365760"/>
                </a:lnTo>
                <a:lnTo>
                  <a:pt x="723900" y="453390"/>
                </a:lnTo>
                <a:lnTo>
                  <a:pt x="666750" y="453390"/>
                </a:lnTo>
                <a:lnTo>
                  <a:pt x="666750" y="560070"/>
                </a:lnTo>
                <a:lnTo>
                  <a:pt x="628650" y="560070"/>
                </a:lnTo>
                <a:lnTo>
                  <a:pt x="628650" y="651510"/>
                </a:lnTo>
                <a:lnTo>
                  <a:pt x="575310" y="651510"/>
                </a:lnTo>
                <a:lnTo>
                  <a:pt x="575310" y="750570"/>
                </a:lnTo>
                <a:lnTo>
                  <a:pt x="529590" y="750570"/>
                </a:lnTo>
                <a:lnTo>
                  <a:pt x="529590" y="849630"/>
                </a:lnTo>
                <a:lnTo>
                  <a:pt x="407670" y="849630"/>
                </a:lnTo>
                <a:lnTo>
                  <a:pt x="407670" y="948690"/>
                </a:lnTo>
                <a:lnTo>
                  <a:pt x="339090" y="948690"/>
                </a:lnTo>
                <a:lnTo>
                  <a:pt x="339090" y="1082040"/>
                </a:lnTo>
                <a:lnTo>
                  <a:pt x="304800" y="1082040"/>
                </a:lnTo>
                <a:lnTo>
                  <a:pt x="304800" y="1165860"/>
                </a:lnTo>
                <a:lnTo>
                  <a:pt x="213360" y="1165860"/>
                </a:lnTo>
                <a:lnTo>
                  <a:pt x="213360" y="1257300"/>
                </a:lnTo>
                <a:lnTo>
                  <a:pt x="133350" y="1257300"/>
                </a:lnTo>
                <a:lnTo>
                  <a:pt x="133350" y="1333500"/>
                </a:lnTo>
                <a:lnTo>
                  <a:pt x="0" y="1333500"/>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9" name="Freeform 98"/>
          <p:cNvSpPr/>
          <p:nvPr/>
        </p:nvSpPr>
        <p:spPr bwMode="auto">
          <a:xfrm>
            <a:off x="1714500" y="3154680"/>
            <a:ext cx="2194560" cy="2045970"/>
          </a:xfrm>
          <a:custGeom>
            <a:avLst/>
            <a:gdLst>
              <a:gd name="connsiteX0" fmla="*/ 2194560 w 2194560"/>
              <a:gd name="connsiteY0" fmla="*/ 0 h 2045970"/>
              <a:gd name="connsiteX1" fmla="*/ 1905000 w 2194560"/>
              <a:gd name="connsiteY1" fmla="*/ 0 h 2045970"/>
              <a:gd name="connsiteX2" fmla="*/ 1905000 w 2194560"/>
              <a:gd name="connsiteY2" fmla="*/ 156210 h 2045970"/>
              <a:gd name="connsiteX3" fmla="*/ 1524000 w 2194560"/>
              <a:gd name="connsiteY3" fmla="*/ 156210 h 2045970"/>
              <a:gd name="connsiteX4" fmla="*/ 1524000 w 2194560"/>
              <a:gd name="connsiteY4" fmla="*/ 274320 h 2045970"/>
              <a:gd name="connsiteX5" fmla="*/ 1417320 w 2194560"/>
              <a:gd name="connsiteY5" fmla="*/ 274320 h 2045970"/>
              <a:gd name="connsiteX6" fmla="*/ 1417320 w 2194560"/>
              <a:gd name="connsiteY6" fmla="*/ 381000 h 2045970"/>
              <a:gd name="connsiteX7" fmla="*/ 1375410 w 2194560"/>
              <a:gd name="connsiteY7" fmla="*/ 381000 h 2045970"/>
              <a:gd name="connsiteX8" fmla="*/ 1375410 w 2194560"/>
              <a:gd name="connsiteY8" fmla="*/ 487680 h 2045970"/>
              <a:gd name="connsiteX9" fmla="*/ 1215390 w 2194560"/>
              <a:gd name="connsiteY9" fmla="*/ 487680 h 2045970"/>
              <a:gd name="connsiteX10" fmla="*/ 1215390 w 2194560"/>
              <a:gd name="connsiteY10" fmla="*/ 586740 h 2045970"/>
              <a:gd name="connsiteX11" fmla="*/ 1082040 w 2194560"/>
              <a:gd name="connsiteY11" fmla="*/ 586740 h 2045970"/>
              <a:gd name="connsiteX12" fmla="*/ 1082040 w 2194560"/>
              <a:gd name="connsiteY12" fmla="*/ 659130 h 2045970"/>
              <a:gd name="connsiteX13" fmla="*/ 1062990 w 2194560"/>
              <a:gd name="connsiteY13" fmla="*/ 659130 h 2045970"/>
              <a:gd name="connsiteX14" fmla="*/ 1062990 w 2194560"/>
              <a:gd name="connsiteY14" fmla="*/ 750570 h 2045970"/>
              <a:gd name="connsiteX15" fmla="*/ 960120 w 2194560"/>
              <a:gd name="connsiteY15" fmla="*/ 750570 h 2045970"/>
              <a:gd name="connsiteX16" fmla="*/ 960120 w 2194560"/>
              <a:gd name="connsiteY16" fmla="*/ 819150 h 2045970"/>
              <a:gd name="connsiteX17" fmla="*/ 842010 w 2194560"/>
              <a:gd name="connsiteY17" fmla="*/ 819150 h 2045970"/>
              <a:gd name="connsiteX18" fmla="*/ 842010 w 2194560"/>
              <a:gd name="connsiteY18" fmla="*/ 872490 h 2045970"/>
              <a:gd name="connsiteX19" fmla="*/ 716280 w 2194560"/>
              <a:gd name="connsiteY19" fmla="*/ 872490 h 2045970"/>
              <a:gd name="connsiteX20" fmla="*/ 716280 w 2194560"/>
              <a:gd name="connsiteY20" fmla="*/ 963930 h 2045970"/>
              <a:gd name="connsiteX21" fmla="*/ 678180 w 2194560"/>
              <a:gd name="connsiteY21" fmla="*/ 963930 h 2045970"/>
              <a:gd name="connsiteX22" fmla="*/ 678180 w 2194560"/>
              <a:gd name="connsiteY22" fmla="*/ 1070610 h 2045970"/>
              <a:gd name="connsiteX23" fmla="*/ 632460 w 2194560"/>
              <a:gd name="connsiteY23" fmla="*/ 1070610 h 2045970"/>
              <a:gd name="connsiteX24" fmla="*/ 632460 w 2194560"/>
              <a:gd name="connsiteY24" fmla="*/ 1131570 h 2045970"/>
              <a:gd name="connsiteX25" fmla="*/ 499110 w 2194560"/>
              <a:gd name="connsiteY25" fmla="*/ 1131570 h 2045970"/>
              <a:gd name="connsiteX26" fmla="*/ 499110 w 2194560"/>
              <a:gd name="connsiteY26" fmla="*/ 1207770 h 2045970"/>
              <a:gd name="connsiteX27" fmla="*/ 441960 w 2194560"/>
              <a:gd name="connsiteY27" fmla="*/ 1207770 h 2045970"/>
              <a:gd name="connsiteX28" fmla="*/ 441960 w 2194560"/>
              <a:gd name="connsiteY28" fmla="*/ 1242060 h 2045970"/>
              <a:gd name="connsiteX29" fmla="*/ 377190 w 2194560"/>
              <a:gd name="connsiteY29" fmla="*/ 1242060 h 2045970"/>
              <a:gd name="connsiteX30" fmla="*/ 377190 w 2194560"/>
              <a:gd name="connsiteY30" fmla="*/ 1310640 h 2045970"/>
              <a:gd name="connsiteX31" fmla="*/ 304800 w 2194560"/>
              <a:gd name="connsiteY31" fmla="*/ 1310640 h 2045970"/>
              <a:gd name="connsiteX32" fmla="*/ 304800 w 2194560"/>
              <a:gd name="connsiteY32" fmla="*/ 1516380 h 2045970"/>
              <a:gd name="connsiteX33" fmla="*/ 220980 w 2194560"/>
              <a:gd name="connsiteY33" fmla="*/ 1516380 h 2045970"/>
              <a:gd name="connsiteX34" fmla="*/ 220980 w 2194560"/>
              <a:gd name="connsiteY34" fmla="*/ 1703070 h 2045970"/>
              <a:gd name="connsiteX35" fmla="*/ 163830 w 2194560"/>
              <a:gd name="connsiteY35" fmla="*/ 1703070 h 2045970"/>
              <a:gd name="connsiteX36" fmla="*/ 163830 w 2194560"/>
              <a:gd name="connsiteY36" fmla="*/ 1783080 h 2045970"/>
              <a:gd name="connsiteX37" fmla="*/ 76200 w 2194560"/>
              <a:gd name="connsiteY37" fmla="*/ 1783080 h 2045970"/>
              <a:gd name="connsiteX38" fmla="*/ 76200 w 2194560"/>
              <a:gd name="connsiteY38" fmla="*/ 1855470 h 2045970"/>
              <a:gd name="connsiteX39" fmla="*/ 49530 w 2194560"/>
              <a:gd name="connsiteY39" fmla="*/ 1882140 h 2045970"/>
              <a:gd name="connsiteX40" fmla="*/ 49530 w 2194560"/>
              <a:gd name="connsiteY40" fmla="*/ 2045970 h 2045970"/>
              <a:gd name="connsiteX41" fmla="*/ 0 w 2194560"/>
              <a:gd name="connsiteY41" fmla="*/ 2045970 h 2045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194560" h="2045970">
                <a:moveTo>
                  <a:pt x="2194560" y="0"/>
                </a:moveTo>
                <a:lnTo>
                  <a:pt x="1905000" y="0"/>
                </a:lnTo>
                <a:lnTo>
                  <a:pt x="1905000" y="156210"/>
                </a:lnTo>
                <a:lnTo>
                  <a:pt x="1524000" y="156210"/>
                </a:lnTo>
                <a:lnTo>
                  <a:pt x="1524000" y="274320"/>
                </a:lnTo>
                <a:lnTo>
                  <a:pt x="1417320" y="274320"/>
                </a:lnTo>
                <a:lnTo>
                  <a:pt x="1417320" y="381000"/>
                </a:lnTo>
                <a:lnTo>
                  <a:pt x="1375410" y="381000"/>
                </a:lnTo>
                <a:lnTo>
                  <a:pt x="1375410" y="487680"/>
                </a:lnTo>
                <a:lnTo>
                  <a:pt x="1215390" y="487680"/>
                </a:lnTo>
                <a:lnTo>
                  <a:pt x="1215390" y="586740"/>
                </a:lnTo>
                <a:lnTo>
                  <a:pt x="1082040" y="586740"/>
                </a:lnTo>
                <a:lnTo>
                  <a:pt x="1082040" y="659130"/>
                </a:lnTo>
                <a:lnTo>
                  <a:pt x="1062990" y="659130"/>
                </a:lnTo>
                <a:lnTo>
                  <a:pt x="1062990" y="750570"/>
                </a:lnTo>
                <a:lnTo>
                  <a:pt x="960120" y="750570"/>
                </a:lnTo>
                <a:lnTo>
                  <a:pt x="960120" y="819150"/>
                </a:lnTo>
                <a:lnTo>
                  <a:pt x="842010" y="819150"/>
                </a:lnTo>
                <a:lnTo>
                  <a:pt x="842010" y="872490"/>
                </a:lnTo>
                <a:lnTo>
                  <a:pt x="716280" y="872490"/>
                </a:lnTo>
                <a:lnTo>
                  <a:pt x="716280" y="963930"/>
                </a:lnTo>
                <a:lnTo>
                  <a:pt x="678180" y="963930"/>
                </a:lnTo>
                <a:lnTo>
                  <a:pt x="678180" y="1070610"/>
                </a:lnTo>
                <a:lnTo>
                  <a:pt x="632460" y="1070610"/>
                </a:lnTo>
                <a:lnTo>
                  <a:pt x="632460" y="1131570"/>
                </a:lnTo>
                <a:lnTo>
                  <a:pt x="499110" y="1131570"/>
                </a:lnTo>
                <a:lnTo>
                  <a:pt x="499110" y="1207770"/>
                </a:lnTo>
                <a:lnTo>
                  <a:pt x="441960" y="1207770"/>
                </a:lnTo>
                <a:lnTo>
                  <a:pt x="441960" y="1242060"/>
                </a:lnTo>
                <a:lnTo>
                  <a:pt x="377190" y="1242060"/>
                </a:lnTo>
                <a:lnTo>
                  <a:pt x="377190" y="1310640"/>
                </a:lnTo>
                <a:lnTo>
                  <a:pt x="304800" y="1310640"/>
                </a:lnTo>
                <a:lnTo>
                  <a:pt x="304800" y="1516380"/>
                </a:lnTo>
                <a:lnTo>
                  <a:pt x="220980" y="1516380"/>
                </a:lnTo>
                <a:lnTo>
                  <a:pt x="220980" y="1703070"/>
                </a:lnTo>
                <a:lnTo>
                  <a:pt x="163830" y="1703070"/>
                </a:lnTo>
                <a:lnTo>
                  <a:pt x="163830" y="1783080"/>
                </a:lnTo>
                <a:lnTo>
                  <a:pt x="76200" y="1783080"/>
                </a:lnTo>
                <a:lnTo>
                  <a:pt x="76200" y="1855470"/>
                </a:lnTo>
                <a:lnTo>
                  <a:pt x="49530" y="1882140"/>
                </a:lnTo>
                <a:lnTo>
                  <a:pt x="49530" y="2045970"/>
                </a:lnTo>
                <a:lnTo>
                  <a:pt x="0" y="2045970"/>
                </a:lnTo>
              </a:path>
            </a:pathLst>
          </a:cu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2" name="Content Placeholder 1"/>
          <p:cNvSpPr>
            <a:spLocks noGrp="1"/>
          </p:cNvSpPr>
          <p:nvPr>
            <p:ph idx="1"/>
          </p:nvPr>
        </p:nvSpPr>
        <p:spPr/>
        <p:txBody>
          <a:bodyPr/>
          <a:lstStyle/>
          <a:p>
            <a:pPr eaLnBrk="1" hangingPunct="1"/>
            <a:r>
              <a:rPr lang="en-US" altLang="en-US" sz="1800" dirty="0"/>
              <a:t>Retrospective study comparing prognostic performance of TE vs FIB-4 serological biomarker score to identify risk of HCC in pts with </a:t>
            </a:r>
            <a:r>
              <a:rPr lang="en-US" altLang="en-US" sz="1800" dirty="0" smtClean="0"/>
              <a:t>CHB </a:t>
            </a:r>
            <a:r>
              <a:rPr lang="en-US" altLang="en-US" sz="1800" dirty="0"/>
              <a:t>(N = 1308</a:t>
            </a:r>
            <a:r>
              <a:rPr lang="en-US" altLang="en-US" sz="1800" dirty="0" smtClean="0"/>
              <a:t>)</a:t>
            </a:r>
          </a:p>
          <a:p>
            <a:pPr marL="0" indent="0" eaLnBrk="1" hangingPunct="1">
              <a:spcBef>
                <a:spcPts val="0"/>
              </a:spcBef>
              <a:spcAft>
                <a:spcPts val="0"/>
              </a:spcAft>
              <a:buNone/>
            </a:pP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r>
              <a:rPr lang="en-US" altLang="en-US" sz="1800" dirty="0" smtClean="0"/>
              <a:t/>
            </a:r>
            <a:br>
              <a:rPr lang="en-US" altLang="en-US" sz="1800" dirty="0" smtClean="0"/>
            </a:br>
            <a:endParaRPr lang="en-US" altLang="en-US" sz="1800" dirty="0"/>
          </a:p>
          <a:p>
            <a:pPr eaLnBrk="1" hangingPunct="1"/>
            <a:endParaRPr lang="en-US" altLang="en-US" sz="1800" dirty="0"/>
          </a:p>
          <a:p>
            <a:pPr marL="0" indent="0" eaLnBrk="1" hangingPunct="1">
              <a:buNone/>
            </a:pPr>
            <a:endParaRPr lang="en-US" altLang="en-US" sz="1800" dirty="0"/>
          </a:p>
          <a:p>
            <a:pPr eaLnBrk="1" hangingPunct="1"/>
            <a:endParaRPr lang="en-US" altLang="en-US" sz="1800" dirty="0"/>
          </a:p>
          <a:p>
            <a:pPr eaLnBrk="1" hangingPunct="1"/>
            <a:r>
              <a:rPr lang="en-US" altLang="en-US" sz="1800" dirty="0"/>
              <a:t>TE was more accurate than FIB-4 at identifying low HCC </a:t>
            </a:r>
            <a:r>
              <a:rPr lang="en-US" altLang="en-US" sz="1800" dirty="0" smtClean="0"/>
              <a:t>risk</a:t>
            </a:r>
            <a:endParaRPr lang="en-US" altLang="en-US" sz="1800" dirty="0"/>
          </a:p>
        </p:txBody>
      </p:sp>
      <p:sp>
        <p:nvSpPr>
          <p:cNvPr id="9"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it-IT" altLang="en-US" sz="1400" b="0" spc="-10" dirty="0">
                <a:solidFill>
                  <a:schemeClr val="bg2"/>
                </a:solidFill>
              </a:rPr>
              <a:t>Kim SU, et al. Medicine (Baltimore). 2016;95:e3434.</a:t>
            </a:r>
          </a:p>
        </p:txBody>
      </p:sp>
      <p:sp>
        <p:nvSpPr>
          <p:cNvPr id="10" name="Rectangle 4"/>
          <p:cNvSpPr>
            <a:spLocks noGrp="1" noChangeArrowheads="1"/>
          </p:cNvSpPr>
          <p:nvPr>
            <p:ph type="title"/>
          </p:nvPr>
        </p:nvSpPr>
        <p:spPr/>
        <p:txBody>
          <a:bodyPr/>
          <a:lstStyle/>
          <a:p>
            <a:pPr eaLnBrk="1" hangingPunct="1"/>
            <a:r>
              <a:rPr lang="en-US" altLang="en-US" dirty="0"/>
              <a:t>Identifying Risk of HCC: Transient Elastography vs Biomarkers </a:t>
            </a:r>
          </a:p>
        </p:txBody>
      </p:sp>
      <p:sp>
        <p:nvSpPr>
          <p:cNvPr id="3" name="TextBox 2"/>
          <p:cNvSpPr txBox="1"/>
          <p:nvPr/>
        </p:nvSpPr>
        <p:spPr>
          <a:xfrm>
            <a:off x="1451602" y="5523932"/>
            <a:ext cx="2446629" cy="369332"/>
          </a:xfrm>
          <a:prstGeom prst="rect">
            <a:avLst/>
          </a:prstGeom>
          <a:noFill/>
        </p:spPr>
        <p:txBody>
          <a:bodyPr wrap="square" rtlCol="0">
            <a:spAutoFit/>
          </a:bodyPr>
          <a:lstStyle/>
          <a:p>
            <a:pPr algn="ctr">
              <a:buNone/>
            </a:pPr>
            <a:r>
              <a:rPr lang="en-US" sz="1800" b="1" dirty="0" smtClean="0"/>
              <a:t>Yrs</a:t>
            </a:r>
            <a:endParaRPr lang="en-US" sz="1800" b="1" dirty="0"/>
          </a:p>
        </p:txBody>
      </p:sp>
      <p:sp>
        <p:nvSpPr>
          <p:cNvPr id="16" name="TextBox 15"/>
          <p:cNvSpPr txBox="1"/>
          <p:nvPr/>
        </p:nvSpPr>
        <p:spPr>
          <a:xfrm>
            <a:off x="1363867" y="2227250"/>
            <a:ext cx="2534363" cy="369332"/>
          </a:xfrm>
          <a:prstGeom prst="rect">
            <a:avLst/>
          </a:prstGeom>
          <a:noFill/>
        </p:spPr>
        <p:txBody>
          <a:bodyPr wrap="square" rtlCol="0">
            <a:spAutoFit/>
          </a:bodyPr>
          <a:lstStyle/>
          <a:p>
            <a:pPr algn="ctr">
              <a:buNone/>
            </a:pPr>
            <a:r>
              <a:rPr lang="en-US" sz="1800" b="1" dirty="0"/>
              <a:t>TE</a:t>
            </a:r>
          </a:p>
        </p:txBody>
      </p:sp>
      <p:sp>
        <p:nvSpPr>
          <p:cNvPr id="19" name="TextBox 18"/>
          <p:cNvSpPr txBox="1"/>
          <p:nvPr/>
        </p:nvSpPr>
        <p:spPr>
          <a:xfrm rot="16200000">
            <a:off x="-671960" y="3888933"/>
            <a:ext cx="2691039" cy="369332"/>
          </a:xfrm>
          <a:prstGeom prst="rect">
            <a:avLst/>
          </a:prstGeom>
          <a:noFill/>
        </p:spPr>
        <p:txBody>
          <a:bodyPr wrap="square" rtlCol="0">
            <a:spAutoFit/>
          </a:bodyPr>
          <a:lstStyle/>
          <a:p>
            <a:pPr>
              <a:buNone/>
            </a:pPr>
            <a:r>
              <a:rPr lang="en-US" sz="1800" b="1" dirty="0"/>
              <a:t>Cumulative Incidence</a:t>
            </a:r>
          </a:p>
        </p:txBody>
      </p:sp>
      <p:cxnSp>
        <p:nvCxnSpPr>
          <p:cNvPr id="6" name="Straight Connector 5"/>
          <p:cNvCxnSpPr/>
          <p:nvPr/>
        </p:nvCxnSpPr>
        <p:spPr bwMode="auto">
          <a:xfrm>
            <a:off x="1363867" y="5221705"/>
            <a:ext cx="2646659" cy="0"/>
          </a:xfrm>
          <a:prstGeom prst="line">
            <a:avLst/>
          </a:prstGeom>
          <a:noFill/>
          <a:ln w="2857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363867" y="2847474"/>
            <a:ext cx="0" cy="2374231"/>
          </a:xfrm>
          <a:prstGeom prst="line">
            <a:avLst/>
          </a:prstGeom>
          <a:noFill/>
          <a:ln w="2857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1299410" y="2847474"/>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flipH="1">
            <a:off x="1299410" y="3441032"/>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4" name="Straight Connector 23"/>
          <p:cNvCxnSpPr/>
          <p:nvPr/>
        </p:nvCxnSpPr>
        <p:spPr bwMode="auto">
          <a:xfrm flipH="1">
            <a:off x="1299410" y="4034590"/>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flipH="1">
            <a:off x="1299410" y="4628148"/>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flipH="1">
            <a:off x="1299410" y="5221705"/>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a:off x="1507749"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1849246"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2190743"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2532240"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2873737"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215234"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3556731" y="5221705"/>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3898231" y="5221705"/>
            <a:ext cx="0" cy="64008"/>
          </a:xfrm>
          <a:prstGeom prst="line">
            <a:avLst/>
          </a:prstGeom>
          <a:noFill/>
          <a:ln w="28575" cap="flat" cmpd="sng" algn="ctr">
            <a:solidFill>
              <a:schemeClr val="tx1"/>
            </a:solidFill>
            <a:prstDash val="solid"/>
            <a:round/>
            <a:headEnd type="none" w="med" len="med"/>
            <a:tailEnd type="none" w="med" len="med"/>
          </a:ln>
          <a:effectLst/>
        </p:spPr>
      </p:cxnSp>
      <p:sp>
        <p:nvSpPr>
          <p:cNvPr id="36" name="TextBox 35"/>
          <p:cNvSpPr txBox="1"/>
          <p:nvPr/>
        </p:nvSpPr>
        <p:spPr>
          <a:xfrm>
            <a:off x="673559" y="2660750"/>
            <a:ext cx="681789" cy="369332"/>
          </a:xfrm>
          <a:prstGeom prst="rect">
            <a:avLst/>
          </a:prstGeom>
          <a:noFill/>
        </p:spPr>
        <p:txBody>
          <a:bodyPr wrap="square" rtlCol="0">
            <a:spAutoFit/>
          </a:bodyPr>
          <a:lstStyle/>
          <a:p>
            <a:pPr algn="r">
              <a:buNone/>
            </a:pPr>
            <a:r>
              <a:rPr lang="en-US" sz="1800" b="0" dirty="0" smtClean="0"/>
              <a:t>0.4</a:t>
            </a:r>
            <a:endParaRPr lang="en-US" sz="1800" b="0" dirty="0"/>
          </a:p>
        </p:txBody>
      </p:sp>
      <p:sp>
        <p:nvSpPr>
          <p:cNvPr id="37" name="TextBox 36"/>
          <p:cNvSpPr txBox="1"/>
          <p:nvPr/>
        </p:nvSpPr>
        <p:spPr>
          <a:xfrm>
            <a:off x="673559" y="3254822"/>
            <a:ext cx="681789" cy="369332"/>
          </a:xfrm>
          <a:prstGeom prst="rect">
            <a:avLst/>
          </a:prstGeom>
          <a:noFill/>
        </p:spPr>
        <p:txBody>
          <a:bodyPr wrap="square" rtlCol="0">
            <a:spAutoFit/>
          </a:bodyPr>
          <a:lstStyle/>
          <a:p>
            <a:pPr algn="r">
              <a:buNone/>
            </a:pPr>
            <a:r>
              <a:rPr lang="en-US" sz="1800" b="0" dirty="0" smtClean="0"/>
              <a:t>0.3</a:t>
            </a:r>
            <a:endParaRPr lang="en-US" sz="1800" b="0" dirty="0"/>
          </a:p>
        </p:txBody>
      </p:sp>
      <p:sp>
        <p:nvSpPr>
          <p:cNvPr id="38" name="TextBox 37"/>
          <p:cNvSpPr txBox="1"/>
          <p:nvPr/>
        </p:nvSpPr>
        <p:spPr>
          <a:xfrm>
            <a:off x="673559" y="3848894"/>
            <a:ext cx="681789" cy="369332"/>
          </a:xfrm>
          <a:prstGeom prst="rect">
            <a:avLst/>
          </a:prstGeom>
          <a:noFill/>
        </p:spPr>
        <p:txBody>
          <a:bodyPr wrap="square" rtlCol="0">
            <a:spAutoFit/>
          </a:bodyPr>
          <a:lstStyle/>
          <a:p>
            <a:pPr algn="r">
              <a:buNone/>
            </a:pPr>
            <a:r>
              <a:rPr lang="en-US" sz="1800" b="0" dirty="0" smtClean="0"/>
              <a:t>0.2</a:t>
            </a:r>
            <a:endParaRPr lang="en-US" sz="1800" b="0" dirty="0"/>
          </a:p>
        </p:txBody>
      </p:sp>
      <p:sp>
        <p:nvSpPr>
          <p:cNvPr id="39" name="TextBox 38"/>
          <p:cNvSpPr txBox="1"/>
          <p:nvPr/>
        </p:nvSpPr>
        <p:spPr>
          <a:xfrm>
            <a:off x="673559" y="4442966"/>
            <a:ext cx="681789" cy="369332"/>
          </a:xfrm>
          <a:prstGeom prst="rect">
            <a:avLst/>
          </a:prstGeom>
          <a:noFill/>
        </p:spPr>
        <p:txBody>
          <a:bodyPr wrap="square" rtlCol="0">
            <a:spAutoFit/>
          </a:bodyPr>
          <a:lstStyle/>
          <a:p>
            <a:pPr algn="r">
              <a:buNone/>
            </a:pPr>
            <a:r>
              <a:rPr lang="en-US" sz="1800" b="0" dirty="0" smtClean="0"/>
              <a:t>0.1</a:t>
            </a:r>
            <a:endParaRPr lang="en-US" sz="1800" b="0" dirty="0"/>
          </a:p>
        </p:txBody>
      </p:sp>
      <p:sp>
        <p:nvSpPr>
          <p:cNvPr id="40" name="TextBox 39"/>
          <p:cNvSpPr txBox="1"/>
          <p:nvPr/>
        </p:nvSpPr>
        <p:spPr>
          <a:xfrm>
            <a:off x="673559" y="5037039"/>
            <a:ext cx="681789" cy="369332"/>
          </a:xfrm>
          <a:prstGeom prst="rect">
            <a:avLst/>
          </a:prstGeom>
          <a:noFill/>
        </p:spPr>
        <p:txBody>
          <a:bodyPr wrap="square" rtlCol="0">
            <a:spAutoFit/>
          </a:bodyPr>
          <a:lstStyle/>
          <a:p>
            <a:pPr algn="r">
              <a:buNone/>
            </a:pPr>
            <a:r>
              <a:rPr lang="en-US" sz="1800" b="0" dirty="0" smtClean="0"/>
              <a:t>0</a:t>
            </a:r>
            <a:endParaRPr lang="en-US" sz="1800" b="0" dirty="0"/>
          </a:p>
        </p:txBody>
      </p:sp>
      <p:sp>
        <p:nvSpPr>
          <p:cNvPr id="41" name="TextBox 40"/>
          <p:cNvSpPr txBox="1"/>
          <p:nvPr/>
        </p:nvSpPr>
        <p:spPr>
          <a:xfrm>
            <a:off x="3661504" y="5252600"/>
            <a:ext cx="489493" cy="369332"/>
          </a:xfrm>
          <a:prstGeom prst="rect">
            <a:avLst/>
          </a:prstGeom>
          <a:noFill/>
        </p:spPr>
        <p:txBody>
          <a:bodyPr wrap="square" rtlCol="0">
            <a:spAutoFit/>
          </a:bodyPr>
          <a:lstStyle/>
          <a:p>
            <a:pPr algn="ctr">
              <a:buNone/>
            </a:pPr>
            <a:r>
              <a:rPr lang="en-US" sz="1800" b="0" dirty="0" smtClean="0"/>
              <a:t>7</a:t>
            </a:r>
            <a:endParaRPr lang="en-US" sz="1800" b="0" dirty="0"/>
          </a:p>
        </p:txBody>
      </p:sp>
      <p:sp>
        <p:nvSpPr>
          <p:cNvPr id="42" name="TextBox 41"/>
          <p:cNvSpPr txBox="1"/>
          <p:nvPr/>
        </p:nvSpPr>
        <p:spPr>
          <a:xfrm>
            <a:off x="1263002" y="5252600"/>
            <a:ext cx="489493" cy="369332"/>
          </a:xfrm>
          <a:prstGeom prst="rect">
            <a:avLst/>
          </a:prstGeom>
          <a:noFill/>
        </p:spPr>
        <p:txBody>
          <a:bodyPr wrap="square" rtlCol="0">
            <a:spAutoFit/>
          </a:bodyPr>
          <a:lstStyle/>
          <a:p>
            <a:pPr algn="ctr">
              <a:buNone/>
            </a:pPr>
            <a:r>
              <a:rPr lang="en-US" sz="1800" b="0" dirty="0" smtClean="0"/>
              <a:t>0</a:t>
            </a:r>
            <a:endParaRPr lang="en-US" sz="1800" b="0" dirty="0"/>
          </a:p>
        </p:txBody>
      </p:sp>
      <p:sp>
        <p:nvSpPr>
          <p:cNvPr id="43" name="TextBox 42"/>
          <p:cNvSpPr txBox="1"/>
          <p:nvPr/>
        </p:nvSpPr>
        <p:spPr>
          <a:xfrm>
            <a:off x="1605645" y="5252600"/>
            <a:ext cx="489493" cy="369332"/>
          </a:xfrm>
          <a:prstGeom prst="rect">
            <a:avLst/>
          </a:prstGeom>
          <a:noFill/>
        </p:spPr>
        <p:txBody>
          <a:bodyPr wrap="square" rtlCol="0">
            <a:spAutoFit/>
          </a:bodyPr>
          <a:lstStyle/>
          <a:p>
            <a:pPr algn="ctr">
              <a:buNone/>
            </a:pPr>
            <a:r>
              <a:rPr lang="en-US" sz="1800" b="0" dirty="0" smtClean="0"/>
              <a:t>1</a:t>
            </a:r>
            <a:endParaRPr lang="en-US" sz="1800" b="0" dirty="0"/>
          </a:p>
        </p:txBody>
      </p:sp>
      <p:sp>
        <p:nvSpPr>
          <p:cNvPr id="44" name="TextBox 43"/>
          <p:cNvSpPr txBox="1"/>
          <p:nvPr/>
        </p:nvSpPr>
        <p:spPr>
          <a:xfrm>
            <a:off x="1948288" y="5252600"/>
            <a:ext cx="489493" cy="369332"/>
          </a:xfrm>
          <a:prstGeom prst="rect">
            <a:avLst/>
          </a:prstGeom>
          <a:noFill/>
        </p:spPr>
        <p:txBody>
          <a:bodyPr wrap="square" rtlCol="0">
            <a:spAutoFit/>
          </a:bodyPr>
          <a:lstStyle/>
          <a:p>
            <a:pPr algn="ctr">
              <a:buNone/>
            </a:pPr>
            <a:r>
              <a:rPr lang="en-US" sz="1800" b="0" dirty="0" smtClean="0"/>
              <a:t>2</a:t>
            </a:r>
            <a:endParaRPr lang="en-US" sz="1800" b="0" dirty="0"/>
          </a:p>
        </p:txBody>
      </p:sp>
      <p:sp>
        <p:nvSpPr>
          <p:cNvPr id="45" name="TextBox 44"/>
          <p:cNvSpPr txBox="1"/>
          <p:nvPr/>
        </p:nvSpPr>
        <p:spPr>
          <a:xfrm>
            <a:off x="2290931" y="5252600"/>
            <a:ext cx="489493" cy="369332"/>
          </a:xfrm>
          <a:prstGeom prst="rect">
            <a:avLst/>
          </a:prstGeom>
          <a:noFill/>
        </p:spPr>
        <p:txBody>
          <a:bodyPr wrap="square" rtlCol="0">
            <a:spAutoFit/>
          </a:bodyPr>
          <a:lstStyle/>
          <a:p>
            <a:pPr algn="ctr">
              <a:buNone/>
            </a:pPr>
            <a:r>
              <a:rPr lang="en-US" sz="1800" b="0" dirty="0" smtClean="0"/>
              <a:t>3</a:t>
            </a:r>
            <a:endParaRPr lang="en-US" sz="1800" b="0" dirty="0"/>
          </a:p>
        </p:txBody>
      </p:sp>
      <p:sp>
        <p:nvSpPr>
          <p:cNvPr id="46" name="TextBox 45"/>
          <p:cNvSpPr txBox="1"/>
          <p:nvPr/>
        </p:nvSpPr>
        <p:spPr>
          <a:xfrm>
            <a:off x="2633574" y="5252600"/>
            <a:ext cx="489493" cy="369332"/>
          </a:xfrm>
          <a:prstGeom prst="rect">
            <a:avLst/>
          </a:prstGeom>
          <a:noFill/>
        </p:spPr>
        <p:txBody>
          <a:bodyPr wrap="square" rtlCol="0">
            <a:spAutoFit/>
          </a:bodyPr>
          <a:lstStyle/>
          <a:p>
            <a:pPr algn="ctr">
              <a:buNone/>
            </a:pPr>
            <a:r>
              <a:rPr lang="en-US" sz="1800" b="0" dirty="0" smtClean="0"/>
              <a:t>4</a:t>
            </a:r>
            <a:endParaRPr lang="en-US" sz="1800" b="0" dirty="0"/>
          </a:p>
        </p:txBody>
      </p:sp>
      <p:sp>
        <p:nvSpPr>
          <p:cNvPr id="47" name="TextBox 46"/>
          <p:cNvSpPr txBox="1"/>
          <p:nvPr/>
        </p:nvSpPr>
        <p:spPr>
          <a:xfrm>
            <a:off x="2976217" y="5252600"/>
            <a:ext cx="489493" cy="369332"/>
          </a:xfrm>
          <a:prstGeom prst="rect">
            <a:avLst/>
          </a:prstGeom>
          <a:noFill/>
        </p:spPr>
        <p:txBody>
          <a:bodyPr wrap="square" rtlCol="0">
            <a:spAutoFit/>
          </a:bodyPr>
          <a:lstStyle/>
          <a:p>
            <a:pPr algn="ctr">
              <a:buNone/>
            </a:pPr>
            <a:r>
              <a:rPr lang="en-US" sz="1800" b="0" dirty="0" smtClean="0"/>
              <a:t>5</a:t>
            </a:r>
            <a:endParaRPr lang="en-US" sz="1800" b="0" dirty="0"/>
          </a:p>
        </p:txBody>
      </p:sp>
      <p:sp>
        <p:nvSpPr>
          <p:cNvPr id="48" name="TextBox 47"/>
          <p:cNvSpPr txBox="1"/>
          <p:nvPr/>
        </p:nvSpPr>
        <p:spPr>
          <a:xfrm>
            <a:off x="3318860" y="5252600"/>
            <a:ext cx="489493" cy="369332"/>
          </a:xfrm>
          <a:prstGeom prst="rect">
            <a:avLst/>
          </a:prstGeom>
          <a:noFill/>
        </p:spPr>
        <p:txBody>
          <a:bodyPr wrap="square" rtlCol="0">
            <a:spAutoFit/>
          </a:bodyPr>
          <a:lstStyle/>
          <a:p>
            <a:pPr algn="ctr">
              <a:buNone/>
            </a:pPr>
            <a:r>
              <a:rPr lang="en-US" sz="1800" dirty="0"/>
              <a:t>6</a:t>
            </a:r>
            <a:endParaRPr lang="en-US" sz="1800" b="0" dirty="0"/>
          </a:p>
        </p:txBody>
      </p:sp>
      <p:sp>
        <p:nvSpPr>
          <p:cNvPr id="49" name="TextBox 48"/>
          <p:cNvSpPr txBox="1"/>
          <p:nvPr/>
        </p:nvSpPr>
        <p:spPr>
          <a:xfrm>
            <a:off x="1541477" y="2533912"/>
            <a:ext cx="2098638" cy="1169551"/>
          </a:xfrm>
          <a:prstGeom prst="rect">
            <a:avLst/>
          </a:prstGeom>
          <a:noFill/>
        </p:spPr>
        <p:txBody>
          <a:bodyPr wrap="square" rtlCol="0">
            <a:spAutoFit/>
          </a:bodyPr>
          <a:lstStyle/>
          <a:p>
            <a:r>
              <a:rPr lang="en-US" sz="1400" b="0" dirty="0" smtClean="0"/>
              <a:t>LSM </a:t>
            </a:r>
            <a:r>
              <a:rPr lang="en-US" sz="1400" dirty="0" smtClean="0"/>
              <a:t>≤</a:t>
            </a:r>
            <a:r>
              <a:rPr lang="en-US" sz="1400" b="0" dirty="0" smtClean="0"/>
              <a:t> 8 kPa</a:t>
            </a:r>
          </a:p>
          <a:p>
            <a:r>
              <a:rPr lang="en-US" sz="1400" dirty="0" smtClean="0"/>
              <a:t>8 &lt; LSM ≤ 13 kPa</a:t>
            </a:r>
          </a:p>
          <a:p>
            <a:r>
              <a:rPr lang="en-US" sz="1400" b="0" dirty="0" smtClean="0"/>
              <a:t>13 &lt; </a:t>
            </a:r>
            <a:r>
              <a:rPr lang="en-US" sz="1400" dirty="0" smtClean="0"/>
              <a:t>L</a:t>
            </a:r>
            <a:r>
              <a:rPr lang="en-US" sz="1400" b="0" dirty="0" smtClean="0"/>
              <a:t>SM </a:t>
            </a:r>
            <a:r>
              <a:rPr lang="en-US" sz="1400" dirty="0"/>
              <a:t>≤ </a:t>
            </a:r>
            <a:r>
              <a:rPr lang="en-US" sz="1400" dirty="0" smtClean="0"/>
              <a:t>18 kPa</a:t>
            </a:r>
            <a:br>
              <a:rPr lang="en-US" sz="1400" dirty="0" smtClean="0"/>
            </a:br>
            <a:r>
              <a:rPr lang="en-US" sz="1400" dirty="0" smtClean="0"/>
              <a:t>18 </a:t>
            </a:r>
            <a:r>
              <a:rPr lang="en-US" sz="1400" dirty="0"/>
              <a:t>&lt; LSM ≤ </a:t>
            </a:r>
            <a:r>
              <a:rPr lang="en-US" sz="1400" dirty="0" smtClean="0"/>
              <a:t>23 kPa</a:t>
            </a:r>
            <a:endParaRPr lang="en-US" sz="1400" dirty="0"/>
          </a:p>
          <a:p>
            <a:r>
              <a:rPr lang="en-US" sz="1400" b="0" dirty="0" smtClean="0"/>
              <a:t>LSM &gt; 23 kPA</a:t>
            </a:r>
            <a:endParaRPr lang="en-US" sz="1400" b="0" dirty="0"/>
          </a:p>
        </p:txBody>
      </p:sp>
      <p:cxnSp>
        <p:nvCxnSpPr>
          <p:cNvPr id="51" name="Straight Connector 50"/>
          <p:cNvCxnSpPr/>
          <p:nvPr/>
        </p:nvCxnSpPr>
        <p:spPr bwMode="auto">
          <a:xfrm flipH="1">
            <a:off x="1430727" y="2704016"/>
            <a:ext cx="154043" cy="0"/>
          </a:xfrm>
          <a:prstGeom prst="line">
            <a:avLst/>
          </a:prstGeom>
          <a:noFill/>
          <a:ln w="28575" cap="flat" cmpd="sng" algn="ctr">
            <a:solidFill>
              <a:schemeClr val="accent2"/>
            </a:solidFill>
            <a:prstDash val="solid"/>
            <a:round/>
            <a:headEnd type="none" w="med" len="med"/>
            <a:tailEnd type="none" w="med" len="med"/>
          </a:ln>
          <a:effectLst/>
        </p:spPr>
      </p:cxnSp>
      <p:cxnSp>
        <p:nvCxnSpPr>
          <p:cNvPr id="52" name="Straight Connector 51"/>
          <p:cNvCxnSpPr/>
          <p:nvPr/>
        </p:nvCxnSpPr>
        <p:spPr bwMode="auto">
          <a:xfrm flipH="1">
            <a:off x="1430727" y="2913497"/>
            <a:ext cx="154043" cy="0"/>
          </a:xfrm>
          <a:prstGeom prst="line">
            <a:avLst/>
          </a:prstGeom>
          <a:noFill/>
          <a:ln w="28575" cap="flat" cmpd="sng" algn="ctr">
            <a:solidFill>
              <a:schemeClr val="accent3"/>
            </a:solidFill>
            <a:prstDash val="solid"/>
            <a:round/>
            <a:headEnd type="none" w="med" len="med"/>
            <a:tailEnd type="none" w="med" len="med"/>
          </a:ln>
          <a:effectLst/>
        </p:spPr>
      </p:cxnSp>
      <p:cxnSp>
        <p:nvCxnSpPr>
          <p:cNvPr id="53" name="Straight Connector 52"/>
          <p:cNvCxnSpPr/>
          <p:nvPr/>
        </p:nvCxnSpPr>
        <p:spPr bwMode="auto">
          <a:xfrm flipH="1">
            <a:off x="1430727" y="3122978"/>
            <a:ext cx="154043" cy="0"/>
          </a:xfrm>
          <a:prstGeom prst="line">
            <a:avLst/>
          </a:prstGeom>
          <a:noFill/>
          <a:ln w="28575" cap="flat" cmpd="sng" algn="ctr">
            <a:solidFill>
              <a:schemeClr val="accent1"/>
            </a:solidFill>
            <a:prstDash val="solid"/>
            <a:round/>
            <a:headEnd type="none" w="med" len="med"/>
            <a:tailEnd type="none" w="med" len="med"/>
          </a:ln>
          <a:effectLst/>
        </p:spPr>
      </p:cxnSp>
      <p:cxnSp>
        <p:nvCxnSpPr>
          <p:cNvPr id="54" name="Straight Connector 53"/>
          <p:cNvCxnSpPr/>
          <p:nvPr/>
        </p:nvCxnSpPr>
        <p:spPr bwMode="auto">
          <a:xfrm flipH="1">
            <a:off x="1430727" y="3332459"/>
            <a:ext cx="154043" cy="0"/>
          </a:xfrm>
          <a:prstGeom prst="line">
            <a:avLst/>
          </a:prstGeom>
          <a:noFill/>
          <a:ln w="28575" cap="flat" cmpd="sng" algn="ctr">
            <a:solidFill>
              <a:schemeClr val="tx2"/>
            </a:solidFill>
            <a:prstDash val="solid"/>
            <a:round/>
            <a:headEnd type="none" w="med" len="med"/>
            <a:tailEnd type="none" w="med" len="med"/>
          </a:ln>
          <a:effectLst/>
        </p:spPr>
      </p:cxnSp>
      <p:sp>
        <p:nvSpPr>
          <p:cNvPr id="56" name="TextBox 55"/>
          <p:cNvSpPr txBox="1"/>
          <p:nvPr/>
        </p:nvSpPr>
        <p:spPr>
          <a:xfrm>
            <a:off x="5658997" y="5528048"/>
            <a:ext cx="2446629" cy="369332"/>
          </a:xfrm>
          <a:prstGeom prst="rect">
            <a:avLst/>
          </a:prstGeom>
          <a:noFill/>
        </p:spPr>
        <p:txBody>
          <a:bodyPr wrap="square" rtlCol="0">
            <a:spAutoFit/>
          </a:bodyPr>
          <a:lstStyle/>
          <a:p>
            <a:pPr algn="ctr">
              <a:buNone/>
            </a:pPr>
            <a:r>
              <a:rPr lang="en-US" sz="1800" b="1" dirty="0" smtClean="0"/>
              <a:t>Yrs</a:t>
            </a:r>
            <a:endParaRPr lang="en-US" sz="1800" b="1" dirty="0"/>
          </a:p>
        </p:txBody>
      </p:sp>
      <p:sp>
        <p:nvSpPr>
          <p:cNvPr id="57" name="TextBox 56"/>
          <p:cNvSpPr txBox="1"/>
          <p:nvPr/>
        </p:nvSpPr>
        <p:spPr>
          <a:xfrm>
            <a:off x="5571262" y="2231366"/>
            <a:ext cx="2534363" cy="369332"/>
          </a:xfrm>
          <a:prstGeom prst="rect">
            <a:avLst/>
          </a:prstGeom>
          <a:noFill/>
        </p:spPr>
        <p:txBody>
          <a:bodyPr wrap="square" rtlCol="0">
            <a:spAutoFit/>
          </a:bodyPr>
          <a:lstStyle/>
          <a:p>
            <a:pPr algn="ctr">
              <a:buNone/>
            </a:pPr>
            <a:r>
              <a:rPr lang="en-US" sz="1800" b="1" dirty="0" smtClean="0"/>
              <a:t>FIB-4</a:t>
            </a:r>
            <a:endParaRPr lang="en-US" sz="1800" b="1" dirty="0"/>
          </a:p>
        </p:txBody>
      </p:sp>
      <p:sp>
        <p:nvSpPr>
          <p:cNvPr id="58" name="TextBox 57"/>
          <p:cNvSpPr txBox="1"/>
          <p:nvPr/>
        </p:nvSpPr>
        <p:spPr>
          <a:xfrm rot="16200000">
            <a:off x="3535435" y="3893049"/>
            <a:ext cx="2691039" cy="369332"/>
          </a:xfrm>
          <a:prstGeom prst="rect">
            <a:avLst/>
          </a:prstGeom>
          <a:noFill/>
        </p:spPr>
        <p:txBody>
          <a:bodyPr wrap="square" rtlCol="0">
            <a:spAutoFit/>
          </a:bodyPr>
          <a:lstStyle/>
          <a:p>
            <a:pPr>
              <a:buNone/>
            </a:pPr>
            <a:r>
              <a:rPr lang="en-US" sz="1800" b="1" dirty="0"/>
              <a:t>Cumulative Incidence</a:t>
            </a:r>
          </a:p>
        </p:txBody>
      </p:sp>
      <p:cxnSp>
        <p:nvCxnSpPr>
          <p:cNvPr id="59" name="Straight Connector 58"/>
          <p:cNvCxnSpPr/>
          <p:nvPr/>
        </p:nvCxnSpPr>
        <p:spPr bwMode="auto">
          <a:xfrm>
            <a:off x="5571262" y="5225821"/>
            <a:ext cx="2646659" cy="0"/>
          </a:xfrm>
          <a:prstGeom prst="line">
            <a:avLst/>
          </a:prstGeom>
          <a:noFill/>
          <a:ln w="28575" cap="flat" cmpd="sng" algn="ctr">
            <a:solidFill>
              <a:schemeClr val="tx1"/>
            </a:solidFill>
            <a:prstDash val="solid"/>
            <a:round/>
            <a:headEnd type="none" w="med" len="med"/>
            <a:tailEnd type="none" w="med" len="med"/>
          </a:ln>
          <a:effectLst/>
        </p:spPr>
      </p:cxnSp>
      <p:cxnSp>
        <p:nvCxnSpPr>
          <p:cNvPr id="60" name="Straight Connector 59"/>
          <p:cNvCxnSpPr/>
          <p:nvPr/>
        </p:nvCxnSpPr>
        <p:spPr bwMode="auto">
          <a:xfrm flipV="1">
            <a:off x="5571262" y="2851590"/>
            <a:ext cx="0" cy="2374231"/>
          </a:xfrm>
          <a:prstGeom prst="line">
            <a:avLst/>
          </a:prstGeom>
          <a:noFill/>
          <a:ln w="28575" cap="flat" cmpd="sng" algn="ctr">
            <a:solidFill>
              <a:schemeClr val="tx1"/>
            </a:solidFill>
            <a:prstDash val="solid"/>
            <a:round/>
            <a:headEnd type="none" w="med" len="med"/>
            <a:tailEnd type="none" w="med" len="med"/>
          </a:ln>
          <a:effectLst/>
        </p:spPr>
      </p:cxnSp>
      <p:cxnSp>
        <p:nvCxnSpPr>
          <p:cNvPr id="61" name="Straight Connector 60"/>
          <p:cNvCxnSpPr/>
          <p:nvPr/>
        </p:nvCxnSpPr>
        <p:spPr bwMode="auto">
          <a:xfrm flipH="1">
            <a:off x="5506805" y="2851590"/>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62" name="Straight Connector 61"/>
          <p:cNvCxnSpPr/>
          <p:nvPr/>
        </p:nvCxnSpPr>
        <p:spPr bwMode="auto">
          <a:xfrm flipH="1">
            <a:off x="5506805" y="3445148"/>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63" name="Straight Connector 62"/>
          <p:cNvCxnSpPr/>
          <p:nvPr/>
        </p:nvCxnSpPr>
        <p:spPr bwMode="auto">
          <a:xfrm flipH="1">
            <a:off x="5506805" y="4038706"/>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64" name="Straight Connector 63"/>
          <p:cNvCxnSpPr/>
          <p:nvPr/>
        </p:nvCxnSpPr>
        <p:spPr bwMode="auto">
          <a:xfrm flipH="1">
            <a:off x="5506805" y="4632264"/>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flipH="1">
            <a:off x="5506805" y="5225821"/>
            <a:ext cx="64008" cy="0"/>
          </a:xfrm>
          <a:prstGeom prst="line">
            <a:avLst/>
          </a:prstGeom>
          <a:no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5715144"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6056641"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6398138"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69" name="Straight Connector 68"/>
          <p:cNvCxnSpPr/>
          <p:nvPr/>
        </p:nvCxnSpPr>
        <p:spPr bwMode="auto">
          <a:xfrm>
            <a:off x="6739635"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0" name="Straight Connector 69"/>
          <p:cNvCxnSpPr/>
          <p:nvPr/>
        </p:nvCxnSpPr>
        <p:spPr bwMode="auto">
          <a:xfrm>
            <a:off x="7081132"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a:off x="7422629"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2" name="Straight Connector 71"/>
          <p:cNvCxnSpPr/>
          <p:nvPr/>
        </p:nvCxnSpPr>
        <p:spPr bwMode="auto">
          <a:xfrm>
            <a:off x="7764126" y="5225821"/>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73" name="Straight Connector 72"/>
          <p:cNvCxnSpPr/>
          <p:nvPr/>
        </p:nvCxnSpPr>
        <p:spPr bwMode="auto">
          <a:xfrm>
            <a:off x="8105626" y="5225821"/>
            <a:ext cx="0" cy="64008"/>
          </a:xfrm>
          <a:prstGeom prst="line">
            <a:avLst/>
          </a:prstGeom>
          <a:noFill/>
          <a:ln w="28575" cap="flat" cmpd="sng" algn="ctr">
            <a:solidFill>
              <a:schemeClr val="tx1"/>
            </a:solidFill>
            <a:prstDash val="solid"/>
            <a:round/>
            <a:headEnd type="none" w="med" len="med"/>
            <a:tailEnd type="none" w="med" len="med"/>
          </a:ln>
          <a:effectLst/>
        </p:spPr>
      </p:cxnSp>
      <p:sp>
        <p:nvSpPr>
          <p:cNvPr id="74" name="TextBox 73"/>
          <p:cNvSpPr txBox="1"/>
          <p:nvPr/>
        </p:nvSpPr>
        <p:spPr>
          <a:xfrm>
            <a:off x="4880954" y="2664866"/>
            <a:ext cx="681789" cy="369332"/>
          </a:xfrm>
          <a:prstGeom prst="rect">
            <a:avLst/>
          </a:prstGeom>
          <a:noFill/>
        </p:spPr>
        <p:txBody>
          <a:bodyPr wrap="square" rtlCol="0">
            <a:spAutoFit/>
          </a:bodyPr>
          <a:lstStyle/>
          <a:p>
            <a:pPr algn="r">
              <a:buNone/>
            </a:pPr>
            <a:r>
              <a:rPr lang="en-US" sz="1800" b="0" dirty="0" smtClean="0"/>
              <a:t>0.4</a:t>
            </a:r>
            <a:endParaRPr lang="en-US" sz="1800" b="0" dirty="0"/>
          </a:p>
        </p:txBody>
      </p:sp>
      <p:sp>
        <p:nvSpPr>
          <p:cNvPr id="75" name="TextBox 74"/>
          <p:cNvSpPr txBox="1"/>
          <p:nvPr/>
        </p:nvSpPr>
        <p:spPr>
          <a:xfrm>
            <a:off x="4880954" y="3258938"/>
            <a:ext cx="681789" cy="369332"/>
          </a:xfrm>
          <a:prstGeom prst="rect">
            <a:avLst/>
          </a:prstGeom>
          <a:noFill/>
        </p:spPr>
        <p:txBody>
          <a:bodyPr wrap="square" rtlCol="0">
            <a:spAutoFit/>
          </a:bodyPr>
          <a:lstStyle/>
          <a:p>
            <a:pPr algn="r">
              <a:buNone/>
            </a:pPr>
            <a:r>
              <a:rPr lang="en-US" sz="1800" b="0" dirty="0" smtClean="0"/>
              <a:t>0.3</a:t>
            </a:r>
            <a:endParaRPr lang="en-US" sz="1800" b="0" dirty="0"/>
          </a:p>
        </p:txBody>
      </p:sp>
      <p:sp>
        <p:nvSpPr>
          <p:cNvPr id="76" name="TextBox 75"/>
          <p:cNvSpPr txBox="1"/>
          <p:nvPr/>
        </p:nvSpPr>
        <p:spPr>
          <a:xfrm>
            <a:off x="4880954" y="3853010"/>
            <a:ext cx="681789" cy="369332"/>
          </a:xfrm>
          <a:prstGeom prst="rect">
            <a:avLst/>
          </a:prstGeom>
          <a:noFill/>
        </p:spPr>
        <p:txBody>
          <a:bodyPr wrap="square" rtlCol="0">
            <a:spAutoFit/>
          </a:bodyPr>
          <a:lstStyle/>
          <a:p>
            <a:pPr algn="r">
              <a:buNone/>
            </a:pPr>
            <a:r>
              <a:rPr lang="en-US" sz="1800" b="0" dirty="0" smtClean="0"/>
              <a:t>0.2</a:t>
            </a:r>
            <a:endParaRPr lang="en-US" sz="1800" b="0" dirty="0"/>
          </a:p>
        </p:txBody>
      </p:sp>
      <p:sp>
        <p:nvSpPr>
          <p:cNvPr id="77" name="TextBox 76"/>
          <p:cNvSpPr txBox="1"/>
          <p:nvPr/>
        </p:nvSpPr>
        <p:spPr>
          <a:xfrm>
            <a:off x="4880954" y="4447082"/>
            <a:ext cx="681789" cy="369332"/>
          </a:xfrm>
          <a:prstGeom prst="rect">
            <a:avLst/>
          </a:prstGeom>
          <a:noFill/>
        </p:spPr>
        <p:txBody>
          <a:bodyPr wrap="square" rtlCol="0">
            <a:spAutoFit/>
          </a:bodyPr>
          <a:lstStyle/>
          <a:p>
            <a:pPr algn="r">
              <a:buNone/>
            </a:pPr>
            <a:r>
              <a:rPr lang="en-US" sz="1800" b="0" dirty="0" smtClean="0"/>
              <a:t>0.1</a:t>
            </a:r>
            <a:endParaRPr lang="en-US" sz="1800" b="0" dirty="0"/>
          </a:p>
        </p:txBody>
      </p:sp>
      <p:sp>
        <p:nvSpPr>
          <p:cNvPr id="78" name="TextBox 77"/>
          <p:cNvSpPr txBox="1"/>
          <p:nvPr/>
        </p:nvSpPr>
        <p:spPr>
          <a:xfrm>
            <a:off x="4880954" y="5041155"/>
            <a:ext cx="681789" cy="369332"/>
          </a:xfrm>
          <a:prstGeom prst="rect">
            <a:avLst/>
          </a:prstGeom>
          <a:noFill/>
        </p:spPr>
        <p:txBody>
          <a:bodyPr wrap="square" rtlCol="0">
            <a:spAutoFit/>
          </a:bodyPr>
          <a:lstStyle/>
          <a:p>
            <a:pPr algn="r">
              <a:buNone/>
            </a:pPr>
            <a:r>
              <a:rPr lang="en-US" sz="1800" b="0" dirty="0" smtClean="0"/>
              <a:t>0</a:t>
            </a:r>
            <a:endParaRPr lang="en-US" sz="1800" b="0" dirty="0"/>
          </a:p>
        </p:txBody>
      </p:sp>
      <p:sp>
        <p:nvSpPr>
          <p:cNvPr id="79" name="TextBox 78"/>
          <p:cNvSpPr txBox="1"/>
          <p:nvPr/>
        </p:nvSpPr>
        <p:spPr>
          <a:xfrm>
            <a:off x="7868899" y="5256716"/>
            <a:ext cx="489493" cy="369332"/>
          </a:xfrm>
          <a:prstGeom prst="rect">
            <a:avLst/>
          </a:prstGeom>
          <a:noFill/>
        </p:spPr>
        <p:txBody>
          <a:bodyPr wrap="square" rtlCol="0">
            <a:spAutoFit/>
          </a:bodyPr>
          <a:lstStyle/>
          <a:p>
            <a:pPr algn="ctr">
              <a:buNone/>
            </a:pPr>
            <a:r>
              <a:rPr lang="en-US" sz="1800" b="0" dirty="0" smtClean="0"/>
              <a:t>7</a:t>
            </a:r>
            <a:endParaRPr lang="en-US" sz="1800" b="0" dirty="0"/>
          </a:p>
        </p:txBody>
      </p:sp>
      <p:sp>
        <p:nvSpPr>
          <p:cNvPr id="80" name="TextBox 79"/>
          <p:cNvSpPr txBox="1"/>
          <p:nvPr/>
        </p:nvSpPr>
        <p:spPr>
          <a:xfrm>
            <a:off x="5470397" y="5256716"/>
            <a:ext cx="489493" cy="369332"/>
          </a:xfrm>
          <a:prstGeom prst="rect">
            <a:avLst/>
          </a:prstGeom>
          <a:noFill/>
        </p:spPr>
        <p:txBody>
          <a:bodyPr wrap="square" rtlCol="0">
            <a:spAutoFit/>
          </a:bodyPr>
          <a:lstStyle/>
          <a:p>
            <a:pPr algn="ctr">
              <a:buNone/>
            </a:pPr>
            <a:r>
              <a:rPr lang="en-US" sz="1800" b="0" dirty="0" smtClean="0"/>
              <a:t>0</a:t>
            </a:r>
            <a:endParaRPr lang="en-US" sz="1800" b="0" dirty="0"/>
          </a:p>
        </p:txBody>
      </p:sp>
      <p:sp>
        <p:nvSpPr>
          <p:cNvPr id="81" name="TextBox 80"/>
          <p:cNvSpPr txBox="1"/>
          <p:nvPr/>
        </p:nvSpPr>
        <p:spPr>
          <a:xfrm>
            <a:off x="5813040" y="5256716"/>
            <a:ext cx="489493" cy="369332"/>
          </a:xfrm>
          <a:prstGeom prst="rect">
            <a:avLst/>
          </a:prstGeom>
          <a:noFill/>
        </p:spPr>
        <p:txBody>
          <a:bodyPr wrap="square" rtlCol="0">
            <a:spAutoFit/>
          </a:bodyPr>
          <a:lstStyle/>
          <a:p>
            <a:pPr algn="ctr">
              <a:buNone/>
            </a:pPr>
            <a:r>
              <a:rPr lang="en-US" sz="1800" b="0" dirty="0" smtClean="0"/>
              <a:t>1</a:t>
            </a:r>
            <a:endParaRPr lang="en-US" sz="1800" b="0" dirty="0"/>
          </a:p>
        </p:txBody>
      </p:sp>
      <p:sp>
        <p:nvSpPr>
          <p:cNvPr id="82" name="TextBox 81"/>
          <p:cNvSpPr txBox="1"/>
          <p:nvPr/>
        </p:nvSpPr>
        <p:spPr>
          <a:xfrm>
            <a:off x="6155683" y="5256716"/>
            <a:ext cx="489493" cy="369332"/>
          </a:xfrm>
          <a:prstGeom prst="rect">
            <a:avLst/>
          </a:prstGeom>
          <a:noFill/>
        </p:spPr>
        <p:txBody>
          <a:bodyPr wrap="square" rtlCol="0">
            <a:spAutoFit/>
          </a:bodyPr>
          <a:lstStyle/>
          <a:p>
            <a:pPr algn="ctr">
              <a:buNone/>
            </a:pPr>
            <a:r>
              <a:rPr lang="en-US" sz="1800" b="0" dirty="0" smtClean="0"/>
              <a:t>2</a:t>
            </a:r>
            <a:endParaRPr lang="en-US" sz="1800" b="0" dirty="0"/>
          </a:p>
        </p:txBody>
      </p:sp>
      <p:sp>
        <p:nvSpPr>
          <p:cNvPr id="83" name="TextBox 82"/>
          <p:cNvSpPr txBox="1"/>
          <p:nvPr/>
        </p:nvSpPr>
        <p:spPr>
          <a:xfrm>
            <a:off x="6498326" y="5256716"/>
            <a:ext cx="489493" cy="369332"/>
          </a:xfrm>
          <a:prstGeom prst="rect">
            <a:avLst/>
          </a:prstGeom>
          <a:noFill/>
        </p:spPr>
        <p:txBody>
          <a:bodyPr wrap="square" rtlCol="0">
            <a:spAutoFit/>
          </a:bodyPr>
          <a:lstStyle/>
          <a:p>
            <a:pPr algn="ctr">
              <a:buNone/>
            </a:pPr>
            <a:r>
              <a:rPr lang="en-US" sz="1800" b="0" dirty="0" smtClean="0"/>
              <a:t>3</a:t>
            </a:r>
            <a:endParaRPr lang="en-US" sz="1800" b="0" dirty="0"/>
          </a:p>
        </p:txBody>
      </p:sp>
      <p:sp>
        <p:nvSpPr>
          <p:cNvPr id="84" name="TextBox 83"/>
          <p:cNvSpPr txBox="1"/>
          <p:nvPr/>
        </p:nvSpPr>
        <p:spPr>
          <a:xfrm>
            <a:off x="6840969" y="5256716"/>
            <a:ext cx="489493" cy="369332"/>
          </a:xfrm>
          <a:prstGeom prst="rect">
            <a:avLst/>
          </a:prstGeom>
          <a:noFill/>
        </p:spPr>
        <p:txBody>
          <a:bodyPr wrap="square" rtlCol="0">
            <a:spAutoFit/>
          </a:bodyPr>
          <a:lstStyle/>
          <a:p>
            <a:pPr algn="ctr">
              <a:buNone/>
            </a:pPr>
            <a:r>
              <a:rPr lang="en-US" sz="1800" b="0" dirty="0" smtClean="0"/>
              <a:t>4</a:t>
            </a:r>
            <a:endParaRPr lang="en-US" sz="1800" b="0" dirty="0"/>
          </a:p>
        </p:txBody>
      </p:sp>
      <p:sp>
        <p:nvSpPr>
          <p:cNvPr id="85" name="TextBox 84"/>
          <p:cNvSpPr txBox="1"/>
          <p:nvPr/>
        </p:nvSpPr>
        <p:spPr>
          <a:xfrm>
            <a:off x="7183612" y="5256716"/>
            <a:ext cx="489493" cy="369332"/>
          </a:xfrm>
          <a:prstGeom prst="rect">
            <a:avLst/>
          </a:prstGeom>
          <a:noFill/>
        </p:spPr>
        <p:txBody>
          <a:bodyPr wrap="square" rtlCol="0">
            <a:spAutoFit/>
          </a:bodyPr>
          <a:lstStyle/>
          <a:p>
            <a:pPr algn="ctr">
              <a:buNone/>
            </a:pPr>
            <a:r>
              <a:rPr lang="en-US" sz="1800" b="0" dirty="0" smtClean="0"/>
              <a:t>5</a:t>
            </a:r>
            <a:endParaRPr lang="en-US" sz="1800" b="0" dirty="0"/>
          </a:p>
        </p:txBody>
      </p:sp>
      <p:sp>
        <p:nvSpPr>
          <p:cNvPr id="86" name="TextBox 85"/>
          <p:cNvSpPr txBox="1"/>
          <p:nvPr/>
        </p:nvSpPr>
        <p:spPr>
          <a:xfrm>
            <a:off x="7526255" y="5256716"/>
            <a:ext cx="489493" cy="369332"/>
          </a:xfrm>
          <a:prstGeom prst="rect">
            <a:avLst/>
          </a:prstGeom>
          <a:noFill/>
        </p:spPr>
        <p:txBody>
          <a:bodyPr wrap="square" rtlCol="0">
            <a:spAutoFit/>
          </a:bodyPr>
          <a:lstStyle/>
          <a:p>
            <a:pPr algn="ctr">
              <a:buNone/>
            </a:pPr>
            <a:r>
              <a:rPr lang="en-US" sz="1800" dirty="0"/>
              <a:t>6</a:t>
            </a:r>
            <a:endParaRPr lang="en-US" sz="1800" b="0" dirty="0"/>
          </a:p>
        </p:txBody>
      </p:sp>
      <p:sp>
        <p:nvSpPr>
          <p:cNvPr id="87" name="TextBox 86"/>
          <p:cNvSpPr txBox="1"/>
          <p:nvPr/>
        </p:nvSpPr>
        <p:spPr>
          <a:xfrm>
            <a:off x="5748872" y="2538028"/>
            <a:ext cx="2098638" cy="954107"/>
          </a:xfrm>
          <a:prstGeom prst="rect">
            <a:avLst/>
          </a:prstGeom>
          <a:noFill/>
        </p:spPr>
        <p:txBody>
          <a:bodyPr wrap="square" rtlCol="0">
            <a:spAutoFit/>
          </a:bodyPr>
          <a:lstStyle/>
          <a:p>
            <a:r>
              <a:rPr lang="en-US" sz="1400" b="0" dirty="0" smtClean="0"/>
              <a:t>FIB-4 &lt; 1.25</a:t>
            </a:r>
          </a:p>
          <a:p>
            <a:r>
              <a:rPr lang="en-US" sz="1400" dirty="0" smtClean="0"/>
              <a:t>1.25 </a:t>
            </a:r>
            <a:r>
              <a:rPr lang="en-US" sz="1400" dirty="0"/>
              <a:t>≤ </a:t>
            </a:r>
            <a:r>
              <a:rPr lang="en-US" sz="1400" dirty="0" smtClean="0"/>
              <a:t>FIB-4 &lt; 1.70</a:t>
            </a:r>
          </a:p>
          <a:p>
            <a:r>
              <a:rPr lang="en-US" sz="1400" b="0" dirty="0" smtClean="0"/>
              <a:t>1.70 </a:t>
            </a:r>
            <a:r>
              <a:rPr lang="en-US" sz="1400" dirty="0"/>
              <a:t>≤ FIB-4 &lt; </a:t>
            </a:r>
            <a:r>
              <a:rPr lang="en-US" sz="1400" dirty="0" smtClean="0"/>
              <a:t>2.40</a:t>
            </a:r>
            <a:br>
              <a:rPr lang="en-US" sz="1400" dirty="0" smtClean="0"/>
            </a:br>
            <a:r>
              <a:rPr lang="en-US" sz="1400" dirty="0" smtClean="0"/>
              <a:t>FIB-4 ≥</a:t>
            </a:r>
            <a:r>
              <a:rPr lang="en-US" sz="1400" dirty="0"/>
              <a:t> </a:t>
            </a:r>
            <a:r>
              <a:rPr lang="en-US" sz="1400" dirty="0" smtClean="0"/>
              <a:t>2.40</a:t>
            </a:r>
            <a:endParaRPr lang="en-US" sz="1400" dirty="0"/>
          </a:p>
        </p:txBody>
      </p:sp>
      <p:cxnSp>
        <p:nvCxnSpPr>
          <p:cNvPr id="88" name="Straight Connector 87"/>
          <p:cNvCxnSpPr/>
          <p:nvPr/>
        </p:nvCxnSpPr>
        <p:spPr bwMode="auto">
          <a:xfrm flipH="1">
            <a:off x="5638122" y="2708132"/>
            <a:ext cx="154043" cy="0"/>
          </a:xfrm>
          <a:prstGeom prst="line">
            <a:avLst/>
          </a:prstGeom>
          <a:noFill/>
          <a:ln w="28575" cap="flat" cmpd="sng" algn="ctr">
            <a:solidFill>
              <a:schemeClr val="accent2"/>
            </a:solidFill>
            <a:prstDash val="solid"/>
            <a:round/>
            <a:headEnd type="none" w="med" len="med"/>
            <a:tailEnd type="none" w="med" len="med"/>
          </a:ln>
          <a:effectLst/>
        </p:spPr>
      </p:cxnSp>
      <p:cxnSp>
        <p:nvCxnSpPr>
          <p:cNvPr id="89" name="Straight Connector 88"/>
          <p:cNvCxnSpPr/>
          <p:nvPr/>
        </p:nvCxnSpPr>
        <p:spPr bwMode="auto">
          <a:xfrm flipH="1">
            <a:off x="5638122" y="2914728"/>
            <a:ext cx="154043" cy="0"/>
          </a:xfrm>
          <a:prstGeom prst="line">
            <a:avLst/>
          </a:prstGeom>
          <a:noFill/>
          <a:ln w="28575" cap="flat" cmpd="sng" algn="ctr">
            <a:solidFill>
              <a:schemeClr val="accent3"/>
            </a:solidFill>
            <a:prstDash val="solid"/>
            <a:round/>
            <a:headEnd type="none" w="med" len="med"/>
            <a:tailEnd type="none" w="med" len="med"/>
          </a:ln>
          <a:effectLst/>
        </p:spPr>
      </p:cxnSp>
      <p:cxnSp>
        <p:nvCxnSpPr>
          <p:cNvPr id="90" name="Straight Connector 89"/>
          <p:cNvCxnSpPr/>
          <p:nvPr/>
        </p:nvCxnSpPr>
        <p:spPr bwMode="auto">
          <a:xfrm flipH="1">
            <a:off x="5638122" y="3121324"/>
            <a:ext cx="154043" cy="0"/>
          </a:xfrm>
          <a:prstGeom prst="line">
            <a:avLst/>
          </a:prstGeom>
          <a:noFill/>
          <a:ln w="28575" cap="flat" cmpd="sng" algn="ctr">
            <a:solidFill>
              <a:schemeClr val="accent1"/>
            </a:solidFill>
            <a:prstDash val="solid"/>
            <a:round/>
            <a:headEnd type="none" w="med" len="med"/>
            <a:tailEnd type="none" w="med" len="med"/>
          </a:ln>
          <a:effectLst/>
        </p:spPr>
      </p:cxnSp>
      <p:cxnSp>
        <p:nvCxnSpPr>
          <p:cNvPr id="91" name="Straight Connector 90"/>
          <p:cNvCxnSpPr/>
          <p:nvPr/>
        </p:nvCxnSpPr>
        <p:spPr bwMode="auto">
          <a:xfrm flipH="1">
            <a:off x="5638122" y="3327920"/>
            <a:ext cx="154043" cy="0"/>
          </a:xfrm>
          <a:prstGeom prst="line">
            <a:avLst/>
          </a:prstGeom>
          <a:noFill/>
          <a:ln w="28575" cap="flat" cmpd="sng" algn="ctr">
            <a:solidFill>
              <a:schemeClr val="tx2"/>
            </a:solidFill>
            <a:prstDash val="solid"/>
            <a:round/>
            <a:headEnd type="none" w="med" len="med"/>
            <a:tailEnd type="none" w="med" len="med"/>
          </a:ln>
          <a:effectLst/>
        </p:spPr>
      </p:cxnSp>
      <p:cxnSp>
        <p:nvCxnSpPr>
          <p:cNvPr id="92" name="Straight Connector 91"/>
          <p:cNvCxnSpPr/>
          <p:nvPr/>
        </p:nvCxnSpPr>
        <p:spPr bwMode="auto">
          <a:xfrm flipH="1">
            <a:off x="1430727" y="3541942"/>
            <a:ext cx="154043" cy="0"/>
          </a:xfrm>
          <a:prstGeom prst="line">
            <a:avLst/>
          </a:prstGeom>
          <a:noFill/>
          <a:ln w="28575" cap="flat" cmpd="sng" algn="ctr">
            <a:solidFill>
              <a:schemeClr val="bg2"/>
            </a:solidFill>
            <a:prstDash val="solid"/>
            <a:round/>
            <a:headEnd type="none" w="med" len="med"/>
            <a:tailEnd type="none" w="med" len="med"/>
          </a:ln>
          <a:effectLst/>
        </p:spPr>
      </p:cxnSp>
      <p:sp>
        <p:nvSpPr>
          <p:cNvPr id="100" name="Freeform 99"/>
          <p:cNvSpPr/>
          <p:nvPr/>
        </p:nvSpPr>
        <p:spPr bwMode="auto">
          <a:xfrm>
            <a:off x="5722620" y="3832860"/>
            <a:ext cx="2388870" cy="1375410"/>
          </a:xfrm>
          <a:custGeom>
            <a:avLst/>
            <a:gdLst>
              <a:gd name="connsiteX0" fmla="*/ 2388870 w 2388870"/>
              <a:gd name="connsiteY0" fmla="*/ 0 h 1375410"/>
              <a:gd name="connsiteX1" fmla="*/ 2278380 w 2388870"/>
              <a:gd name="connsiteY1" fmla="*/ 0 h 1375410"/>
              <a:gd name="connsiteX2" fmla="*/ 2278380 w 2388870"/>
              <a:gd name="connsiteY2" fmla="*/ 41910 h 1375410"/>
              <a:gd name="connsiteX3" fmla="*/ 2156460 w 2388870"/>
              <a:gd name="connsiteY3" fmla="*/ 41910 h 1375410"/>
              <a:gd name="connsiteX4" fmla="*/ 2156460 w 2388870"/>
              <a:gd name="connsiteY4" fmla="*/ 80010 h 1375410"/>
              <a:gd name="connsiteX5" fmla="*/ 2103120 w 2388870"/>
              <a:gd name="connsiteY5" fmla="*/ 80010 h 1375410"/>
              <a:gd name="connsiteX6" fmla="*/ 2103120 w 2388870"/>
              <a:gd name="connsiteY6" fmla="*/ 110490 h 1375410"/>
              <a:gd name="connsiteX7" fmla="*/ 1924050 w 2388870"/>
              <a:gd name="connsiteY7" fmla="*/ 110490 h 1375410"/>
              <a:gd name="connsiteX8" fmla="*/ 1924050 w 2388870"/>
              <a:gd name="connsiteY8" fmla="*/ 133350 h 1375410"/>
              <a:gd name="connsiteX9" fmla="*/ 1863090 w 2388870"/>
              <a:gd name="connsiteY9" fmla="*/ 133350 h 1375410"/>
              <a:gd name="connsiteX10" fmla="*/ 1863090 w 2388870"/>
              <a:gd name="connsiteY10" fmla="*/ 179070 h 1375410"/>
              <a:gd name="connsiteX11" fmla="*/ 1817370 w 2388870"/>
              <a:gd name="connsiteY11" fmla="*/ 179070 h 1375410"/>
              <a:gd name="connsiteX12" fmla="*/ 1817370 w 2388870"/>
              <a:gd name="connsiteY12" fmla="*/ 194310 h 1375410"/>
              <a:gd name="connsiteX13" fmla="*/ 1741170 w 2388870"/>
              <a:gd name="connsiteY13" fmla="*/ 194310 h 1375410"/>
              <a:gd name="connsiteX14" fmla="*/ 1741170 w 2388870"/>
              <a:gd name="connsiteY14" fmla="*/ 217170 h 1375410"/>
              <a:gd name="connsiteX15" fmla="*/ 1691640 w 2388870"/>
              <a:gd name="connsiteY15" fmla="*/ 217170 h 1375410"/>
              <a:gd name="connsiteX16" fmla="*/ 1691640 w 2388870"/>
              <a:gd name="connsiteY16" fmla="*/ 266700 h 1375410"/>
              <a:gd name="connsiteX17" fmla="*/ 1657350 w 2388870"/>
              <a:gd name="connsiteY17" fmla="*/ 266700 h 1375410"/>
              <a:gd name="connsiteX18" fmla="*/ 1657350 w 2388870"/>
              <a:gd name="connsiteY18" fmla="*/ 316230 h 1375410"/>
              <a:gd name="connsiteX19" fmla="*/ 1626870 w 2388870"/>
              <a:gd name="connsiteY19" fmla="*/ 316230 h 1375410"/>
              <a:gd name="connsiteX20" fmla="*/ 1626870 w 2388870"/>
              <a:gd name="connsiteY20" fmla="*/ 350520 h 1375410"/>
              <a:gd name="connsiteX21" fmla="*/ 1584960 w 2388870"/>
              <a:gd name="connsiteY21" fmla="*/ 350520 h 1375410"/>
              <a:gd name="connsiteX22" fmla="*/ 1584960 w 2388870"/>
              <a:gd name="connsiteY22" fmla="*/ 373380 h 1375410"/>
              <a:gd name="connsiteX23" fmla="*/ 1535430 w 2388870"/>
              <a:gd name="connsiteY23" fmla="*/ 373380 h 1375410"/>
              <a:gd name="connsiteX24" fmla="*/ 1535430 w 2388870"/>
              <a:gd name="connsiteY24" fmla="*/ 407670 h 1375410"/>
              <a:gd name="connsiteX25" fmla="*/ 1501140 w 2388870"/>
              <a:gd name="connsiteY25" fmla="*/ 407670 h 1375410"/>
              <a:gd name="connsiteX26" fmla="*/ 1501140 w 2388870"/>
              <a:gd name="connsiteY26" fmla="*/ 441960 h 1375410"/>
              <a:gd name="connsiteX27" fmla="*/ 1390650 w 2388870"/>
              <a:gd name="connsiteY27" fmla="*/ 441960 h 1375410"/>
              <a:gd name="connsiteX28" fmla="*/ 1390650 w 2388870"/>
              <a:gd name="connsiteY28" fmla="*/ 502920 h 1375410"/>
              <a:gd name="connsiteX29" fmla="*/ 1352550 w 2388870"/>
              <a:gd name="connsiteY29" fmla="*/ 502920 h 1375410"/>
              <a:gd name="connsiteX30" fmla="*/ 1352550 w 2388870"/>
              <a:gd name="connsiteY30" fmla="*/ 529590 h 1375410"/>
              <a:gd name="connsiteX31" fmla="*/ 1303020 w 2388870"/>
              <a:gd name="connsiteY31" fmla="*/ 529590 h 1375410"/>
              <a:gd name="connsiteX32" fmla="*/ 1303020 w 2388870"/>
              <a:gd name="connsiteY32" fmla="*/ 571500 h 1375410"/>
              <a:gd name="connsiteX33" fmla="*/ 1272540 w 2388870"/>
              <a:gd name="connsiteY33" fmla="*/ 571500 h 1375410"/>
              <a:gd name="connsiteX34" fmla="*/ 1272540 w 2388870"/>
              <a:gd name="connsiteY34" fmla="*/ 640080 h 1375410"/>
              <a:gd name="connsiteX35" fmla="*/ 1173480 w 2388870"/>
              <a:gd name="connsiteY35" fmla="*/ 640080 h 1375410"/>
              <a:gd name="connsiteX36" fmla="*/ 1173480 w 2388870"/>
              <a:gd name="connsiteY36" fmla="*/ 681990 h 1375410"/>
              <a:gd name="connsiteX37" fmla="*/ 1112520 w 2388870"/>
              <a:gd name="connsiteY37" fmla="*/ 681990 h 1375410"/>
              <a:gd name="connsiteX38" fmla="*/ 1112520 w 2388870"/>
              <a:gd name="connsiteY38" fmla="*/ 693420 h 1375410"/>
              <a:gd name="connsiteX39" fmla="*/ 1017270 w 2388870"/>
              <a:gd name="connsiteY39" fmla="*/ 693420 h 1375410"/>
              <a:gd name="connsiteX40" fmla="*/ 1017270 w 2388870"/>
              <a:gd name="connsiteY40" fmla="*/ 727710 h 1375410"/>
              <a:gd name="connsiteX41" fmla="*/ 948690 w 2388870"/>
              <a:gd name="connsiteY41" fmla="*/ 727710 h 1375410"/>
              <a:gd name="connsiteX42" fmla="*/ 948690 w 2388870"/>
              <a:gd name="connsiteY42" fmla="*/ 750570 h 1375410"/>
              <a:gd name="connsiteX43" fmla="*/ 899160 w 2388870"/>
              <a:gd name="connsiteY43" fmla="*/ 750570 h 1375410"/>
              <a:gd name="connsiteX44" fmla="*/ 899160 w 2388870"/>
              <a:gd name="connsiteY44" fmla="*/ 819150 h 1375410"/>
              <a:gd name="connsiteX45" fmla="*/ 864870 w 2388870"/>
              <a:gd name="connsiteY45" fmla="*/ 819150 h 1375410"/>
              <a:gd name="connsiteX46" fmla="*/ 864870 w 2388870"/>
              <a:gd name="connsiteY46" fmla="*/ 853440 h 1375410"/>
              <a:gd name="connsiteX47" fmla="*/ 777240 w 2388870"/>
              <a:gd name="connsiteY47" fmla="*/ 853440 h 1375410"/>
              <a:gd name="connsiteX48" fmla="*/ 777240 w 2388870"/>
              <a:gd name="connsiteY48" fmla="*/ 914400 h 1375410"/>
              <a:gd name="connsiteX49" fmla="*/ 720090 w 2388870"/>
              <a:gd name="connsiteY49" fmla="*/ 914400 h 1375410"/>
              <a:gd name="connsiteX50" fmla="*/ 720090 w 2388870"/>
              <a:gd name="connsiteY50" fmla="*/ 929640 h 1375410"/>
              <a:gd name="connsiteX51" fmla="*/ 685800 w 2388870"/>
              <a:gd name="connsiteY51" fmla="*/ 929640 h 1375410"/>
              <a:gd name="connsiteX52" fmla="*/ 685800 w 2388870"/>
              <a:gd name="connsiteY52" fmla="*/ 929640 h 1375410"/>
              <a:gd name="connsiteX53" fmla="*/ 556260 w 2388870"/>
              <a:gd name="connsiteY53" fmla="*/ 929640 h 1375410"/>
              <a:gd name="connsiteX54" fmla="*/ 556260 w 2388870"/>
              <a:gd name="connsiteY54" fmla="*/ 979170 h 1375410"/>
              <a:gd name="connsiteX55" fmla="*/ 529590 w 2388870"/>
              <a:gd name="connsiteY55" fmla="*/ 979170 h 1375410"/>
              <a:gd name="connsiteX56" fmla="*/ 529590 w 2388870"/>
              <a:gd name="connsiteY56" fmla="*/ 1024890 h 1375410"/>
              <a:gd name="connsiteX57" fmla="*/ 491490 w 2388870"/>
              <a:gd name="connsiteY57" fmla="*/ 1024890 h 1375410"/>
              <a:gd name="connsiteX58" fmla="*/ 491490 w 2388870"/>
              <a:gd name="connsiteY58" fmla="*/ 1127760 h 1375410"/>
              <a:gd name="connsiteX59" fmla="*/ 453390 w 2388870"/>
              <a:gd name="connsiteY59" fmla="*/ 1127760 h 1375410"/>
              <a:gd name="connsiteX60" fmla="*/ 453390 w 2388870"/>
              <a:gd name="connsiteY60" fmla="*/ 1154430 h 1375410"/>
              <a:gd name="connsiteX61" fmla="*/ 407670 w 2388870"/>
              <a:gd name="connsiteY61" fmla="*/ 1154430 h 1375410"/>
              <a:gd name="connsiteX62" fmla="*/ 407670 w 2388870"/>
              <a:gd name="connsiteY62" fmla="*/ 1219200 h 1375410"/>
              <a:gd name="connsiteX63" fmla="*/ 339090 w 2388870"/>
              <a:gd name="connsiteY63" fmla="*/ 1219200 h 1375410"/>
              <a:gd name="connsiteX64" fmla="*/ 339090 w 2388870"/>
              <a:gd name="connsiteY64" fmla="*/ 1257300 h 1375410"/>
              <a:gd name="connsiteX65" fmla="*/ 262890 w 2388870"/>
              <a:gd name="connsiteY65" fmla="*/ 1257300 h 1375410"/>
              <a:gd name="connsiteX66" fmla="*/ 262890 w 2388870"/>
              <a:gd name="connsiteY66" fmla="*/ 1306830 h 1375410"/>
              <a:gd name="connsiteX67" fmla="*/ 217170 w 2388870"/>
              <a:gd name="connsiteY67" fmla="*/ 1306830 h 1375410"/>
              <a:gd name="connsiteX68" fmla="*/ 217170 w 2388870"/>
              <a:gd name="connsiteY68" fmla="*/ 1375410 h 1375410"/>
              <a:gd name="connsiteX69" fmla="*/ 0 w 2388870"/>
              <a:gd name="connsiteY69" fmla="*/ 1375410 h 1375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2388870" h="1375410">
                <a:moveTo>
                  <a:pt x="2388870" y="0"/>
                </a:moveTo>
                <a:lnTo>
                  <a:pt x="2278380" y="0"/>
                </a:lnTo>
                <a:lnTo>
                  <a:pt x="2278380" y="41910"/>
                </a:lnTo>
                <a:lnTo>
                  <a:pt x="2156460" y="41910"/>
                </a:lnTo>
                <a:lnTo>
                  <a:pt x="2156460" y="80010"/>
                </a:lnTo>
                <a:lnTo>
                  <a:pt x="2103120" y="80010"/>
                </a:lnTo>
                <a:lnTo>
                  <a:pt x="2103120" y="110490"/>
                </a:lnTo>
                <a:lnTo>
                  <a:pt x="1924050" y="110490"/>
                </a:lnTo>
                <a:lnTo>
                  <a:pt x="1924050" y="133350"/>
                </a:lnTo>
                <a:lnTo>
                  <a:pt x="1863090" y="133350"/>
                </a:lnTo>
                <a:lnTo>
                  <a:pt x="1863090" y="179070"/>
                </a:lnTo>
                <a:lnTo>
                  <a:pt x="1817370" y="179070"/>
                </a:lnTo>
                <a:lnTo>
                  <a:pt x="1817370" y="194310"/>
                </a:lnTo>
                <a:lnTo>
                  <a:pt x="1741170" y="194310"/>
                </a:lnTo>
                <a:lnTo>
                  <a:pt x="1741170" y="217170"/>
                </a:lnTo>
                <a:lnTo>
                  <a:pt x="1691640" y="217170"/>
                </a:lnTo>
                <a:lnTo>
                  <a:pt x="1691640" y="266700"/>
                </a:lnTo>
                <a:lnTo>
                  <a:pt x="1657350" y="266700"/>
                </a:lnTo>
                <a:lnTo>
                  <a:pt x="1657350" y="316230"/>
                </a:lnTo>
                <a:lnTo>
                  <a:pt x="1626870" y="316230"/>
                </a:lnTo>
                <a:lnTo>
                  <a:pt x="1626870" y="350520"/>
                </a:lnTo>
                <a:lnTo>
                  <a:pt x="1584960" y="350520"/>
                </a:lnTo>
                <a:lnTo>
                  <a:pt x="1584960" y="373380"/>
                </a:lnTo>
                <a:lnTo>
                  <a:pt x="1535430" y="373380"/>
                </a:lnTo>
                <a:lnTo>
                  <a:pt x="1535430" y="407670"/>
                </a:lnTo>
                <a:lnTo>
                  <a:pt x="1501140" y="407670"/>
                </a:lnTo>
                <a:lnTo>
                  <a:pt x="1501140" y="441960"/>
                </a:lnTo>
                <a:lnTo>
                  <a:pt x="1390650" y="441960"/>
                </a:lnTo>
                <a:lnTo>
                  <a:pt x="1390650" y="502920"/>
                </a:lnTo>
                <a:lnTo>
                  <a:pt x="1352550" y="502920"/>
                </a:lnTo>
                <a:lnTo>
                  <a:pt x="1352550" y="529590"/>
                </a:lnTo>
                <a:lnTo>
                  <a:pt x="1303020" y="529590"/>
                </a:lnTo>
                <a:lnTo>
                  <a:pt x="1303020" y="571500"/>
                </a:lnTo>
                <a:lnTo>
                  <a:pt x="1272540" y="571500"/>
                </a:lnTo>
                <a:lnTo>
                  <a:pt x="1272540" y="640080"/>
                </a:lnTo>
                <a:lnTo>
                  <a:pt x="1173480" y="640080"/>
                </a:lnTo>
                <a:lnTo>
                  <a:pt x="1173480" y="681990"/>
                </a:lnTo>
                <a:lnTo>
                  <a:pt x="1112520" y="681990"/>
                </a:lnTo>
                <a:lnTo>
                  <a:pt x="1112520" y="693420"/>
                </a:lnTo>
                <a:lnTo>
                  <a:pt x="1017270" y="693420"/>
                </a:lnTo>
                <a:lnTo>
                  <a:pt x="1017270" y="727710"/>
                </a:lnTo>
                <a:lnTo>
                  <a:pt x="948690" y="727710"/>
                </a:lnTo>
                <a:lnTo>
                  <a:pt x="948690" y="750570"/>
                </a:lnTo>
                <a:lnTo>
                  <a:pt x="899160" y="750570"/>
                </a:lnTo>
                <a:lnTo>
                  <a:pt x="899160" y="819150"/>
                </a:lnTo>
                <a:lnTo>
                  <a:pt x="864870" y="819150"/>
                </a:lnTo>
                <a:lnTo>
                  <a:pt x="864870" y="853440"/>
                </a:lnTo>
                <a:lnTo>
                  <a:pt x="777240" y="853440"/>
                </a:lnTo>
                <a:lnTo>
                  <a:pt x="777240" y="914400"/>
                </a:lnTo>
                <a:lnTo>
                  <a:pt x="720090" y="914400"/>
                </a:lnTo>
                <a:lnTo>
                  <a:pt x="720090" y="929640"/>
                </a:lnTo>
                <a:lnTo>
                  <a:pt x="685800" y="929640"/>
                </a:lnTo>
                <a:lnTo>
                  <a:pt x="685800" y="929640"/>
                </a:lnTo>
                <a:lnTo>
                  <a:pt x="556260" y="929640"/>
                </a:lnTo>
                <a:lnTo>
                  <a:pt x="556260" y="979170"/>
                </a:lnTo>
                <a:lnTo>
                  <a:pt x="529590" y="979170"/>
                </a:lnTo>
                <a:lnTo>
                  <a:pt x="529590" y="1024890"/>
                </a:lnTo>
                <a:lnTo>
                  <a:pt x="491490" y="1024890"/>
                </a:lnTo>
                <a:lnTo>
                  <a:pt x="491490" y="1127760"/>
                </a:lnTo>
                <a:lnTo>
                  <a:pt x="453390" y="1127760"/>
                </a:lnTo>
                <a:lnTo>
                  <a:pt x="453390" y="1154430"/>
                </a:lnTo>
                <a:lnTo>
                  <a:pt x="407670" y="1154430"/>
                </a:lnTo>
                <a:lnTo>
                  <a:pt x="407670" y="1219200"/>
                </a:lnTo>
                <a:lnTo>
                  <a:pt x="339090" y="1219200"/>
                </a:lnTo>
                <a:lnTo>
                  <a:pt x="339090" y="1257300"/>
                </a:lnTo>
                <a:lnTo>
                  <a:pt x="262890" y="1257300"/>
                </a:lnTo>
                <a:lnTo>
                  <a:pt x="262890" y="1306830"/>
                </a:lnTo>
                <a:lnTo>
                  <a:pt x="217170" y="1306830"/>
                </a:lnTo>
                <a:lnTo>
                  <a:pt x="217170" y="1375410"/>
                </a:lnTo>
                <a:lnTo>
                  <a:pt x="0" y="1375410"/>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01" name="Freeform 100"/>
          <p:cNvSpPr/>
          <p:nvPr/>
        </p:nvSpPr>
        <p:spPr bwMode="auto">
          <a:xfrm>
            <a:off x="5734050" y="4499610"/>
            <a:ext cx="2385060" cy="720090"/>
          </a:xfrm>
          <a:custGeom>
            <a:avLst/>
            <a:gdLst>
              <a:gd name="connsiteX0" fmla="*/ 2385060 w 2385060"/>
              <a:gd name="connsiteY0" fmla="*/ 0 h 720090"/>
              <a:gd name="connsiteX1" fmla="*/ 2221230 w 2385060"/>
              <a:gd name="connsiteY1" fmla="*/ 0 h 720090"/>
              <a:gd name="connsiteX2" fmla="*/ 2221230 w 2385060"/>
              <a:gd name="connsiteY2" fmla="*/ 41910 h 720090"/>
              <a:gd name="connsiteX3" fmla="*/ 2103120 w 2385060"/>
              <a:gd name="connsiteY3" fmla="*/ 41910 h 720090"/>
              <a:gd name="connsiteX4" fmla="*/ 2103120 w 2385060"/>
              <a:gd name="connsiteY4" fmla="*/ 83820 h 720090"/>
              <a:gd name="connsiteX5" fmla="*/ 2061210 w 2385060"/>
              <a:gd name="connsiteY5" fmla="*/ 83820 h 720090"/>
              <a:gd name="connsiteX6" fmla="*/ 2061210 w 2385060"/>
              <a:gd name="connsiteY6" fmla="*/ 114300 h 720090"/>
              <a:gd name="connsiteX7" fmla="*/ 1882140 w 2385060"/>
              <a:gd name="connsiteY7" fmla="*/ 114300 h 720090"/>
              <a:gd name="connsiteX8" fmla="*/ 1882140 w 2385060"/>
              <a:gd name="connsiteY8" fmla="*/ 156210 h 720090"/>
              <a:gd name="connsiteX9" fmla="*/ 1661160 w 2385060"/>
              <a:gd name="connsiteY9" fmla="*/ 156210 h 720090"/>
              <a:gd name="connsiteX10" fmla="*/ 1661160 w 2385060"/>
              <a:gd name="connsiteY10" fmla="*/ 179070 h 720090"/>
              <a:gd name="connsiteX11" fmla="*/ 1649730 w 2385060"/>
              <a:gd name="connsiteY11" fmla="*/ 179070 h 720090"/>
              <a:gd name="connsiteX12" fmla="*/ 1649730 w 2385060"/>
              <a:gd name="connsiteY12" fmla="*/ 217170 h 720090"/>
              <a:gd name="connsiteX13" fmla="*/ 1611630 w 2385060"/>
              <a:gd name="connsiteY13" fmla="*/ 217170 h 720090"/>
              <a:gd name="connsiteX14" fmla="*/ 1611630 w 2385060"/>
              <a:gd name="connsiteY14" fmla="*/ 243840 h 720090"/>
              <a:gd name="connsiteX15" fmla="*/ 1527810 w 2385060"/>
              <a:gd name="connsiteY15" fmla="*/ 243840 h 720090"/>
              <a:gd name="connsiteX16" fmla="*/ 1527810 w 2385060"/>
              <a:gd name="connsiteY16" fmla="*/ 274320 h 720090"/>
              <a:gd name="connsiteX17" fmla="*/ 1466850 w 2385060"/>
              <a:gd name="connsiteY17" fmla="*/ 274320 h 720090"/>
              <a:gd name="connsiteX18" fmla="*/ 1466850 w 2385060"/>
              <a:gd name="connsiteY18" fmla="*/ 297180 h 720090"/>
              <a:gd name="connsiteX19" fmla="*/ 1390650 w 2385060"/>
              <a:gd name="connsiteY19" fmla="*/ 297180 h 720090"/>
              <a:gd name="connsiteX20" fmla="*/ 1390650 w 2385060"/>
              <a:gd name="connsiteY20" fmla="*/ 350520 h 720090"/>
              <a:gd name="connsiteX21" fmla="*/ 1207770 w 2385060"/>
              <a:gd name="connsiteY21" fmla="*/ 350520 h 720090"/>
              <a:gd name="connsiteX22" fmla="*/ 1207770 w 2385060"/>
              <a:gd name="connsiteY22" fmla="*/ 381000 h 720090"/>
              <a:gd name="connsiteX23" fmla="*/ 1154430 w 2385060"/>
              <a:gd name="connsiteY23" fmla="*/ 381000 h 720090"/>
              <a:gd name="connsiteX24" fmla="*/ 1154430 w 2385060"/>
              <a:gd name="connsiteY24" fmla="*/ 396240 h 720090"/>
              <a:gd name="connsiteX25" fmla="*/ 1062990 w 2385060"/>
              <a:gd name="connsiteY25" fmla="*/ 396240 h 720090"/>
              <a:gd name="connsiteX26" fmla="*/ 1062990 w 2385060"/>
              <a:gd name="connsiteY26" fmla="*/ 396240 h 720090"/>
              <a:gd name="connsiteX27" fmla="*/ 933450 w 2385060"/>
              <a:gd name="connsiteY27" fmla="*/ 396240 h 720090"/>
              <a:gd name="connsiteX28" fmla="*/ 933450 w 2385060"/>
              <a:gd name="connsiteY28" fmla="*/ 449580 h 720090"/>
              <a:gd name="connsiteX29" fmla="*/ 834390 w 2385060"/>
              <a:gd name="connsiteY29" fmla="*/ 449580 h 720090"/>
              <a:gd name="connsiteX30" fmla="*/ 834390 w 2385060"/>
              <a:gd name="connsiteY30" fmla="*/ 487680 h 720090"/>
              <a:gd name="connsiteX31" fmla="*/ 788670 w 2385060"/>
              <a:gd name="connsiteY31" fmla="*/ 487680 h 720090"/>
              <a:gd name="connsiteX32" fmla="*/ 788670 w 2385060"/>
              <a:gd name="connsiteY32" fmla="*/ 518160 h 720090"/>
              <a:gd name="connsiteX33" fmla="*/ 746760 w 2385060"/>
              <a:gd name="connsiteY33" fmla="*/ 518160 h 720090"/>
              <a:gd name="connsiteX34" fmla="*/ 746760 w 2385060"/>
              <a:gd name="connsiteY34" fmla="*/ 533400 h 720090"/>
              <a:gd name="connsiteX35" fmla="*/ 643890 w 2385060"/>
              <a:gd name="connsiteY35" fmla="*/ 533400 h 720090"/>
              <a:gd name="connsiteX36" fmla="*/ 643890 w 2385060"/>
              <a:gd name="connsiteY36" fmla="*/ 563880 h 720090"/>
              <a:gd name="connsiteX37" fmla="*/ 624840 w 2385060"/>
              <a:gd name="connsiteY37" fmla="*/ 563880 h 720090"/>
              <a:gd name="connsiteX38" fmla="*/ 624840 w 2385060"/>
              <a:gd name="connsiteY38" fmla="*/ 563880 h 720090"/>
              <a:gd name="connsiteX39" fmla="*/ 579120 w 2385060"/>
              <a:gd name="connsiteY39" fmla="*/ 563880 h 720090"/>
              <a:gd name="connsiteX40" fmla="*/ 556260 w 2385060"/>
              <a:gd name="connsiteY40" fmla="*/ 586740 h 720090"/>
              <a:gd name="connsiteX41" fmla="*/ 495300 w 2385060"/>
              <a:gd name="connsiteY41" fmla="*/ 586740 h 720090"/>
              <a:gd name="connsiteX42" fmla="*/ 461010 w 2385060"/>
              <a:gd name="connsiteY42" fmla="*/ 621030 h 720090"/>
              <a:gd name="connsiteX43" fmla="*/ 476250 w 2385060"/>
              <a:gd name="connsiteY43" fmla="*/ 643890 h 720090"/>
              <a:gd name="connsiteX44" fmla="*/ 213360 w 2385060"/>
              <a:gd name="connsiteY44" fmla="*/ 643890 h 720090"/>
              <a:gd name="connsiteX45" fmla="*/ 213360 w 2385060"/>
              <a:gd name="connsiteY45" fmla="*/ 720090 h 720090"/>
              <a:gd name="connsiteX46" fmla="*/ 0 w 2385060"/>
              <a:gd name="connsiteY46" fmla="*/ 720090 h 720090"/>
              <a:gd name="connsiteX0" fmla="*/ 2385060 w 2385060"/>
              <a:gd name="connsiteY0" fmla="*/ 0 h 720090"/>
              <a:gd name="connsiteX1" fmla="*/ 2221230 w 2385060"/>
              <a:gd name="connsiteY1" fmla="*/ 0 h 720090"/>
              <a:gd name="connsiteX2" fmla="*/ 2221230 w 2385060"/>
              <a:gd name="connsiteY2" fmla="*/ 41910 h 720090"/>
              <a:gd name="connsiteX3" fmla="*/ 2103120 w 2385060"/>
              <a:gd name="connsiteY3" fmla="*/ 41910 h 720090"/>
              <a:gd name="connsiteX4" fmla="*/ 2103120 w 2385060"/>
              <a:gd name="connsiteY4" fmla="*/ 83820 h 720090"/>
              <a:gd name="connsiteX5" fmla="*/ 2061210 w 2385060"/>
              <a:gd name="connsiteY5" fmla="*/ 83820 h 720090"/>
              <a:gd name="connsiteX6" fmla="*/ 2061210 w 2385060"/>
              <a:gd name="connsiteY6" fmla="*/ 114300 h 720090"/>
              <a:gd name="connsiteX7" fmla="*/ 1882140 w 2385060"/>
              <a:gd name="connsiteY7" fmla="*/ 114300 h 720090"/>
              <a:gd name="connsiteX8" fmla="*/ 1882140 w 2385060"/>
              <a:gd name="connsiteY8" fmla="*/ 156210 h 720090"/>
              <a:gd name="connsiteX9" fmla="*/ 1661160 w 2385060"/>
              <a:gd name="connsiteY9" fmla="*/ 156210 h 720090"/>
              <a:gd name="connsiteX10" fmla="*/ 1661160 w 2385060"/>
              <a:gd name="connsiteY10" fmla="*/ 179070 h 720090"/>
              <a:gd name="connsiteX11" fmla="*/ 1649730 w 2385060"/>
              <a:gd name="connsiteY11" fmla="*/ 179070 h 720090"/>
              <a:gd name="connsiteX12" fmla="*/ 1649730 w 2385060"/>
              <a:gd name="connsiteY12" fmla="*/ 217170 h 720090"/>
              <a:gd name="connsiteX13" fmla="*/ 1611630 w 2385060"/>
              <a:gd name="connsiteY13" fmla="*/ 217170 h 720090"/>
              <a:gd name="connsiteX14" fmla="*/ 1611630 w 2385060"/>
              <a:gd name="connsiteY14" fmla="*/ 243840 h 720090"/>
              <a:gd name="connsiteX15" fmla="*/ 1527810 w 2385060"/>
              <a:gd name="connsiteY15" fmla="*/ 243840 h 720090"/>
              <a:gd name="connsiteX16" fmla="*/ 1527810 w 2385060"/>
              <a:gd name="connsiteY16" fmla="*/ 274320 h 720090"/>
              <a:gd name="connsiteX17" fmla="*/ 1466850 w 2385060"/>
              <a:gd name="connsiteY17" fmla="*/ 274320 h 720090"/>
              <a:gd name="connsiteX18" fmla="*/ 1466850 w 2385060"/>
              <a:gd name="connsiteY18" fmla="*/ 297180 h 720090"/>
              <a:gd name="connsiteX19" fmla="*/ 1390650 w 2385060"/>
              <a:gd name="connsiteY19" fmla="*/ 297180 h 720090"/>
              <a:gd name="connsiteX20" fmla="*/ 1390650 w 2385060"/>
              <a:gd name="connsiteY20" fmla="*/ 350520 h 720090"/>
              <a:gd name="connsiteX21" fmla="*/ 1207770 w 2385060"/>
              <a:gd name="connsiteY21" fmla="*/ 350520 h 720090"/>
              <a:gd name="connsiteX22" fmla="*/ 1207770 w 2385060"/>
              <a:gd name="connsiteY22" fmla="*/ 381000 h 720090"/>
              <a:gd name="connsiteX23" fmla="*/ 1154430 w 2385060"/>
              <a:gd name="connsiteY23" fmla="*/ 381000 h 720090"/>
              <a:gd name="connsiteX24" fmla="*/ 1154430 w 2385060"/>
              <a:gd name="connsiteY24" fmla="*/ 396240 h 720090"/>
              <a:gd name="connsiteX25" fmla="*/ 1062990 w 2385060"/>
              <a:gd name="connsiteY25" fmla="*/ 396240 h 720090"/>
              <a:gd name="connsiteX26" fmla="*/ 1066800 w 2385060"/>
              <a:gd name="connsiteY26" fmla="*/ 415290 h 720090"/>
              <a:gd name="connsiteX27" fmla="*/ 933450 w 2385060"/>
              <a:gd name="connsiteY27" fmla="*/ 396240 h 720090"/>
              <a:gd name="connsiteX28" fmla="*/ 933450 w 2385060"/>
              <a:gd name="connsiteY28" fmla="*/ 449580 h 720090"/>
              <a:gd name="connsiteX29" fmla="*/ 834390 w 2385060"/>
              <a:gd name="connsiteY29" fmla="*/ 449580 h 720090"/>
              <a:gd name="connsiteX30" fmla="*/ 834390 w 2385060"/>
              <a:gd name="connsiteY30" fmla="*/ 487680 h 720090"/>
              <a:gd name="connsiteX31" fmla="*/ 788670 w 2385060"/>
              <a:gd name="connsiteY31" fmla="*/ 487680 h 720090"/>
              <a:gd name="connsiteX32" fmla="*/ 788670 w 2385060"/>
              <a:gd name="connsiteY32" fmla="*/ 518160 h 720090"/>
              <a:gd name="connsiteX33" fmla="*/ 746760 w 2385060"/>
              <a:gd name="connsiteY33" fmla="*/ 518160 h 720090"/>
              <a:gd name="connsiteX34" fmla="*/ 746760 w 2385060"/>
              <a:gd name="connsiteY34" fmla="*/ 533400 h 720090"/>
              <a:gd name="connsiteX35" fmla="*/ 643890 w 2385060"/>
              <a:gd name="connsiteY35" fmla="*/ 533400 h 720090"/>
              <a:gd name="connsiteX36" fmla="*/ 643890 w 2385060"/>
              <a:gd name="connsiteY36" fmla="*/ 563880 h 720090"/>
              <a:gd name="connsiteX37" fmla="*/ 624840 w 2385060"/>
              <a:gd name="connsiteY37" fmla="*/ 563880 h 720090"/>
              <a:gd name="connsiteX38" fmla="*/ 624840 w 2385060"/>
              <a:gd name="connsiteY38" fmla="*/ 563880 h 720090"/>
              <a:gd name="connsiteX39" fmla="*/ 579120 w 2385060"/>
              <a:gd name="connsiteY39" fmla="*/ 563880 h 720090"/>
              <a:gd name="connsiteX40" fmla="*/ 556260 w 2385060"/>
              <a:gd name="connsiteY40" fmla="*/ 586740 h 720090"/>
              <a:gd name="connsiteX41" fmla="*/ 495300 w 2385060"/>
              <a:gd name="connsiteY41" fmla="*/ 586740 h 720090"/>
              <a:gd name="connsiteX42" fmla="*/ 461010 w 2385060"/>
              <a:gd name="connsiteY42" fmla="*/ 621030 h 720090"/>
              <a:gd name="connsiteX43" fmla="*/ 476250 w 2385060"/>
              <a:gd name="connsiteY43" fmla="*/ 643890 h 720090"/>
              <a:gd name="connsiteX44" fmla="*/ 213360 w 2385060"/>
              <a:gd name="connsiteY44" fmla="*/ 643890 h 720090"/>
              <a:gd name="connsiteX45" fmla="*/ 213360 w 2385060"/>
              <a:gd name="connsiteY45" fmla="*/ 720090 h 720090"/>
              <a:gd name="connsiteX46" fmla="*/ 0 w 2385060"/>
              <a:gd name="connsiteY46" fmla="*/ 720090 h 720090"/>
              <a:gd name="connsiteX0" fmla="*/ 2385060 w 2385060"/>
              <a:gd name="connsiteY0" fmla="*/ 0 h 720090"/>
              <a:gd name="connsiteX1" fmla="*/ 2221230 w 2385060"/>
              <a:gd name="connsiteY1" fmla="*/ 0 h 720090"/>
              <a:gd name="connsiteX2" fmla="*/ 2221230 w 2385060"/>
              <a:gd name="connsiteY2" fmla="*/ 41910 h 720090"/>
              <a:gd name="connsiteX3" fmla="*/ 2103120 w 2385060"/>
              <a:gd name="connsiteY3" fmla="*/ 41910 h 720090"/>
              <a:gd name="connsiteX4" fmla="*/ 2103120 w 2385060"/>
              <a:gd name="connsiteY4" fmla="*/ 83820 h 720090"/>
              <a:gd name="connsiteX5" fmla="*/ 2061210 w 2385060"/>
              <a:gd name="connsiteY5" fmla="*/ 83820 h 720090"/>
              <a:gd name="connsiteX6" fmla="*/ 2061210 w 2385060"/>
              <a:gd name="connsiteY6" fmla="*/ 114300 h 720090"/>
              <a:gd name="connsiteX7" fmla="*/ 1882140 w 2385060"/>
              <a:gd name="connsiteY7" fmla="*/ 114300 h 720090"/>
              <a:gd name="connsiteX8" fmla="*/ 1882140 w 2385060"/>
              <a:gd name="connsiteY8" fmla="*/ 156210 h 720090"/>
              <a:gd name="connsiteX9" fmla="*/ 1661160 w 2385060"/>
              <a:gd name="connsiteY9" fmla="*/ 156210 h 720090"/>
              <a:gd name="connsiteX10" fmla="*/ 1661160 w 2385060"/>
              <a:gd name="connsiteY10" fmla="*/ 179070 h 720090"/>
              <a:gd name="connsiteX11" fmla="*/ 1649730 w 2385060"/>
              <a:gd name="connsiteY11" fmla="*/ 179070 h 720090"/>
              <a:gd name="connsiteX12" fmla="*/ 1649730 w 2385060"/>
              <a:gd name="connsiteY12" fmla="*/ 217170 h 720090"/>
              <a:gd name="connsiteX13" fmla="*/ 1611630 w 2385060"/>
              <a:gd name="connsiteY13" fmla="*/ 217170 h 720090"/>
              <a:gd name="connsiteX14" fmla="*/ 1611630 w 2385060"/>
              <a:gd name="connsiteY14" fmla="*/ 243840 h 720090"/>
              <a:gd name="connsiteX15" fmla="*/ 1527810 w 2385060"/>
              <a:gd name="connsiteY15" fmla="*/ 243840 h 720090"/>
              <a:gd name="connsiteX16" fmla="*/ 1527810 w 2385060"/>
              <a:gd name="connsiteY16" fmla="*/ 274320 h 720090"/>
              <a:gd name="connsiteX17" fmla="*/ 1466850 w 2385060"/>
              <a:gd name="connsiteY17" fmla="*/ 274320 h 720090"/>
              <a:gd name="connsiteX18" fmla="*/ 1466850 w 2385060"/>
              <a:gd name="connsiteY18" fmla="*/ 297180 h 720090"/>
              <a:gd name="connsiteX19" fmla="*/ 1390650 w 2385060"/>
              <a:gd name="connsiteY19" fmla="*/ 297180 h 720090"/>
              <a:gd name="connsiteX20" fmla="*/ 1390650 w 2385060"/>
              <a:gd name="connsiteY20" fmla="*/ 350520 h 720090"/>
              <a:gd name="connsiteX21" fmla="*/ 1207770 w 2385060"/>
              <a:gd name="connsiteY21" fmla="*/ 350520 h 720090"/>
              <a:gd name="connsiteX22" fmla="*/ 1207770 w 2385060"/>
              <a:gd name="connsiteY22" fmla="*/ 381000 h 720090"/>
              <a:gd name="connsiteX23" fmla="*/ 1154430 w 2385060"/>
              <a:gd name="connsiteY23" fmla="*/ 381000 h 720090"/>
              <a:gd name="connsiteX24" fmla="*/ 1154430 w 2385060"/>
              <a:gd name="connsiteY24" fmla="*/ 396240 h 720090"/>
              <a:gd name="connsiteX25" fmla="*/ 1062990 w 2385060"/>
              <a:gd name="connsiteY25" fmla="*/ 396240 h 720090"/>
              <a:gd name="connsiteX26" fmla="*/ 1066800 w 2385060"/>
              <a:gd name="connsiteY26" fmla="*/ 415290 h 720090"/>
              <a:gd name="connsiteX27" fmla="*/ 933450 w 2385060"/>
              <a:gd name="connsiteY27" fmla="*/ 396240 h 720090"/>
              <a:gd name="connsiteX28" fmla="*/ 948690 w 2385060"/>
              <a:gd name="connsiteY28" fmla="*/ 426720 h 720090"/>
              <a:gd name="connsiteX29" fmla="*/ 933450 w 2385060"/>
              <a:gd name="connsiteY29" fmla="*/ 449580 h 720090"/>
              <a:gd name="connsiteX30" fmla="*/ 834390 w 2385060"/>
              <a:gd name="connsiteY30" fmla="*/ 449580 h 720090"/>
              <a:gd name="connsiteX31" fmla="*/ 834390 w 2385060"/>
              <a:gd name="connsiteY31" fmla="*/ 487680 h 720090"/>
              <a:gd name="connsiteX32" fmla="*/ 788670 w 2385060"/>
              <a:gd name="connsiteY32" fmla="*/ 487680 h 720090"/>
              <a:gd name="connsiteX33" fmla="*/ 788670 w 2385060"/>
              <a:gd name="connsiteY33" fmla="*/ 518160 h 720090"/>
              <a:gd name="connsiteX34" fmla="*/ 746760 w 2385060"/>
              <a:gd name="connsiteY34" fmla="*/ 518160 h 720090"/>
              <a:gd name="connsiteX35" fmla="*/ 746760 w 2385060"/>
              <a:gd name="connsiteY35" fmla="*/ 533400 h 720090"/>
              <a:gd name="connsiteX36" fmla="*/ 643890 w 2385060"/>
              <a:gd name="connsiteY36" fmla="*/ 533400 h 720090"/>
              <a:gd name="connsiteX37" fmla="*/ 643890 w 2385060"/>
              <a:gd name="connsiteY37" fmla="*/ 563880 h 720090"/>
              <a:gd name="connsiteX38" fmla="*/ 624840 w 2385060"/>
              <a:gd name="connsiteY38" fmla="*/ 563880 h 720090"/>
              <a:gd name="connsiteX39" fmla="*/ 624840 w 2385060"/>
              <a:gd name="connsiteY39" fmla="*/ 563880 h 720090"/>
              <a:gd name="connsiteX40" fmla="*/ 579120 w 2385060"/>
              <a:gd name="connsiteY40" fmla="*/ 563880 h 720090"/>
              <a:gd name="connsiteX41" fmla="*/ 556260 w 2385060"/>
              <a:gd name="connsiteY41" fmla="*/ 586740 h 720090"/>
              <a:gd name="connsiteX42" fmla="*/ 495300 w 2385060"/>
              <a:gd name="connsiteY42" fmla="*/ 586740 h 720090"/>
              <a:gd name="connsiteX43" fmla="*/ 461010 w 2385060"/>
              <a:gd name="connsiteY43" fmla="*/ 621030 h 720090"/>
              <a:gd name="connsiteX44" fmla="*/ 476250 w 2385060"/>
              <a:gd name="connsiteY44" fmla="*/ 643890 h 720090"/>
              <a:gd name="connsiteX45" fmla="*/ 213360 w 2385060"/>
              <a:gd name="connsiteY45" fmla="*/ 643890 h 720090"/>
              <a:gd name="connsiteX46" fmla="*/ 213360 w 2385060"/>
              <a:gd name="connsiteY46" fmla="*/ 720090 h 720090"/>
              <a:gd name="connsiteX47" fmla="*/ 0 w 2385060"/>
              <a:gd name="connsiteY47" fmla="*/ 720090 h 720090"/>
              <a:gd name="connsiteX0" fmla="*/ 2385060 w 2385060"/>
              <a:gd name="connsiteY0" fmla="*/ 0 h 720090"/>
              <a:gd name="connsiteX1" fmla="*/ 2221230 w 2385060"/>
              <a:gd name="connsiteY1" fmla="*/ 0 h 720090"/>
              <a:gd name="connsiteX2" fmla="*/ 2221230 w 2385060"/>
              <a:gd name="connsiteY2" fmla="*/ 41910 h 720090"/>
              <a:gd name="connsiteX3" fmla="*/ 2103120 w 2385060"/>
              <a:gd name="connsiteY3" fmla="*/ 41910 h 720090"/>
              <a:gd name="connsiteX4" fmla="*/ 2103120 w 2385060"/>
              <a:gd name="connsiteY4" fmla="*/ 83820 h 720090"/>
              <a:gd name="connsiteX5" fmla="*/ 2061210 w 2385060"/>
              <a:gd name="connsiteY5" fmla="*/ 83820 h 720090"/>
              <a:gd name="connsiteX6" fmla="*/ 2061210 w 2385060"/>
              <a:gd name="connsiteY6" fmla="*/ 114300 h 720090"/>
              <a:gd name="connsiteX7" fmla="*/ 1882140 w 2385060"/>
              <a:gd name="connsiteY7" fmla="*/ 114300 h 720090"/>
              <a:gd name="connsiteX8" fmla="*/ 1882140 w 2385060"/>
              <a:gd name="connsiteY8" fmla="*/ 156210 h 720090"/>
              <a:gd name="connsiteX9" fmla="*/ 1661160 w 2385060"/>
              <a:gd name="connsiteY9" fmla="*/ 156210 h 720090"/>
              <a:gd name="connsiteX10" fmla="*/ 1661160 w 2385060"/>
              <a:gd name="connsiteY10" fmla="*/ 179070 h 720090"/>
              <a:gd name="connsiteX11" fmla="*/ 1649730 w 2385060"/>
              <a:gd name="connsiteY11" fmla="*/ 179070 h 720090"/>
              <a:gd name="connsiteX12" fmla="*/ 1649730 w 2385060"/>
              <a:gd name="connsiteY12" fmla="*/ 217170 h 720090"/>
              <a:gd name="connsiteX13" fmla="*/ 1611630 w 2385060"/>
              <a:gd name="connsiteY13" fmla="*/ 217170 h 720090"/>
              <a:gd name="connsiteX14" fmla="*/ 1611630 w 2385060"/>
              <a:gd name="connsiteY14" fmla="*/ 243840 h 720090"/>
              <a:gd name="connsiteX15" fmla="*/ 1527810 w 2385060"/>
              <a:gd name="connsiteY15" fmla="*/ 243840 h 720090"/>
              <a:gd name="connsiteX16" fmla="*/ 1527810 w 2385060"/>
              <a:gd name="connsiteY16" fmla="*/ 274320 h 720090"/>
              <a:gd name="connsiteX17" fmla="*/ 1466850 w 2385060"/>
              <a:gd name="connsiteY17" fmla="*/ 274320 h 720090"/>
              <a:gd name="connsiteX18" fmla="*/ 1466850 w 2385060"/>
              <a:gd name="connsiteY18" fmla="*/ 297180 h 720090"/>
              <a:gd name="connsiteX19" fmla="*/ 1390650 w 2385060"/>
              <a:gd name="connsiteY19" fmla="*/ 297180 h 720090"/>
              <a:gd name="connsiteX20" fmla="*/ 1390650 w 2385060"/>
              <a:gd name="connsiteY20" fmla="*/ 350520 h 720090"/>
              <a:gd name="connsiteX21" fmla="*/ 1207770 w 2385060"/>
              <a:gd name="connsiteY21" fmla="*/ 350520 h 720090"/>
              <a:gd name="connsiteX22" fmla="*/ 1207770 w 2385060"/>
              <a:gd name="connsiteY22" fmla="*/ 381000 h 720090"/>
              <a:gd name="connsiteX23" fmla="*/ 1154430 w 2385060"/>
              <a:gd name="connsiteY23" fmla="*/ 381000 h 720090"/>
              <a:gd name="connsiteX24" fmla="*/ 1154430 w 2385060"/>
              <a:gd name="connsiteY24" fmla="*/ 396240 h 720090"/>
              <a:gd name="connsiteX25" fmla="*/ 1062990 w 2385060"/>
              <a:gd name="connsiteY25" fmla="*/ 396240 h 720090"/>
              <a:gd name="connsiteX26" fmla="*/ 1074420 w 2385060"/>
              <a:gd name="connsiteY26" fmla="*/ 411480 h 720090"/>
              <a:gd name="connsiteX27" fmla="*/ 933450 w 2385060"/>
              <a:gd name="connsiteY27" fmla="*/ 396240 h 720090"/>
              <a:gd name="connsiteX28" fmla="*/ 948690 w 2385060"/>
              <a:gd name="connsiteY28" fmla="*/ 426720 h 720090"/>
              <a:gd name="connsiteX29" fmla="*/ 933450 w 2385060"/>
              <a:gd name="connsiteY29" fmla="*/ 449580 h 720090"/>
              <a:gd name="connsiteX30" fmla="*/ 834390 w 2385060"/>
              <a:gd name="connsiteY30" fmla="*/ 449580 h 720090"/>
              <a:gd name="connsiteX31" fmla="*/ 834390 w 2385060"/>
              <a:gd name="connsiteY31" fmla="*/ 487680 h 720090"/>
              <a:gd name="connsiteX32" fmla="*/ 788670 w 2385060"/>
              <a:gd name="connsiteY32" fmla="*/ 487680 h 720090"/>
              <a:gd name="connsiteX33" fmla="*/ 788670 w 2385060"/>
              <a:gd name="connsiteY33" fmla="*/ 518160 h 720090"/>
              <a:gd name="connsiteX34" fmla="*/ 746760 w 2385060"/>
              <a:gd name="connsiteY34" fmla="*/ 518160 h 720090"/>
              <a:gd name="connsiteX35" fmla="*/ 746760 w 2385060"/>
              <a:gd name="connsiteY35" fmla="*/ 533400 h 720090"/>
              <a:gd name="connsiteX36" fmla="*/ 643890 w 2385060"/>
              <a:gd name="connsiteY36" fmla="*/ 533400 h 720090"/>
              <a:gd name="connsiteX37" fmla="*/ 643890 w 2385060"/>
              <a:gd name="connsiteY37" fmla="*/ 563880 h 720090"/>
              <a:gd name="connsiteX38" fmla="*/ 624840 w 2385060"/>
              <a:gd name="connsiteY38" fmla="*/ 563880 h 720090"/>
              <a:gd name="connsiteX39" fmla="*/ 624840 w 2385060"/>
              <a:gd name="connsiteY39" fmla="*/ 563880 h 720090"/>
              <a:gd name="connsiteX40" fmla="*/ 579120 w 2385060"/>
              <a:gd name="connsiteY40" fmla="*/ 563880 h 720090"/>
              <a:gd name="connsiteX41" fmla="*/ 556260 w 2385060"/>
              <a:gd name="connsiteY41" fmla="*/ 586740 h 720090"/>
              <a:gd name="connsiteX42" fmla="*/ 495300 w 2385060"/>
              <a:gd name="connsiteY42" fmla="*/ 586740 h 720090"/>
              <a:gd name="connsiteX43" fmla="*/ 461010 w 2385060"/>
              <a:gd name="connsiteY43" fmla="*/ 621030 h 720090"/>
              <a:gd name="connsiteX44" fmla="*/ 476250 w 2385060"/>
              <a:gd name="connsiteY44" fmla="*/ 643890 h 720090"/>
              <a:gd name="connsiteX45" fmla="*/ 213360 w 2385060"/>
              <a:gd name="connsiteY45" fmla="*/ 643890 h 720090"/>
              <a:gd name="connsiteX46" fmla="*/ 213360 w 2385060"/>
              <a:gd name="connsiteY46" fmla="*/ 720090 h 720090"/>
              <a:gd name="connsiteX47" fmla="*/ 0 w 2385060"/>
              <a:gd name="connsiteY47" fmla="*/ 720090 h 720090"/>
              <a:gd name="connsiteX0" fmla="*/ 2385060 w 2385060"/>
              <a:gd name="connsiteY0" fmla="*/ 0 h 720090"/>
              <a:gd name="connsiteX1" fmla="*/ 2221230 w 2385060"/>
              <a:gd name="connsiteY1" fmla="*/ 0 h 720090"/>
              <a:gd name="connsiteX2" fmla="*/ 2221230 w 2385060"/>
              <a:gd name="connsiteY2" fmla="*/ 41910 h 720090"/>
              <a:gd name="connsiteX3" fmla="*/ 2103120 w 2385060"/>
              <a:gd name="connsiteY3" fmla="*/ 41910 h 720090"/>
              <a:gd name="connsiteX4" fmla="*/ 2103120 w 2385060"/>
              <a:gd name="connsiteY4" fmla="*/ 83820 h 720090"/>
              <a:gd name="connsiteX5" fmla="*/ 2061210 w 2385060"/>
              <a:gd name="connsiteY5" fmla="*/ 83820 h 720090"/>
              <a:gd name="connsiteX6" fmla="*/ 2061210 w 2385060"/>
              <a:gd name="connsiteY6" fmla="*/ 114300 h 720090"/>
              <a:gd name="connsiteX7" fmla="*/ 1882140 w 2385060"/>
              <a:gd name="connsiteY7" fmla="*/ 114300 h 720090"/>
              <a:gd name="connsiteX8" fmla="*/ 1882140 w 2385060"/>
              <a:gd name="connsiteY8" fmla="*/ 156210 h 720090"/>
              <a:gd name="connsiteX9" fmla="*/ 1661160 w 2385060"/>
              <a:gd name="connsiteY9" fmla="*/ 156210 h 720090"/>
              <a:gd name="connsiteX10" fmla="*/ 1661160 w 2385060"/>
              <a:gd name="connsiteY10" fmla="*/ 179070 h 720090"/>
              <a:gd name="connsiteX11" fmla="*/ 1649730 w 2385060"/>
              <a:gd name="connsiteY11" fmla="*/ 179070 h 720090"/>
              <a:gd name="connsiteX12" fmla="*/ 1649730 w 2385060"/>
              <a:gd name="connsiteY12" fmla="*/ 217170 h 720090"/>
              <a:gd name="connsiteX13" fmla="*/ 1611630 w 2385060"/>
              <a:gd name="connsiteY13" fmla="*/ 217170 h 720090"/>
              <a:gd name="connsiteX14" fmla="*/ 1611630 w 2385060"/>
              <a:gd name="connsiteY14" fmla="*/ 243840 h 720090"/>
              <a:gd name="connsiteX15" fmla="*/ 1527810 w 2385060"/>
              <a:gd name="connsiteY15" fmla="*/ 243840 h 720090"/>
              <a:gd name="connsiteX16" fmla="*/ 1527810 w 2385060"/>
              <a:gd name="connsiteY16" fmla="*/ 274320 h 720090"/>
              <a:gd name="connsiteX17" fmla="*/ 1466850 w 2385060"/>
              <a:gd name="connsiteY17" fmla="*/ 274320 h 720090"/>
              <a:gd name="connsiteX18" fmla="*/ 1466850 w 2385060"/>
              <a:gd name="connsiteY18" fmla="*/ 297180 h 720090"/>
              <a:gd name="connsiteX19" fmla="*/ 1390650 w 2385060"/>
              <a:gd name="connsiteY19" fmla="*/ 297180 h 720090"/>
              <a:gd name="connsiteX20" fmla="*/ 1390650 w 2385060"/>
              <a:gd name="connsiteY20" fmla="*/ 350520 h 720090"/>
              <a:gd name="connsiteX21" fmla="*/ 1207770 w 2385060"/>
              <a:gd name="connsiteY21" fmla="*/ 350520 h 720090"/>
              <a:gd name="connsiteX22" fmla="*/ 1207770 w 2385060"/>
              <a:gd name="connsiteY22" fmla="*/ 381000 h 720090"/>
              <a:gd name="connsiteX23" fmla="*/ 1154430 w 2385060"/>
              <a:gd name="connsiteY23" fmla="*/ 381000 h 720090"/>
              <a:gd name="connsiteX24" fmla="*/ 1154430 w 2385060"/>
              <a:gd name="connsiteY24" fmla="*/ 396240 h 720090"/>
              <a:gd name="connsiteX25" fmla="*/ 1062990 w 2385060"/>
              <a:gd name="connsiteY25" fmla="*/ 396240 h 720090"/>
              <a:gd name="connsiteX26" fmla="*/ 1074420 w 2385060"/>
              <a:gd name="connsiteY26" fmla="*/ 411480 h 720090"/>
              <a:gd name="connsiteX27" fmla="*/ 944880 w 2385060"/>
              <a:gd name="connsiteY27" fmla="*/ 411480 h 720090"/>
              <a:gd name="connsiteX28" fmla="*/ 948690 w 2385060"/>
              <a:gd name="connsiteY28" fmla="*/ 426720 h 720090"/>
              <a:gd name="connsiteX29" fmla="*/ 933450 w 2385060"/>
              <a:gd name="connsiteY29" fmla="*/ 449580 h 720090"/>
              <a:gd name="connsiteX30" fmla="*/ 834390 w 2385060"/>
              <a:gd name="connsiteY30" fmla="*/ 449580 h 720090"/>
              <a:gd name="connsiteX31" fmla="*/ 834390 w 2385060"/>
              <a:gd name="connsiteY31" fmla="*/ 487680 h 720090"/>
              <a:gd name="connsiteX32" fmla="*/ 788670 w 2385060"/>
              <a:gd name="connsiteY32" fmla="*/ 487680 h 720090"/>
              <a:gd name="connsiteX33" fmla="*/ 788670 w 2385060"/>
              <a:gd name="connsiteY33" fmla="*/ 518160 h 720090"/>
              <a:gd name="connsiteX34" fmla="*/ 746760 w 2385060"/>
              <a:gd name="connsiteY34" fmla="*/ 518160 h 720090"/>
              <a:gd name="connsiteX35" fmla="*/ 746760 w 2385060"/>
              <a:gd name="connsiteY35" fmla="*/ 533400 h 720090"/>
              <a:gd name="connsiteX36" fmla="*/ 643890 w 2385060"/>
              <a:gd name="connsiteY36" fmla="*/ 533400 h 720090"/>
              <a:gd name="connsiteX37" fmla="*/ 643890 w 2385060"/>
              <a:gd name="connsiteY37" fmla="*/ 563880 h 720090"/>
              <a:gd name="connsiteX38" fmla="*/ 624840 w 2385060"/>
              <a:gd name="connsiteY38" fmla="*/ 563880 h 720090"/>
              <a:gd name="connsiteX39" fmla="*/ 624840 w 2385060"/>
              <a:gd name="connsiteY39" fmla="*/ 563880 h 720090"/>
              <a:gd name="connsiteX40" fmla="*/ 579120 w 2385060"/>
              <a:gd name="connsiteY40" fmla="*/ 563880 h 720090"/>
              <a:gd name="connsiteX41" fmla="*/ 556260 w 2385060"/>
              <a:gd name="connsiteY41" fmla="*/ 586740 h 720090"/>
              <a:gd name="connsiteX42" fmla="*/ 495300 w 2385060"/>
              <a:gd name="connsiteY42" fmla="*/ 586740 h 720090"/>
              <a:gd name="connsiteX43" fmla="*/ 461010 w 2385060"/>
              <a:gd name="connsiteY43" fmla="*/ 621030 h 720090"/>
              <a:gd name="connsiteX44" fmla="*/ 476250 w 2385060"/>
              <a:gd name="connsiteY44" fmla="*/ 643890 h 720090"/>
              <a:gd name="connsiteX45" fmla="*/ 213360 w 2385060"/>
              <a:gd name="connsiteY45" fmla="*/ 643890 h 720090"/>
              <a:gd name="connsiteX46" fmla="*/ 213360 w 2385060"/>
              <a:gd name="connsiteY46" fmla="*/ 720090 h 720090"/>
              <a:gd name="connsiteX47" fmla="*/ 0 w 2385060"/>
              <a:gd name="connsiteY47" fmla="*/ 720090 h 72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385060" h="720090">
                <a:moveTo>
                  <a:pt x="2385060" y="0"/>
                </a:moveTo>
                <a:lnTo>
                  <a:pt x="2221230" y="0"/>
                </a:lnTo>
                <a:lnTo>
                  <a:pt x="2221230" y="41910"/>
                </a:lnTo>
                <a:lnTo>
                  <a:pt x="2103120" y="41910"/>
                </a:lnTo>
                <a:lnTo>
                  <a:pt x="2103120" y="83820"/>
                </a:lnTo>
                <a:lnTo>
                  <a:pt x="2061210" y="83820"/>
                </a:lnTo>
                <a:lnTo>
                  <a:pt x="2061210" y="114300"/>
                </a:lnTo>
                <a:lnTo>
                  <a:pt x="1882140" y="114300"/>
                </a:lnTo>
                <a:lnTo>
                  <a:pt x="1882140" y="156210"/>
                </a:lnTo>
                <a:lnTo>
                  <a:pt x="1661160" y="156210"/>
                </a:lnTo>
                <a:lnTo>
                  <a:pt x="1661160" y="179070"/>
                </a:lnTo>
                <a:lnTo>
                  <a:pt x="1649730" y="179070"/>
                </a:lnTo>
                <a:lnTo>
                  <a:pt x="1649730" y="217170"/>
                </a:lnTo>
                <a:lnTo>
                  <a:pt x="1611630" y="217170"/>
                </a:lnTo>
                <a:lnTo>
                  <a:pt x="1611630" y="243840"/>
                </a:lnTo>
                <a:lnTo>
                  <a:pt x="1527810" y="243840"/>
                </a:lnTo>
                <a:lnTo>
                  <a:pt x="1527810" y="274320"/>
                </a:lnTo>
                <a:lnTo>
                  <a:pt x="1466850" y="274320"/>
                </a:lnTo>
                <a:lnTo>
                  <a:pt x="1466850" y="297180"/>
                </a:lnTo>
                <a:lnTo>
                  <a:pt x="1390650" y="297180"/>
                </a:lnTo>
                <a:lnTo>
                  <a:pt x="1390650" y="350520"/>
                </a:lnTo>
                <a:lnTo>
                  <a:pt x="1207770" y="350520"/>
                </a:lnTo>
                <a:lnTo>
                  <a:pt x="1207770" y="381000"/>
                </a:lnTo>
                <a:lnTo>
                  <a:pt x="1154430" y="381000"/>
                </a:lnTo>
                <a:lnTo>
                  <a:pt x="1154430" y="396240"/>
                </a:lnTo>
                <a:cubicBezTo>
                  <a:pt x="1123950" y="396240"/>
                  <a:pt x="1076325" y="393700"/>
                  <a:pt x="1062990" y="396240"/>
                </a:cubicBezTo>
                <a:cubicBezTo>
                  <a:pt x="1049655" y="398780"/>
                  <a:pt x="1094105" y="408940"/>
                  <a:pt x="1074420" y="411480"/>
                </a:cubicBezTo>
                <a:cubicBezTo>
                  <a:pt x="1054735" y="414020"/>
                  <a:pt x="988060" y="411480"/>
                  <a:pt x="944880" y="411480"/>
                </a:cubicBezTo>
                <a:cubicBezTo>
                  <a:pt x="944880" y="416560"/>
                  <a:pt x="948690" y="421640"/>
                  <a:pt x="948690" y="426720"/>
                </a:cubicBezTo>
                <a:lnTo>
                  <a:pt x="933450" y="449580"/>
                </a:lnTo>
                <a:lnTo>
                  <a:pt x="834390" y="449580"/>
                </a:lnTo>
                <a:lnTo>
                  <a:pt x="834390" y="487680"/>
                </a:lnTo>
                <a:lnTo>
                  <a:pt x="788670" y="487680"/>
                </a:lnTo>
                <a:lnTo>
                  <a:pt x="788670" y="518160"/>
                </a:lnTo>
                <a:lnTo>
                  <a:pt x="746760" y="518160"/>
                </a:lnTo>
                <a:lnTo>
                  <a:pt x="746760" y="533400"/>
                </a:lnTo>
                <a:lnTo>
                  <a:pt x="643890" y="533400"/>
                </a:lnTo>
                <a:lnTo>
                  <a:pt x="643890" y="563880"/>
                </a:lnTo>
                <a:lnTo>
                  <a:pt x="624840" y="563880"/>
                </a:lnTo>
                <a:lnTo>
                  <a:pt x="624840" y="563880"/>
                </a:lnTo>
                <a:lnTo>
                  <a:pt x="579120" y="563880"/>
                </a:lnTo>
                <a:lnTo>
                  <a:pt x="556260" y="586740"/>
                </a:lnTo>
                <a:lnTo>
                  <a:pt x="495300" y="586740"/>
                </a:lnTo>
                <a:lnTo>
                  <a:pt x="461010" y="621030"/>
                </a:lnTo>
                <a:lnTo>
                  <a:pt x="476250" y="643890"/>
                </a:lnTo>
                <a:lnTo>
                  <a:pt x="213360" y="643890"/>
                </a:lnTo>
                <a:lnTo>
                  <a:pt x="213360" y="720090"/>
                </a:lnTo>
                <a:lnTo>
                  <a:pt x="0" y="720090"/>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02" name="Freeform 101"/>
          <p:cNvSpPr/>
          <p:nvPr/>
        </p:nvSpPr>
        <p:spPr bwMode="auto">
          <a:xfrm>
            <a:off x="5791200" y="4968240"/>
            <a:ext cx="2312670" cy="240030"/>
          </a:xfrm>
          <a:custGeom>
            <a:avLst/>
            <a:gdLst>
              <a:gd name="connsiteX0" fmla="*/ 2312670 w 2312670"/>
              <a:gd name="connsiteY0" fmla="*/ 0 h 240030"/>
              <a:gd name="connsiteX1" fmla="*/ 2202180 w 2312670"/>
              <a:gd name="connsiteY1" fmla="*/ 0 h 240030"/>
              <a:gd name="connsiteX2" fmla="*/ 2202180 w 2312670"/>
              <a:gd name="connsiteY2" fmla="*/ 34290 h 240030"/>
              <a:gd name="connsiteX3" fmla="*/ 2156460 w 2312670"/>
              <a:gd name="connsiteY3" fmla="*/ 38100 h 240030"/>
              <a:gd name="connsiteX4" fmla="*/ 2148840 w 2312670"/>
              <a:gd name="connsiteY4" fmla="*/ 118110 h 240030"/>
              <a:gd name="connsiteX5" fmla="*/ 1695450 w 2312670"/>
              <a:gd name="connsiteY5" fmla="*/ 125730 h 240030"/>
              <a:gd name="connsiteX6" fmla="*/ 1691640 w 2312670"/>
              <a:gd name="connsiteY6" fmla="*/ 110490 h 240030"/>
              <a:gd name="connsiteX7" fmla="*/ 1325880 w 2312670"/>
              <a:gd name="connsiteY7" fmla="*/ 118110 h 240030"/>
              <a:gd name="connsiteX8" fmla="*/ 1325880 w 2312670"/>
              <a:gd name="connsiteY8" fmla="*/ 148590 h 240030"/>
              <a:gd name="connsiteX9" fmla="*/ 1245870 w 2312670"/>
              <a:gd name="connsiteY9" fmla="*/ 148590 h 240030"/>
              <a:gd name="connsiteX10" fmla="*/ 1245870 w 2312670"/>
              <a:gd name="connsiteY10" fmla="*/ 163830 h 240030"/>
              <a:gd name="connsiteX11" fmla="*/ 910590 w 2312670"/>
              <a:gd name="connsiteY11" fmla="*/ 163830 h 240030"/>
              <a:gd name="connsiteX12" fmla="*/ 910590 w 2312670"/>
              <a:gd name="connsiteY12" fmla="*/ 190500 h 240030"/>
              <a:gd name="connsiteX13" fmla="*/ 693420 w 2312670"/>
              <a:gd name="connsiteY13" fmla="*/ 190500 h 240030"/>
              <a:gd name="connsiteX14" fmla="*/ 693420 w 2312670"/>
              <a:gd name="connsiteY14" fmla="*/ 209550 h 240030"/>
              <a:gd name="connsiteX15" fmla="*/ 453390 w 2312670"/>
              <a:gd name="connsiteY15" fmla="*/ 209550 h 240030"/>
              <a:gd name="connsiteX16" fmla="*/ 453390 w 2312670"/>
              <a:gd name="connsiteY16" fmla="*/ 240030 h 240030"/>
              <a:gd name="connsiteX17" fmla="*/ 0 w 2312670"/>
              <a:gd name="connsiteY17" fmla="*/ 240030 h 24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312670" h="240030">
                <a:moveTo>
                  <a:pt x="2312670" y="0"/>
                </a:moveTo>
                <a:lnTo>
                  <a:pt x="2202180" y="0"/>
                </a:lnTo>
                <a:lnTo>
                  <a:pt x="2202180" y="34290"/>
                </a:lnTo>
                <a:lnTo>
                  <a:pt x="2156460" y="38100"/>
                </a:lnTo>
                <a:lnTo>
                  <a:pt x="2148840" y="118110"/>
                </a:lnTo>
                <a:lnTo>
                  <a:pt x="1695450" y="125730"/>
                </a:lnTo>
                <a:lnTo>
                  <a:pt x="1691640" y="110490"/>
                </a:lnTo>
                <a:lnTo>
                  <a:pt x="1325880" y="118110"/>
                </a:lnTo>
                <a:lnTo>
                  <a:pt x="1325880" y="148590"/>
                </a:lnTo>
                <a:lnTo>
                  <a:pt x="1245870" y="148590"/>
                </a:lnTo>
                <a:lnTo>
                  <a:pt x="1245870" y="163830"/>
                </a:lnTo>
                <a:lnTo>
                  <a:pt x="910590" y="163830"/>
                </a:lnTo>
                <a:lnTo>
                  <a:pt x="910590" y="190500"/>
                </a:lnTo>
                <a:lnTo>
                  <a:pt x="693420" y="190500"/>
                </a:lnTo>
                <a:lnTo>
                  <a:pt x="693420" y="209550"/>
                </a:lnTo>
                <a:lnTo>
                  <a:pt x="453390" y="209550"/>
                </a:lnTo>
                <a:lnTo>
                  <a:pt x="453390" y="240030"/>
                </a:lnTo>
                <a:lnTo>
                  <a:pt x="0" y="240030"/>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03" name="Freeform 102"/>
          <p:cNvSpPr/>
          <p:nvPr/>
        </p:nvSpPr>
        <p:spPr bwMode="auto">
          <a:xfrm>
            <a:off x="5741670" y="5090160"/>
            <a:ext cx="2396490" cy="114300"/>
          </a:xfrm>
          <a:custGeom>
            <a:avLst/>
            <a:gdLst>
              <a:gd name="connsiteX0" fmla="*/ 2396490 w 2396490"/>
              <a:gd name="connsiteY0" fmla="*/ 0 h 114300"/>
              <a:gd name="connsiteX1" fmla="*/ 1752600 w 2396490"/>
              <a:gd name="connsiteY1" fmla="*/ 0 h 114300"/>
              <a:gd name="connsiteX2" fmla="*/ 1752600 w 2396490"/>
              <a:gd name="connsiteY2" fmla="*/ 41910 h 114300"/>
              <a:gd name="connsiteX3" fmla="*/ 529590 w 2396490"/>
              <a:gd name="connsiteY3" fmla="*/ 41910 h 114300"/>
              <a:gd name="connsiteX4" fmla="*/ 495300 w 2396490"/>
              <a:gd name="connsiteY4" fmla="*/ 76200 h 114300"/>
              <a:gd name="connsiteX5" fmla="*/ 259080 w 2396490"/>
              <a:gd name="connsiteY5" fmla="*/ 76200 h 114300"/>
              <a:gd name="connsiteX6" fmla="*/ 259080 w 2396490"/>
              <a:gd name="connsiteY6" fmla="*/ 114300 h 114300"/>
              <a:gd name="connsiteX7" fmla="*/ 0 w 2396490"/>
              <a:gd name="connsiteY7" fmla="*/ 114300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96490" h="114300">
                <a:moveTo>
                  <a:pt x="2396490" y="0"/>
                </a:moveTo>
                <a:lnTo>
                  <a:pt x="1752600" y="0"/>
                </a:lnTo>
                <a:lnTo>
                  <a:pt x="1752600" y="41910"/>
                </a:lnTo>
                <a:lnTo>
                  <a:pt x="529590" y="41910"/>
                </a:lnTo>
                <a:lnTo>
                  <a:pt x="495300" y="76200"/>
                </a:lnTo>
                <a:lnTo>
                  <a:pt x="259080" y="76200"/>
                </a:lnTo>
                <a:lnTo>
                  <a:pt x="259080" y="114300"/>
                </a:lnTo>
                <a:lnTo>
                  <a:pt x="0" y="11430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94" name="Group 16"/>
          <p:cNvGrpSpPr>
            <a:grpSpLocks/>
          </p:cNvGrpSpPr>
          <p:nvPr/>
        </p:nvGrpSpPr>
        <p:grpSpPr bwMode="auto">
          <a:xfrm>
            <a:off x="6291263" y="6208713"/>
            <a:ext cx="2673350" cy="450850"/>
            <a:chOff x="9289790" y="4481726"/>
            <a:chExt cx="2673350" cy="450347"/>
          </a:xfrm>
        </p:grpSpPr>
        <p:pic>
          <p:nvPicPr>
            <p:cNvPr id="9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8782422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altLang="en-US" dirty="0"/>
              <a:t>Based on </a:t>
            </a:r>
            <a:r>
              <a:rPr lang="en-US" altLang="en-US" dirty="0" smtClean="0"/>
              <a:t>This . . .</a:t>
            </a:r>
            <a:r>
              <a:rPr lang="en-US" altLang="en-US" dirty="0"/>
              <a:t/>
            </a:r>
            <a:br>
              <a:rPr lang="en-US" altLang="en-US" dirty="0"/>
            </a:br>
            <a:r>
              <a:rPr lang="en-US" altLang="en-US" dirty="0" smtClean="0"/>
              <a:t>Whom </a:t>
            </a:r>
            <a:r>
              <a:rPr lang="en-US" altLang="en-US" dirty="0"/>
              <a:t>and How Should We Treat?</a:t>
            </a:r>
          </a:p>
        </p:txBody>
      </p:sp>
    </p:spTree>
    <p:extLst>
      <p:ext uri="{BB962C8B-B14F-4D97-AF65-F5344CB8AC3E}">
        <p14:creationId xmlns:p14="http://schemas.microsoft.com/office/powerpoint/2010/main" val="1849500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2"/>
          <p:cNvSpPr>
            <a:spLocks noGrp="1"/>
          </p:cNvSpPr>
          <p:nvPr>
            <p:ph type="title"/>
          </p:nvPr>
        </p:nvSpPr>
        <p:spPr/>
        <p:txBody>
          <a:bodyPr/>
          <a:lstStyle/>
          <a:p>
            <a:r>
              <a:rPr lang="en-US" dirty="0"/>
              <a:t>Updated AASLD </a:t>
            </a:r>
            <a:r>
              <a:rPr lang="en-US" dirty="0" smtClean="0"/>
              <a:t>Guidelines: </a:t>
            </a:r>
            <a:r>
              <a:rPr lang="en-US" dirty="0"/>
              <a:t>When to Treat</a:t>
            </a:r>
          </a:p>
        </p:txBody>
      </p:sp>
      <p:sp>
        <p:nvSpPr>
          <p:cNvPr id="14"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Terrault NA, et al. Hepatology. 2016;63:261-283.</a:t>
            </a:r>
          </a:p>
        </p:txBody>
      </p:sp>
      <p:graphicFrame>
        <p:nvGraphicFramePr>
          <p:cNvPr id="8" name="Group 4"/>
          <p:cNvGraphicFramePr>
            <a:graphicFrameLocks noGrp="1"/>
          </p:cNvGraphicFramePr>
          <p:nvPr>
            <p:extLst>
              <p:ext uri="{D42A27DB-BD31-4B8C-83A1-F6EECF244321}">
                <p14:modId xmlns:p14="http://schemas.microsoft.com/office/powerpoint/2010/main" val="1592970319"/>
              </p:ext>
            </p:extLst>
          </p:nvPr>
        </p:nvGraphicFramePr>
        <p:xfrm>
          <a:off x="393596" y="1592848"/>
          <a:ext cx="8436079" cy="1920050"/>
        </p:xfrm>
        <a:graphic>
          <a:graphicData uri="http://schemas.openxmlformats.org/drawingml/2006/table">
            <a:tbl>
              <a:tblPr/>
              <a:tblGrid>
                <a:gridCol w="1451521">
                  <a:extLst>
                    <a:ext uri="{9D8B030D-6E8A-4147-A177-3AD203B41FA5}">
                      <a16:colId xmlns="" xmlns:a16="http://schemas.microsoft.com/office/drawing/2014/main" val="20000"/>
                    </a:ext>
                  </a:extLst>
                </a:gridCol>
                <a:gridCol w="1296144">
                  <a:extLst>
                    <a:ext uri="{9D8B030D-6E8A-4147-A177-3AD203B41FA5}">
                      <a16:colId xmlns="" xmlns:a16="http://schemas.microsoft.com/office/drawing/2014/main" val="20001"/>
                    </a:ext>
                  </a:extLst>
                </a:gridCol>
                <a:gridCol w="1512168">
                  <a:extLst>
                    <a:ext uri="{9D8B030D-6E8A-4147-A177-3AD203B41FA5}">
                      <a16:colId xmlns="" xmlns:a16="http://schemas.microsoft.com/office/drawing/2014/main" val="20002"/>
                    </a:ext>
                  </a:extLst>
                </a:gridCol>
                <a:gridCol w="1656184">
                  <a:extLst>
                    <a:ext uri="{9D8B030D-6E8A-4147-A177-3AD203B41FA5}">
                      <a16:colId xmlns="" xmlns:a16="http://schemas.microsoft.com/office/drawing/2014/main" val="20003"/>
                    </a:ext>
                  </a:extLst>
                </a:gridCol>
                <a:gridCol w="1152128">
                  <a:extLst>
                    <a:ext uri="{9D8B030D-6E8A-4147-A177-3AD203B41FA5}">
                      <a16:colId xmlns="" xmlns:a16="http://schemas.microsoft.com/office/drawing/2014/main" val="20004"/>
                    </a:ext>
                  </a:extLst>
                </a:gridCol>
                <a:gridCol w="1367934">
                  <a:extLst>
                    <a:ext uri="{9D8B030D-6E8A-4147-A177-3AD203B41FA5}">
                      <a16:colId xmlns="" xmlns:a16="http://schemas.microsoft.com/office/drawing/2014/main" val="20005"/>
                    </a:ext>
                  </a:extLst>
                </a:gridCol>
              </a:tblGrid>
              <a:tr h="175298">
                <a:tc gridSpan="3">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HBeAg Positive</a:t>
                      </a: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HBeAg Negative</a:t>
                      </a: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anchor="ctr"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302802">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HBV DNA, IU/mL</a:t>
                      </a: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ALT</a:t>
                      </a: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smtClean="0">
                          <a:ln>
                            <a:noFill/>
                          </a:ln>
                          <a:solidFill>
                            <a:schemeClr val="tx1"/>
                          </a:solidFill>
                          <a:effectLst/>
                          <a:latin typeface="Arial" pitchFamily="34" charset="0"/>
                        </a:rPr>
                        <a:t>Histologic </a:t>
                      </a:r>
                      <a:r>
                        <a:rPr kumimoji="0" lang="en-US" sz="1600" b="1" i="0" u="none" strike="noStrike" cap="none" normalizeH="0" baseline="0" dirty="0">
                          <a:ln>
                            <a:noFill/>
                          </a:ln>
                          <a:solidFill>
                            <a:schemeClr val="tx1"/>
                          </a:solidFill>
                          <a:effectLst/>
                          <a:latin typeface="Arial" pitchFamily="34" charset="0"/>
                        </a:rPr>
                        <a:t>Disease</a:t>
                      </a: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HBV DNA, IU/mL</a:t>
                      </a:r>
                      <a:endParaRPr kumimoji="0" lang="en-US" sz="1600" b="1" i="0" u="none" strike="noStrike" cap="none" normalizeH="0" baseline="0" dirty="0">
                        <a:ln>
                          <a:noFill/>
                        </a:ln>
                        <a:solidFill>
                          <a:schemeClr val="tx1"/>
                        </a:solidFill>
                        <a:effectLst/>
                        <a:latin typeface="Arial" pitchFamily="34" charset="0"/>
                        <a:ea typeface="ＭＳ Ｐゴシック"/>
                        <a:cs typeface="ＭＳ Ｐゴシック"/>
                      </a:endParaRP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a:ln>
                            <a:noFill/>
                          </a:ln>
                          <a:solidFill>
                            <a:schemeClr val="tx1"/>
                          </a:solidFill>
                          <a:effectLst/>
                          <a:latin typeface="Arial" pitchFamily="34" charset="0"/>
                        </a:rPr>
                        <a:t>ALT</a:t>
                      </a: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1" i="0" u="none" strike="noStrike" cap="none" normalizeH="0" baseline="0" dirty="0" smtClean="0">
                          <a:ln>
                            <a:noFill/>
                          </a:ln>
                          <a:solidFill>
                            <a:schemeClr val="tx1"/>
                          </a:solidFill>
                          <a:effectLst/>
                          <a:latin typeface="Arial" pitchFamily="34" charset="0"/>
                        </a:rPr>
                        <a:t>Histologic </a:t>
                      </a:r>
                      <a:r>
                        <a:rPr kumimoji="0" lang="en-US" sz="1600" b="1" i="0" u="none" strike="noStrike" cap="none" normalizeH="0" baseline="0" dirty="0">
                          <a:ln>
                            <a:noFill/>
                          </a:ln>
                          <a:solidFill>
                            <a:schemeClr val="tx1"/>
                          </a:solidFill>
                          <a:effectLst/>
                          <a:latin typeface="Arial" pitchFamily="34" charset="0"/>
                        </a:rPr>
                        <a:t>Disease</a:t>
                      </a:r>
                    </a:p>
                  </a:txBody>
                  <a:tcPr marL="91443" marR="91443" marT="45701" marB="4570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1"/>
                  </a:ext>
                </a:extLst>
              </a:tr>
              <a:tr h="193319">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ea typeface="+mn-ea"/>
                          <a:cs typeface="+mn-cs"/>
                        </a:rPr>
                        <a:t>Any</a:t>
                      </a:r>
                      <a:endParaRPr kumimoji="0" lang="en-US" sz="1600" b="0" i="0" u="none" strike="noStrike" cap="none" normalizeH="0" baseline="0" dirty="0">
                        <a:ln>
                          <a:noFill/>
                        </a:ln>
                        <a:solidFill>
                          <a:schemeClr val="bg2">
                            <a:lumMod val="10000"/>
                          </a:schemeClr>
                        </a:solidFill>
                        <a:effectLst/>
                        <a:latin typeface="Arial" pitchFamily="34" charset="0"/>
                        <a:ea typeface="ＭＳ Ｐゴシック"/>
                        <a:cs typeface="ＭＳ Ｐゴシック"/>
                      </a:endParaRP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&gt; 2 x ULN</a:t>
                      </a: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N/A</a:t>
                      </a:r>
                    </a:p>
                  </a:txBody>
                  <a:tcPr marL="91443" marR="45722" marT="45701" marB="45701" anchor="ctr" anchorCtr="1" horzOverflow="overflow">
                    <a:lnL w="28575" cap="flat" cmpd="sng" algn="ctr">
                      <a:solidFill>
                        <a:srgbClr val="FF0000"/>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ea typeface="+mn-ea"/>
                          <a:cs typeface="+mn-cs"/>
                        </a:rPr>
                        <a:t>Any</a:t>
                      </a:r>
                      <a:endParaRPr kumimoji="0" lang="en-US" sz="1600" b="0" i="0" u="none" strike="noStrike" cap="none" normalizeH="0" baseline="0" dirty="0">
                        <a:ln>
                          <a:noFill/>
                        </a:ln>
                        <a:solidFill>
                          <a:schemeClr val="bg2">
                            <a:lumMod val="10000"/>
                          </a:schemeClr>
                        </a:solidFill>
                        <a:effectLst/>
                        <a:latin typeface="Arial" pitchFamily="34" charset="0"/>
                        <a:ea typeface="ＭＳ Ｐゴシック"/>
                        <a:cs typeface="ＭＳ Ｐゴシック"/>
                      </a:endParaRP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&gt; 2 x ULN</a:t>
                      </a: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N/A</a:t>
                      </a:r>
                    </a:p>
                  </a:txBody>
                  <a:tcPr marL="91443" marR="45722" marT="45701" marB="45701" anchor="ctr" anchorCtr="1" horzOverflow="overflow">
                    <a:lnL w="28575" cap="flat" cmpd="sng" algn="ctr">
                      <a:solidFill>
                        <a:srgbClr val="FF0000"/>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2"/>
                  </a:ext>
                </a:extLst>
              </a:tr>
              <a:tr h="175298">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&gt; 20,000</a:t>
                      </a:r>
                      <a:endParaRPr kumimoji="0" lang="en-US" sz="1600" b="0" i="0" u="none" strike="noStrike" cap="none" normalizeH="0" baseline="30000" dirty="0">
                        <a:ln>
                          <a:noFill/>
                        </a:ln>
                        <a:solidFill>
                          <a:schemeClr val="bg2">
                            <a:lumMod val="10000"/>
                          </a:schemeClr>
                        </a:solidFill>
                        <a:effectLst/>
                        <a:latin typeface="Arial" pitchFamily="34" charset="0"/>
                      </a:endParaRP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28575" cap="flat" cmpd="sng" algn="ctr">
                      <a:solidFill>
                        <a:srgbClr val="FF0000"/>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&gt; </a:t>
                      </a:r>
                      <a:r>
                        <a:rPr kumimoji="0" lang="en-US" sz="1600" b="0" i="0" u="none" strike="noStrike" cap="none" normalizeH="0" baseline="0" dirty="0" smtClean="0">
                          <a:ln>
                            <a:noFill/>
                          </a:ln>
                          <a:solidFill>
                            <a:schemeClr val="bg2">
                              <a:lumMod val="10000"/>
                            </a:schemeClr>
                          </a:solidFill>
                          <a:effectLst/>
                          <a:latin typeface="Arial" pitchFamily="34" charset="0"/>
                        </a:rPr>
                        <a:t>2000</a:t>
                      </a:r>
                      <a:endParaRPr kumimoji="0" lang="en-US" sz="1600" b="0" i="0" u="none" strike="noStrike" cap="none" normalizeH="0" baseline="30000" dirty="0">
                        <a:ln>
                          <a:noFill/>
                        </a:ln>
                        <a:solidFill>
                          <a:schemeClr val="bg2">
                            <a:lumMod val="10000"/>
                          </a:schemeClr>
                        </a:solidFill>
                        <a:effectLst/>
                        <a:latin typeface="Arial" pitchFamily="34" charset="0"/>
                      </a:endParaRP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28575" cap="flat" cmpd="sng" algn="ctr">
                      <a:solidFill>
                        <a:srgbClr val="FF0000"/>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3"/>
                  </a:ext>
                </a:extLst>
              </a:tr>
              <a:tr h="175298">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endParaRPr kumimoji="0" lang="en-US" sz="1600" b="0" i="0" u="none" strike="noStrike" cap="none" normalizeH="0" baseline="30000" dirty="0">
                        <a:ln>
                          <a:noFill/>
                        </a:ln>
                        <a:solidFill>
                          <a:schemeClr val="bg2">
                            <a:lumMod val="10000"/>
                          </a:schemeClr>
                        </a:solidFill>
                        <a:effectLst/>
                        <a:latin typeface="Arial" pitchFamily="34" charset="0"/>
                      </a:endParaRP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Cirrhosis</a:t>
                      </a: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endParaRPr kumimoji="0" lang="en-US" sz="1600" b="0" i="0" u="none" strike="noStrike" cap="none" normalizeH="0" baseline="30000" dirty="0">
                        <a:ln>
                          <a:noFill/>
                        </a:ln>
                        <a:solidFill>
                          <a:schemeClr val="bg2">
                            <a:lumMod val="10000"/>
                          </a:schemeClr>
                        </a:solidFill>
                        <a:effectLst/>
                        <a:latin typeface="Arial" pitchFamily="34" charset="0"/>
                      </a:endParaRPr>
                    </a:p>
                  </a:txBody>
                  <a:tcPr marL="91443" marR="45722" marT="45701" marB="45701" anchor="ctr" anchorCtr="1" horzOverflow="overflow">
                    <a:lnL w="28575" cap="flat" cmpd="sng" algn="ctr">
                      <a:solidFill>
                        <a:srgbClr val="FF0000"/>
                      </a:solidFill>
                      <a:prstDash val="solid"/>
                      <a:round/>
                      <a:headEnd type="none" w="med" len="med"/>
                      <a:tailEnd type="none" w="med" len="med"/>
                    </a:lnL>
                    <a:lnR w="12700" cap="flat" cmpd="sng" algn="ctr">
                      <a:solidFill>
                        <a:schemeClr val="bg2">
                          <a:lumMod val="25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Any</a:t>
                      </a:r>
                    </a:p>
                  </a:txBody>
                  <a:tcPr marL="91443" marR="45722" marT="45701" marB="45701" anchor="ctr" anchorCtr="1" horzOverflow="overflow">
                    <a:lnL w="12700" cap="flat" cmpd="sng" algn="ctr">
                      <a:solidFill>
                        <a:schemeClr val="bg2">
                          <a:lumMod val="25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chemeClr val="bg2">
                              <a:lumMod val="10000"/>
                            </a:schemeClr>
                          </a:solidFill>
                          <a:effectLst/>
                          <a:latin typeface="Arial" pitchFamily="34" charset="0"/>
                        </a:rPr>
                        <a:t>Cirrhosis</a:t>
                      </a:r>
                    </a:p>
                  </a:txBody>
                  <a:tcPr marL="91443" marR="45722" marT="45701" marB="45701" anchor="ctr" anchorCtr="1" horzOverflow="overflow">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4"/>
                  </a:ext>
                </a:extLst>
              </a:tr>
            </a:tbl>
          </a:graphicData>
        </a:graphic>
      </p:graphicFrame>
      <p:sp>
        <p:nvSpPr>
          <p:cNvPr id="2" name="TextBox 1"/>
          <p:cNvSpPr txBox="1"/>
          <p:nvPr/>
        </p:nvSpPr>
        <p:spPr>
          <a:xfrm>
            <a:off x="4662944" y="3852337"/>
            <a:ext cx="4176246" cy="646331"/>
          </a:xfrm>
          <a:prstGeom prst="rect">
            <a:avLst/>
          </a:prstGeom>
          <a:noFill/>
        </p:spPr>
        <p:txBody>
          <a:bodyPr wrap="square" rtlCol="0">
            <a:spAutoFit/>
          </a:bodyPr>
          <a:lstStyle/>
          <a:p>
            <a:pPr algn="ctr">
              <a:buNone/>
            </a:pPr>
            <a:r>
              <a:rPr lang="en-US" sz="1800" b="0" dirty="0"/>
              <a:t>Do not stop treatment in HBeAg-negative pts with cirrhosis</a:t>
            </a:r>
          </a:p>
        </p:txBody>
      </p:sp>
      <p:sp>
        <p:nvSpPr>
          <p:cNvPr id="3" name="Right Brace 2"/>
          <p:cNvSpPr/>
          <p:nvPr/>
        </p:nvSpPr>
        <p:spPr bwMode="auto">
          <a:xfrm rot="5400000">
            <a:off x="6619875" y="1697192"/>
            <a:ext cx="251285" cy="4059006"/>
          </a:xfrm>
          <a:prstGeom prst="rightBrace">
            <a:avLst>
              <a:gd name="adj1" fmla="val 46637"/>
              <a:gd name="adj2" fmla="val 49922"/>
            </a:avLst>
          </a:prstGeom>
          <a:noFill/>
          <a:ln w="28575" cap="flat" cmpd="sng" algn="ctr">
            <a:solidFill>
              <a:schemeClr val="tx1"/>
            </a:solidFill>
            <a:prstDash val="solid"/>
            <a:round/>
            <a:headEnd type="none" w="med" len="med"/>
            <a:tailEnd type="none" w="med" len="med"/>
          </a:ln>
          <a:effectLst/>
        </p:spPr>
        <p:txBody>
          <a:bodyPr rtlCol="0" anchor="ctr"/>
          <a:lstStyle/>
          <a:p>
            <a:pPr algn="ctr"/>
            <a:endParaRPr lang="en-US" dirty="0"/>
          </a:p>
        </p:txBody>
      </p:sp>
      <p:sp>
        <p:nvSpPr>
          <p:cNvPr id="19" name="Content Placeholder 12"/>
          <p:cNvSpPr txBox="1">
            <a:spLocks/>
          </p:cNvSpPr>
          <p:nvPr/>
        </p:nvSpPr>
        <p:spPr>
          <a:xfrm>
            <a:off x="385763" y="4642765"/>
            <a:ext cx="8443912" cy="1483568"/>
          </a:xfrm>
          <a:prstGeom prst="rect">
            <a:avLst/>
          </a:prstGeom>
          <a:solidFill>
            <a:schemeClr val="tx2"/>
          </a:solidFill>
        </p:spPr>
        <p:txBody>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indent="0" eaLnBrk="1" hangingPunct="1">
              <a:lnSpc>
                <a:spcPct val="100000"/>
              </a:lnSpc>
              <a:buClr>
                <a:schemeClr val="bg2">
                  <a:lumMod val="10000"/>
                </a:schemeClr>
              </a:buClr>
              <a:buNone/>
            </a:pPr>
            <a:r>
              <a:rPr lang="en-US" altLang="en-US" sz="2000" kern="0" dirty="0" smtClean="0">
                <a:solidFill>
                  <a:schemeClr val="bg2">
                    <a:lumMod val="10000"/>
                  </a:schemeClr>
                </a:solidFill>
              </a:rPr>
              <a:t>Changes to guidance:</a:t>
            </a:r>
          </a:p>
          <a:p>
            <a:pPr eaLnBrk="1" hangingPunct="1">
              <a:lnSpc>
                <a:spcPct val="100000"/>
              </a:lnSpc>
              <a:buClr>
                <a:schemeClr val="bg2">
                  <a:lumMod val="10000"/>
                </a:schemeClr>
              </a:buClr>
            </a:pPr>
            <a:r>
              <a:rPr lang="en-US" altLang="en-US" sz="2000" kern="0" dirty="0" smtClean="0">
                <a:solidFill>
                  <a:schemeClr val="bg2">
                    <a:lumMod val="10000"/>
                  </a:schemeClr>
                </a:solidFill>
              </a:rPr>
              <a:t>Lower </a:t>
            </a:r>
            <a:r>
              <a:rPr lang="en-US" altLang="en-US" sz="2000" kern="0" dirty="0">
                <a:solidFill>
                  <a:schemeClr val="bg2">
                    <a:lumMod val="10000"/>
                  </a:schemeClr>
                </a:solidFill>
              </a:rPr>
              <a:t>threshold for treating HBeAg-negative </a:t>
            </a:r>
            <a:r>
              <a:rPr lang="en-US" altLang="en-US" sz="2000" kern="0" dirty="0" smtClean="0">
                <a:solidFill>
                  <a:schemeClr val="bg2">
                    <a:lumMod val="10000"/>
                  </a:schemeClr>
                </a:solidFill>
              </a:rPr>
              <a:t>pts</a:t>
            </a:r>
            <a:endParaRPr lang="en-US" altLang="en-US" sz="2000" kern="0" dirty="0">
              <a:solidFill>
                <a:schemeClr val="bg2">
                  <a:lumMod val="10000"/>
                </a:schemeClr>
              </a:solidFill>
            </a:endParaRPr>
          </a:p>
          <a:p>
            <a:pPr eaLnBrk="1" hangingPunct="1">
              <a:lnSpc>
                <a:spcPct val="100000"/>
              </a:lnSpc>
              <a:buClr>
                <a:schemeClr val="bg2">
                  <a:lumMod val="10000"/>
                </a:schemeClr>
              </a:buClr>
            </a:pPr>
            <a:r>
              <a:rPr lang="en-US" altLang="en-US" sz="2000" kern="0" dirty="0">
                <a:solidFill>
                  <a:schemeClr val="bg2">
                    <a:lumMod val="10000"/>
                  </a:schemeClr>
                </a:solidFill>
              </a:rPr>
              <a:t>Treat all </a:t>
            </a:r>
            <a:r>
              <a:rPr lang="en-US" altLang="en-US" sz="2000" kern="0" dirty="0" smtClean="0">
                <a:solidFill>
                  <a:schemeClr val="bg2">
                    <a:lumMod val="10000"/>
                  </a:schemeClr>
                </a:solidFill>
              </a:rPr>
              <a:t>pts with </a:t>
            </a:r>
            <a:r>
              <a:rPr lang="en-US" altLang="en-US" sz="2000" kern="0" dirty="0">
                <a:solidFill>
                  <a:schemeClr val="bg2">
                    <a:lumMod val="10000"/>
                  </a:schemeClr>
                </a:solidFill>
              </a:rPr>
              <a:t>cirrhosis regardless of HBV DNA</a:t>
            </a:r>
            <a:endParaRPr lang="en-US" altLang="en-US" sz="1800" kern="0" dirty="0">
              <a:solidFill>
                <a:schemeClr val="bg2">
                  <a:lumMod val="10000"/>
                </a:schemeClr>
              </a:solidFill>
            </a:endParaRPr>
          </a:p>
        </p:txBody>
      </p:sp>
      <p:grpSp>
        <p:nvGrpSpPr>
          <p:cNvPr id="11" name="Group 16"/>
          <p:cNvGrpSpPr>
            <a:grpSpLocks/>
          </p:cNvGrpSpPr>
          <p:nvPr/>
        </p:nvGrpSpPr>
        <p:grpSpPr bwMode="auto">
          <a:xfrm>
            <a:off x="6291263" y="6208713"/>
            <a:ext cx="2673350" cy="450850"/>
            <a:chOff x="9289790" y="4481726"/>
            <a:chExt cx="2673350" cy="450347"/>
          </a:xfrm>
        </p:grpSpPr>
        <p:pic>
          <p:nvPicPr>
            <p:cNvPr id="1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222303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2"/>
          <p:cNvSpPr>
            <a:spLocks noGrp="1"/>
          </p:cNvSpPr>
          <p:nvPr>
            <p:ph type="title"/>
          </p:nvPr>
        </p:nvSpPr>
        <p:spPr/>
        <p:txBody>
          <a:bodyPr/>
          <a:lstStyle/>
          <a:p>
            <a:r>
              <a:rPr lang="en-US" dirty="0" smtClean="0"/>
              <a:t>AASLD Guidelines: Initial Treatment</a:t>
            </a:r>
            <a:endParaRPr lang="en-US" dirty="0"/>
          </a:p>
        </p:txBody>
      </p:sp>
      <p:sp>
        <p:nvSpPr>
          <p:cNvPr id="14"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Terrault NA, et al. Hepatology. 2016;63:261-283.</a:t>
            </a:r>
          </a:p>
        </p:txBody>
      </p:sp>
      <p:graphicFrame>
        <p:nvGraphicFramePr>
          <p:cNvPr id="8" name="Group 32"/>
          <p:cNvGraphicFramePr>
            <a:graphicFrameLocks noGrp="1"/>
          </p:cNvGraphicFramePr>
          <p:nvPr>
            <p:extLst>
              <p:ext uri="{D42A27DB-BD31-4B8C-83A1-F6EECF244321}">
                <p14:modId xmlns:p14="http://schemas.microsoft.com/office/powerpoint/2010/main" val="1742929595"/>
              </p:ext>
            </p:extLst>
          </p:nvPr>
        </p:nvGraphicFramePr>
        <p:xfrm>
          <a:off x="382588" y="1604963"/>
          <a:ext cx="8464550" cy="2590926"/>
        </p:xfrm>
        <a:graphic>
          <a:graphicData uri="http://schemas.openxmlformats.org/drawingml/2006/table">
            <a:tbl>
              <a:tblPr/>
              <a:tblGrid>
                <a:gridCol w="1237084">
                  <a:extLst>
                    <a:ext uri="{9D8B030D-6E8A-4147-A177-3AD203B41FA5}">
                      <a16:colId xmlns="" xmlns:a16="http://schemas.microsoft.com/office/drawing/2014/main" val="20000"/>
                    </a:ext>
                  </a:extLst>
                </a:gridCol>
                <a:gridCol w="2736304">
                  <a:extLst>
                    <a:ext uri="{9D8B030D-6E8A-4147-A177-3AD203B41FA5}">
                      <a16:colId xmlns="" xmlns:a16="http://schemas.microsoft.com/office/drawing/2014/main" val="20001"/>
                    </a:ext>
                  </a:extLst>
                </a:gridCol>
                <a:gridCol w="4491162">
                  <a:extLst>
                    <a:ext uri="{9D8B030D-6E8A-4147-A177-3AD203B41FA5}">
                      <a16:colId xmlns="" xmlns:a16="http://schemas.microsoft.com/office/drawing/2014/main" val="20002"/>
                    </a:ext>
                  </a:extLst>
                </a:gridCol>
              </a:tblGrid>
              <a:tr h="0">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charset="2"/>
                        <a:buNone/>
                        <a:tabLst/>
                      </a:pPr>
                      <a:r>
                        <a:rPr kumimoji="0" lang="en-GB" altLang="en-US" sz="1600" b="1" i="0" u="none" strike="noStrike" cap="none" normalizeH="0" baseline="0" dirty="0">
                          <a:ln>
                            <a:noFill/>
                          </a:ln>
                          <a:solidFill>
                            <a:schemeClr val="tx1"/>
                          </a:solidFill>
                          <a:effectLst/>
                          <a:latin typeface="Arial" charset="0"/>
                          <a:ea typeface="Arial" charset="0"/>
                          <a:cs typeface="Arial" charset="0"/>
                        </a:rPr>
                        <a:t>Treatment</a:t>
                      </a:r>
                      <a:endParaRPr kumimoji="0" lang="en-GB" altLang="en-US" sz="1600" b="1" i="0" u="none" strike="noStrike" cap="none" normalizeH="0" baseline="30000" dirty="0">
                        <a:ln>
                          <a:noFill/>
                        </a:ln>
                        <a:solidFill>
                          <a:schemeClr val="tx1"/>
                        </a:solidFill>
                        <a:effectLst/>
                        <a:latin typeface="Arial" charset="0"/>
                        <a:ea typeface="Arial" charset="0"/>
                        <a:cs typeface="Arial" charset="0"/>
                      </a:endParaRPr>
                    </a:p>
                  </a:txBody>
                  <a:tcPr marT="45729" marB="45729" horzOverflow="overflow">
                    <a:lnL>
                      <a:noFill/>
                    </a:lnL>
                    <a:lnR>
                      <a:noFill/>
                    </a:lnR>
                    <a:lnT>
                      <a:noFill/>
                    </a:lnT>
                    <a:lnB w="28575" cap="flat" cmpd="sng" algn="ctr">
                      <a:solidFill>
                        <a:srgbClr val="FF0000"/>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600" b="1" i="0" u="none" strike="noStrike" cap="none" normalizeH="0" baseline="0" dirty="0">
                          <a:ln>
                            <a:noFill/>
                          </a:ln>
                          <a:solidFill>
                            <a:schemeClr val="tx1"/>
                          </a:solidFill>
                          <a:effectLst/>
                          <a:latin typeface="Arial" charset="0"/>
                          <a:ea typeface="Arial" charset="0"/>
                          <a:cs typeface="Arial" charset="0"/>
                        </a:rPr>
                        <a:t>Preferred</a:t>
                      </a:r>
                    </a:p>
                  </a:txBody>
                  <a:tcPr marT="45729" marB="45729" horzOverflow="overflow">
                    <a:lnL>
                      <a:noFill/>
                    </a:lnL>
                    <a:lnR>
                      <a:noFill/>
                    </a:lnR>
                    <a:lnT>
                      <a:noFill/>
                    </a:lnT>
                    <a:lnB w="28575" cap="flat" cmpd="sng" algn="ctr">
                      <a:solidFill>
                        <a:srgbClr val="FF0000"/>
                      </a:solid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600" b="1" i="0" u="none" strike="noStrike" cap="none" normalizeH="0" baseline="0" dirty="0">
                          <a:ln>
                            <a:noFill/>
                          </a:ln>
                          <a:solidFill>
                            <a:schemeClr val="tx1"/>
                          </a:solidFill>
                          <a:effectLst/>
                          <a:latin typeface="Arial" charset="0"/>
                          <a:ea typeface="Arial" charset="0"/>
                          <a:cs typeface="Arial" charset="0"/>
                        </a:rPr>
                        <a:t>Notes</a:t>
                      </a:r>
                    </a:p>
                  </a:txBody>
                  <a:tcPr marT="45729" marB="45729" horzOverflow="overflow">
                    <a:lnL>
                      <a:noFill/>
                    </a:lnL>
                    <a:lnR>
                      <a:noFill/>
                    </a:lnR>
                    <a:lnT>
                      <a:noFill/>
                    </a:lnT>
                    <a:lnB w="28575" cap="flat" cmpd="sng" algn="ctr">
                      <a:solidFill>
                        <a:srgbClr val="FF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0">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Entecavir</a:t>
                      </a:r>
                      <a:endPar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endParaRPr>
                    </a:p>
                  </a:txBody>
                  <a:tcPr marT="45729" marB="45729" horzOverflow="overflow">
                    <a:lnL w="28575" cap="flat" cmpd="sng" algn="ctr">
                      <a:solidFill>
                        <a:srgbClr val="FF0000"/>
                      </a:solidFill>
                      <a:prstDash val="solid"/>
                      <a:round/>
                      <a:headEnd type="none" w="med" len="med"/>
                      <a:tailEnd type="none" w="med" len="med"/>
                    </a:lnL>
                    <a:lnR>
                      <a:noFill/>
                    </a:lnR>
                    <a:lnT w="28575" cap="flat" cmpd="sng" algn="ctr">
                      <a:solidFill>
                        <a:srgbClr val="FF0000"/>
                      </a:solidFill>
                      <a:prstDash val="solid"/>
                      <a:round/>
                      <a:headEnd type="none" w="med" len="med"/>
                      <a:tailEnd type="none" w="med" len="med"/>
                    </a:lnT>
                    <a:lnB>
                      <a:noFill/>
                    </a:lnB>
                    <a:lnTlToBr>
                      <a:noFill/>
                    </a:lnTlToBr>
                    <a:lnBlToTr>
                      <a:noFill/>
                    </a:lnBlToTr>
                    <a:solidFill>
                      <a:schemeClr val="bg2"/>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Yes (unless previous history</a:t>
                      </a:r>
                      <a:b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b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of lamivudine resistance)</a:t>
                      </a:r>
                    </a:p>
                  </a:txBody>
                  <a:tcPr marT="45729" marB="45729" horzOverflow="overflow">
                    <a:lnL>
                      <a:noFill/>
                    </a:lnL>
                    <a:lnR>
                      <a:noFill/>
                    </a:lnR>
                    <a:lnT w="28575" cap="flat" cmpd="sng" algn="ctr">
                      <a:solidFill>
                        <a:srgbClr val="FF0000"/>
                      </a:solidFill>
                      <a:prstDash val="solid"/>
                      <a:round/>
                      <a:headEnd type="none" w="med" len="med"/>
                      <a:tailEnd type="none" w="med" len="med"/>
                    </a:lnT>
                    <a:lnB>
                      <a:noFill/>
                    </a:lnB>
                    <a:lnTlToBr>
                      <a:noFill/>
                    </a:lnTlToBr>
                    <a:lnBlToTr>
                      <a:noFill/>
                    </a:lnBlToTr>
                    <a:solidFill>
                      <a:schemeClr val="bg2"/>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High potency, high genetic barrier to resistance</a:t>
                      </a:r>
                    </a:p>
                  </a:txBody>
                  <a:tcPr marT="45729" marB="45729" horzOverflow="overflow">
                    <a:lnL>
                      <a:noFill/>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a:noFill/>
                    </a:lnB>
                    <a:lnTlToBr>
                      <a:noFill/>
                    </a:lnTlToBr>
                    <a:lnBlToTr>
                      <a:noFill/>
                    </a:lnBlToTr>
                    <a:solidFill>
                      <a:schemeClr val="bg2"/>
                    </a:solidFill>
                  </a:tcPr>
                </a:tc>
                <a:extLst>
                  <a:ext uri="{0D108BD9-81ED-4DB2-BD59-A6C34878D82A}">
                    <a16:rowId xmlns="" xmlns:a16="http://schemas.microsoft.com/office/drawing/2014/main" val="10001"/>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Tenofovir</a:t>
                      </a:r>
                    </a:p>
                  </a:txBody>
                  <a:tcPr marT="45729" marB="45729" horzOverflow="overflow">
                    <a:lnL w="28575" cap="flat" cmpd="sng" algn="ctr">
                      <a:solidFill>
                        <a:srgbClr val="FF0000"/>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Yes</a:t>
                      </a:r>
                    </a:p>
                  </a:txBody>
                  <a:tcPr marT="45729" marB="45729"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High potency, high genetic barrier to resistance</a:t>
                      </a:r>
                    </a:p>
                  </a:txBody>
                  <a:tcPr marT="45729" marB="45729" horzOverflow="overflow">
                    <a:lnL>
                      <a:noFill/>
                    </a:lnL>
                    <a:lnR w="28575" cap="flat" cmpd="sng" algn="ctr">
                      <a:solidFill>
                        <a:srgbClr val="FF0000"/>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 xmlns:a16="http://schemas.microsoft.com/office/drawing/2014/main" val="10002"/>
                  </a:ext>
                </a:extLst>
              </a:tr>
              <a:tr h="0">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PegIFN</a:t>
                      </a:r>
                    </a:p>
                  </a:txBody>
                  <a:tcPr marT="45729" marB="45729" horzOverflow="overflow">
                    <a:lnL w="28575" cap="flat" cmpd="sng" algn="ctr">
                      <a:solidFill>
                        <a:srgbClr val="FF0000"/>
                      </a:solid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Yes</a:t>
                      </a:r>
                    </a:p>
                  </a:txBody>
                  <a:tcPr marT="45729" marB="45729" horzOverflow="overflow">
                    <a:lnL>
                      <a:noFill/>
                    </a:lnL>
                    <a:lnR>
                      <a:noFill/>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Less safe in pts with cirrhosis</a:t>
                      </a:r>
                    </a:p>
                  </a:txBody>
                  <a:tcPr marT="45729" marB="45729" horzOverflow="overflow">
                    <a:lnL>
                      <a:noFill/>
                    </a:lnL>
                    <a:lnR w="28575" cap="flat" cmpd="sng" algn="ctr">
                      <a:solidFill>
                        <a:srgbClr val="FF0000"/>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3"/>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Adefovir</a:t>
                      </a:r>
                    </a:p>
                  </a:txBody>
                  <a:tcPr marT="45729" marB="45729" horzOverflow="overflow">
                    <a:lnL>
                      <a:noFill/>
                    </a:lnL>
                    <a:lnR>
                      <a:noFill/>
                    </a:lnR>
                    <a:lnT w="28575" cap="flat" cmpd="sng" algn="ctr">
                      <a:solidFill>
                        <a:srgbClr val="FF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No</a:t>
                      </a:r>
                    </a:p>
                  </a:txBody>
                  <a:tcPr marT="45729" marB="45729" horzOverflow="overflow">
                    <a:lnL>
                      <a:noFill/>
                    </a:lnL>
                    <a:lnR>
                      <a:noFill/>
                    </a:lnR>
                    <a:lnT w="28575" cap="flat" cmpd="sng" algn="ctr">
                      <a:solidFill>
                        <a:srgbClr val="FF0000"/>
                      </a:solidFill>
                      <a:prstDash val="solid"/>
                      <a:round/>
                      <a:headEnd type="none" w="med" len="med"/>
                      <a:tailEnd type="none" w="med" len="med"/>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Low genetic barrier to resistance</a:t>
                      </a:r>
                    </a:p>
                  </a:txBody>
                  <a:tcPr marT="45729" marB="45729" horzOverflow="overflow">
                    <a:lnL>
                      <a:noFill/>
                    </a:lnL>
                    <a:lnR>
                      <a:noFill/>
                    </a:lnR>
                    <a:lnT w="28575" cap="flat" cmpd="sng" algn="ctr">
                      <a:solidFill>
                        <a:srgbClr val="FF0000"/>
                      </a:solidFill>
                      <a:prstDash val="solid"/>
                      <a:round/>
                      <a:headEnd type="none" w="med" len="med"/>
                      <a:tailEnd type="none" w="med" len="med"/>
                    </a:lnT>
                    <a:lnB>
                      <a:noFill/>
                    </a:lnB>
                    <a:lnTlToBr>
                      <a:noFill/>
                    </a:lnTlToBr>
                    <a:lnBlToTr>
                      <a:noFill/>
                    </a:lnBlToTr>
                    <a:solidFill>
                      <a:srgbClr val="F2F2F2"/>
                    </a:solidFill>
                  </a:tcPr>
                </a:tc>
                <a:extLst>
                  <a:ext uri="{0D108BD9-81ED-4DB2-BD59-A6C34878D82A}">
                    <a16:rowId xmlns="" xmlns:a16="http://schemas.microsoft.com/office/drawing/2014/main" val="10004"/>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Lamivudine</a:t>
                      </a:r>
                    </a:p>
                  </a:txBody>
                  <a:tcPr marT="45729" marB="45729"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No</a:t>
                      </a:r>
                    </a:p>
                  </a:txBody>
                  <a:tcPr marT="45729" marB="45729"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Low genetic barrier to resistance</a:t>
                      </a:r>
                    </a:p>
                  </a:txBody>
                  <a:tcPr marT="45729" marB="45729" horzOverflow="overflow">
                    <a:lnL>
                      <a:noFill/>
                    </a:lnL>
                    <a:lnR>
                      <a:noFill/>
                    </a:lnR>
                    <a:lnT>
                      <a:noFill/>
                    </a:lnT>
                    <a:lnB>
                      <a:noFill/>
                    </a:lnB>
                    <a:lnTlToBr>
                      <a:noFill/>
                    </a:lnTlToBr>
                    <a:lnBlToTr>
                      <a:noFill/>
                    </a:lnBlToTr>
                    <a:solidFill>
                      <a:schemeClr val="bg2"/>
                    </a:solidFill>
                  </a:tcPr>
                </a:tc>
                <a:extLst>
                  <a:ext uri="{0D108BD9-81ED-4DB2-BD59-A6C34878D82A}">
                    <a16:rowId xmlns="" xmlns:a16="http://schemas.microsoft.com/office/drawing/2014/main" val="10005"/>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bg2">
                              <a:lumMod val="10000"/>
                            </a:schemeClr>
                          </a:solidFill>
                          <a:effectLst/>
                          <a:latin typeface="Arial" charset="0"/>
                          <a:ea typeface="Arial" charset="0"/>
                          <a:cs typeface="Arial" charset="0"/>
                        </a:rPr>
                        <a:t>Telbivudine</a:t>
                      </a:r>
                    </a:p>
                  </a:txBody>
                  <a:tcPr marT="45729" marB="45729" horzOverflow="overflow">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No</a:t>
                      </a:r>
                    </a:p>
                  </a:txBody>
                  <a:tcPr marT="45729" marB="45729" horzOverflow="overflow">
                    <a:lnL>
                      <a:noFill/>
                    </a:lnL>
                    <a:lnR>
                      <a:noFill/>
                    </a:lnR>
                    <a:lnT>
                      <a:noFill/>
                    </a:lnT>
                    <a:lnB>
                      <a:noFill/>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kern="1200" cap="none" normalizeH="0" baseline="0" dirty="0">
                          <a:ln>
                            <a:noFill/>
                          </a:ln>
                          <a:solidFill>
                            <a:schemeClr val="bg2">
                              <a:lumMod val="10000"/>
                            </a:schemeClr>
                          </a:solidFill>
                          <a:effectLst/>
                          <a:latin typeface="Arial" charset="0"/>
                          <a:ea typeface="Arial" charset="0"/>
                          <a:cs typeface="Arial" charset="0"/>
                        </a:rPr>
                        <a:t>Low genetic barrier to resistance</a:t>
                      </a:r>
                    </a:p>
                  </a:txBody>
                  <a:tcPr marT="45729" marB="45729" horzOverflow="overflow">
                    <a:lnL>
                      <a:noFill/>
                    </a:lnL>
                    <a:lnR>
                      <a:noFill/>
                    </a:lnR>
                    <a:lnT>
                      <a:noFill/>
                    </a:lnT>
                    <a:lnB>
                      <a:noFill/>
                    </a:lnB>
                    <a:lnTlToBr>
                      <a:noFill/>
                    </a:lnTlToBr>
                    <a:lnBlToTr>
                      <a:noFill/>
                    </a:lnBlToTr>
                    <a:solidFill>
                      <a:srgbClr val="F2F2F2"/>
                    </a:solidFill>
                  </a:tcPr>
                </a:tc>
                <a:extLst>
                  <a:ext uri="{0D108BD9-81ED-4DB2-BD59-A6C34878D82A}">
                    <a16:rowId xmlns="" xmlns:a16="http://schemas.microsoft.com/office/drawing/2014/main" val="10006"/>
                  </a:ext>
                </a:extLst>
              </a:tr>
            </a:tbl>
          </a:graphicData>
        </a:graphic>
      </p:graphicFrame>
      <p:sp>
        <p:nvSpPr>
          <p:cNvPr id="2" name="TextBox 1"/>
          <p:cNvSpPr txBox="1"/>
          <p:nvPr/>
        </p:nvSpPr>
        <p:spPr>
          <a:xfrm>
            <a:off x="385762" y="4536677"/>
            <a:ext cx="8461375" cy="1200329"/>
          </a:xfrm>
          <a:prstGeom prst="rect">
            <a:avLst/>
          </a:prstGeom>
          <a:solidFill>
            <a:schemeClr val="tx2"/>
          </a:solidFill>
        </p:spPr>
        <p:txBody>
          <a:bodyPr wrap="square" rtlCol="0">
            <a:spAutoFit/>
          </a:bodyPr>
          <a:lstStyle/>
          <a:p>
            <a:pPr marL="342900" indent="-342900">
              <a:buFont typeface="Wingdings" panose="05000000000000000000" pitchFamily="2" charset="2"/>
              <a:buChar char="§"/>
            </a:pPr>
            <a:r>
              <a:rPr lang="en-US" dirty="0">
                <a:solidFill>
                  <a:schemeClr val="bg2">
                    <a:lumMod val="10000"/>
                  </a:schemeClr>
                </a:solidFill>
              </a:rPr>
              <a:t>Treatment with antivirals does not eliminate the risk of HCC, and surveillance for HCC should continue in persons who are at risk</a:t>
            </a:r>
          </a:p>
        </p:txBody>
      </p:sp>
      <p:grpSp>
        <p:nvGrpSpPr>
          <p:cNvPr id="9" name="Group 16"/>
          <p:cNvGrpSpPr>
            <a:grpSpLocks/>
          </p:cNvGrpSpPr>
          <p:nvPr/>
        </p:nvGrpSpPr>
        <p:grpSpPr bwMode="auto">
          <a:xfrm>
            <a:off x="6291263" y="6208713"/>
            <a:ext cx="2673350" cy="450850"/>
            <a:chOff x="9289790" y="4481726"/>
            <a:chExt cx="2673350" cy="450347"/>
          </a:xfrm>
        </p:grpSpPr>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1"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20397823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title"/>
          </p:nvPr>
        </p:nvSpPr>
        <p:spPr/>
        <p:txBody>
          <a:bodyPr/>
          <a:lstStyle/>
          <a:p>
            <a:r>
              <a:rPr lang="en-US" altLang="en-US" dirty="0" smtClean="0"/>
              <a:t>TAF vs TDF in Pts With HBV Infection: Efficacy</a:t>
            </a:r>
            <a:endParaRPr lang="en-US" altLang="en-US" dirty="0"/>
          </a:p>
        </p:txBody>
      </p:sp>
      <p:sp>
        <p:nvSpPr>
          <p:cNvPr id="6" name="Content Placeholder 12"/>
          <p:cNvSpPr>
            <a:spLocks noGrp="1"/>
          </p:cNvSpPr>
          <p:nvPr>
            <p:ph idx="1"/>
          </p:nvPr>
        </p:nvSpPr>
        <p:spPr/>
        <p:txBody>
          <a:bodyPr/>
          <a:lstStyle/>
          <a:p>
            <a:r>
              <a:rPr lang="en-US" altLang="en-US" sz="2000" dirty="0" smtClean="0"/>
              <a:t>Multicenter phase III studies in pts with chronic HBV infection </a:t>
            </a:r>
            <a:br>
              <a:rPr lang="en-US" altLang="en-US" sz="2000" dirty="0" smtClean="0"/>
            </a:br>
            <a:r>
              <a:rPr lang="en-US" altLang="en-US" sz="2000" dirty="0" smtClean="0"/>
              <a:t>(N = 1298), including pts with compensated cirrhosis</a:t>
            </a:r>
            <a:endParaRPr lang="en-US" altLang="en-US" sz="2000" dirty="0"/>
          </a:p>
        </p:txBody>
      </p:sp>
      <p:sp>
        <p:nvSpPr>
          <p:cNvPr id="12" name="Text Box 15"/>
          <p:cNvSpPr txBox="1">
            <a:spLocks noChangeArrowheads="1"/>
          </p:cNvSpPr>
          <p:nvPr/>
        </p:nvSpPr>
        <p:spPr bwMode="auto">
          <a:xfrm>
            <a:off x="285750" y="6142693"/>
            <a:ext cx="5891213" cy="523220"/>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it-IT" altLang="en-US" sz="1400" b="0" spc="-10" dirty="0">
                <a:solidFill>
                  <a:schemeClr val="bg2"/>
                </a:solidFill>
              </a:rPr>
              <a:t>1. Seto </a:t>
            </a:r>
            <a:r>
              <a:rPr lang="it-IT" altLang="en-US" sz="1400" b="0" spc="-10" dirty="0" smtClean="0">
                <a:solidFill>
                  <a:schemeClr val="bg2"/>
                </a:solidFill>
              </a:rPr>
              <a:t>WK</a:t>
            </a:r>
            <a:r>
              <a:rPr lang="it-IT" altLang="en-US" sz="1400" b="0" spc="-10" dirty="0">
                <a:solidFill>
                  <a:schemeClr val="bg2"/>
                </a:solidFill>
              </a:rPr>
              <a:t>, et al. AASLD </a:t>
            </a:r>
            <a:r>
              <a:rPr lang="it-IT" altLang="en-US" sz="1400" b="0" spc="-10" dirty="0" smtClean="0">
                <a:solidFill>
                  <a:schemeClr val="bg2"/>
                </a:solidFill>
              </a:rPr>
              <a:t>2016. </a:t>
            </a:r>
            <a:r>
              <a:rPr lang="it-IT" altLang="en-US" sz="1400" b="0" spc="-10" dirty="0">
                <a:solidFill>
                  <a:schemeClr val="bg2"/>
                </a:solidFill>
              </a:rPr>
              <a:t>Abstract 67. 2</a:t>
            </a:r>
            <a:r>
              <a:rPr lang="it-IT" altLang="en-US" sz="1400" b="0" spc="-10" dirty="0" smtClean="0">
                <a:solidFill>
                  <a:schemeClr val="bg2"/>
                </a:solidFill>
              </a:rPr>
              <a:t>. Chan HL, et al. EASL 2016. Abstract GS12. 3. Buti M, et al. EASL 2016. Abstract GS06.</a:t>
            </a:r>
            <a:endParaRPr lang="it-IT" altLang="en-US" sz="1400" b="0" spc="-10" dirty="0">
              <a:solidFill>
                <a:schemeClr val="bg2"/>
              </a:solidFill>
            </a:endParaRPr>
          </a:p>
        </p:txBody>
      </p:sp>
      <p:graphicFrame>
        <p:nvGraphicFramePr>
          <p:cNvPr id="13" name="Group 32"/>
          <p:cNvGraphicFramePr>
            <a:graphicFrameLocks noGrp="1"/>
          </p:cNvGraphicFramePr>
          <p:nvPr>
            <p:extLst>
              <p:ext uri="{D42A27DB-BD31-4B8C-83A1-F6EECF244321}">
                <p14:modId xmlns:p14="http://schemas.microsoft.com/office/powerpoint/2010/main" val="958593851"/>
              </p:ext>
            </p:extLst>
          </p:nvPr>
        </p:nvGraphicFramePr>
        <p:xfrm>
          <a:off x="382588" y="2176659"/>
          <a:ext cx="8464550" cy="3578352"/>
        </p:xfrm>
        <a:graphic>
          <a:graphicData uri="http://schemas.openxmlformats.org/drawingml/2006/table">
            <a:tbl>
              <a:tblPr/>
              <a:tblGrid>
                <a:gridCol w="2847792">
                  <a:extLst>
                    <a:ext uri="{9D8B030D-6E8A-4147-A177-3AD203B41FA5}">
                      <a16:colId xmlns="" xmlns:a16="http://schemas.microsoft.com/office/drawing/2014/main" val="20000"/>
                    </a:ext>
                  </a:extLst>
                </a:gridCol>
                <a:gridCol w="906905">
                  <a:extLst>
                    <a:ext uri="{9D8B030D-6E8A-4147-A177-3AD203B41FA5}">
                      <a16:colId xmlns="" xmlns:a16="http://schemas.microsoft.com/office/drawing/2014/main" val="20001"/>
                    </a:ext>
                  </a:extLst>
                </a:gridCol>
                <a:gridCol w="884420"/>
                <a:gridCol w="989351"/>
                <a:gridCol w="996846">
                  <a:extLst>
                    <a:ext uri="{9D8B030D-6E8A-4147-A177-3AD203B41FA5}">
                      <a16:colId xmlns="" xmlns:a16="http://schemas.microsoft.com/office/drawing/2014/main" val="20002"/>
                    </a:ext>
                  </a:extLst>
                </a:gridCol>
                <a:gridCol w="891914"/>
                <a:gridCol w="947322"/>
              </a:tblGrid>
              <a:tr h="20038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charset="2"/>
                        <a:buNone/>
                        <a:tabLst/>
                      </a:pPr>
                      <a:endParaRPr kumimoji="0" lang="en-GB" altLang="en-US" sz="1400" b="1" i="0" u="none" strike="noStrike" cap="none" normalizeH="0" baseline="3000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defRPr/>
                      </a:pP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HBeAg-Positive Pts</a:t>
                      </a:r>
                      <a:r>
                        <a:rPr kumimoji="0" lang="en-US" altLang="en-US" sz="1400" b="1" i="0" u="none" strike="noStrike" kern="1200" cap="none" normalizeH="0" baseline="30000" dirty="0" smtClean="0">
                          <a:ln>
                            <a:noFill/>
                          </a:ln>
                          <a:solidFill>
                            <a:schemeClr val="tx1"/>
                          </a:solidFill>
                          <a:effectLst/>
                          <a:latin typeface="Arial" charset="0"/>
                          <a:ea typeface="Arial" charset="0"/>
                          <a:cs typeface="Arial" charset="0"/>
                        </a:rPr>
                        <a:t>[2]</a:t>
                      </a: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
                      </a:r>
                      <a:b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b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(N = 873)</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defRPr/>
                      </a:pP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HBeAg-Negative Pts</a:t>
                      </a:r>
                      <a:r>
                        <a:rPr kumimoji="0" lang="en-US" altLang="en-US" sz="1400" b="1" i="0" u="none" strike="noStrike" kern="1200" cap="none" normalizeH="0" baseline="30000" dirty="0" smtClean="0">
                          <a:ln>
                            <a:noFill/>
                          </a:ln>
                          <a:solidFill>
                            <a:schemeClr val="tx1"/>
                          </a:solidFill>
                          <a:effectLst/>
                          <a:latin typeface="Arial" charset="0"/>
                          <a:ea typeface="Arial" charset="0"/>
                          <a:cs typeface="Arial" charset="0"/>
                        </a:rPr>
                        <a:t>[3]</a:t>
                      </a: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
                      </a:r>
                      <a:b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br>
                      <a:r>
                        <a:rPr kumimoji="0" lang="en-US" altLang="en-US" sz="1400" b="1" i="0" u="none" strike="noStrike" kern="1200" cap="none" normalizeH="0" baseline="0" dirty="0" smtClean="0">
                          <a:ln>
                            <a:noFill/>
                          </a:ln>
                          <a:solidFill>
                            <a:schemeClr val="tx1"/>
                          </a:solidFill>
                          <a:effectLst/>
                          <a:latin typeface="Arial" charset="0"/>
                          <a:ea typeface="Arial" charset="0"/>
                          <a:cs typeface="Arial" charset="0"/>
                        </a:rPr>
                        <a:t>(N = 425)</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endParaRPr kumimoji="0" lang="en-US" altLang="en-US" sz="1200" b="1" i="1"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r>
              <a:tr h="117874">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charset="2"/>
                        <a:buNone/>
                        <a:tabLst/>
                      </a:pPr>
                      <a:r>
                        <a:rPr kumimoji="0" lang="en-GB" altLang="en-US" sz="1400" b="1" i="0" u="none" strike="noStrike" cap="none" normalizeH="0" baseline="0" dirty="0" smtClean="0">
                          <a:ln>
                            <a:noFill/>
                          </a:ln>
                          <a:solidFill>
                            <a:schemeClr val="tx1"/>
                          </a:solidFill>
                          <a:effectLst/>
                          <a:latin typeface="Arial" charset="0"/>
                          <a:ea typeface="Arial" charset="0"/>
                          <a:cs typeface="Arial" charset="0"/>
                        </a:rPr>
                        <a:t>Outcome, %</a:t>
                      </a:r>
                      <a:endParaRPr kumimoji="0" lang="en-GB" altLang="en-US" sz="1400" b="1" i="0" u="none" strike="noStrike" cap="none" normalizeH="0" baseline="3000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TAF</a:t>
                      </a:r>
                      <a:endParaRPr kumimoji="0" lang="en-US" altLang="en-US" sz="14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TDF</a:t>
                      </a:r>
                      <a:endParaRPr kumimoji="0" lang="en-US" altLang="en-US" sz="14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defRPr/>
                      </a:pPr>
                      <a:r>
                        <a:rPr kumimoji="0" lang="en-US" altLang="en-US" sz="1400" b="1" i="1" u="none" strike="noStrike" cap="none" normalizeH="0" baseline="0" dirty="0" smtClean="0">
                          <a:ln>
                            <a:noFill/>
                          </a:ln>
                          <a:solidFill>
                            <a:schemeClr val="tx1"/>
                          </a:solidFill>
                          <a:effectLst/>
                          <a:latin typeface="Arial" charset="0"/>
                          <a:ea typeface="Arial" charset="0"/>
                          <a:cs typeface="Arial" charset="0"/>
                        </a:rPr>
                        <a:t>P </a:t>
                      </a: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Value</a:t>
                      </a:r>
                      <a:endParaRPr kumimoji="0" lang="en-US" altLang="en-US" sz="1400" b="1" i="1" u="none" strike="noStrike" cap="none" normalizeH="0" baseline="0" dirty="0" smtClean="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TAF</a:t>
                      </a:r>
                      <a:endParaRPr kumimoji="0" lang="en-US" altLang="en-US" sz="14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TDF</a:t>
                      </a:r>
                      <a:endParaRPr kumimoji="0" lang="en-US" altLang="en-US" sz="14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400" b="1" i="1" u="none" strike="noStrike" cap="none" normalizeH="0" baseline="0" dirty="0" smtClean="0">
                          <a:ln>
                            <a:noFill/>
                          </a:ln>
                          <a:solidFill>
                            <a:schemeClr val="tx1"/>
                          </a:solidFill>
                          <a:effectLst/>
                          <a:latin typeface="Arial" charset="0"/>
                          <a:ea typeface="Arial" charset="0"/>
                          <a:cs typeface="Arial" charset="0"/>
                        </a:rPr>
                        <a:t>P </a:t>
                      </a:r>
                      <a:r>
                        <a:rPr kumimoji="0" lang="en-US" altLang="en-US" sz="1400" b="1" i="0" u="none" strike="noStrike" cap="none" normalizeH="0" baseline="0" dirty="0" smtClean="0">
                          <a:ln>
                            <a:noFill/>
                          </a:ln>
                          <a:solidFill>
                            <a:schemeClr val="tx1"/>
                          </a:solidFill>
                          <a:effectLst/>
                          <a:latin typeface="Arial" charset="0"/>
                          <a:ea typeface="Arial" charset="0"/>
                          <a:cs typeface="Arial" charset="0"/>
                        </a:rPr>
                        <a:t>Value</a:t>
                      </a:r>
                      <a:endParaRPr kumimoji="0" lang="en-US" altLang="en-US" sz="1400" b="1" i="1"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r>
              <a:tr h="117874">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HBV DNA &lt; 29 IU/mL at Wk 72</a:t>
                      </a:r>
                      <a:r>
                        <a:rPr kumimoji="0" lang="en-US" altLang="en-US" sz="1400" b="0" i="0" u="none" strike="noStrike" cap="none" normalizeH="0" baseline="30000" dirty="0" smtClean="0">
                          <a:ln>
                            <a:noFill/>
                          </a:ln>
                          <a:solidFill>
                            <a:schemeClr val="bg2">
                              <a:lumMod val="10000"/>
                            </a:schemeClr>
                          </a:solidFill>
                          <a:effectLst/>
                          <a:latin typeface="+mj-lt"/>
                          <a:ea typeface="Arial" charset="0"/>
                          <a:cs typeface="Arial" charset="0"/>
                        </a:rPr>
                        <a:t>[1]</a:t>
                      </a:r>
                      <a:endPar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endParaRPr>
                    </a:p>
                  </a:txBody>
                  <a:tcPr anchor="ctr" horzOverflow="overflow">
                    <a:lnL w="28575" cap="flat" cmpd="sng" algn="ctr">
                      <a:noFill/>
                      <a:prstDash val="solid"/>
                      <a:round/>
                      <a:headEnd type="none" w="med" len="med"/>
                      <a:tailEnd type="none" w="med" len="med"/>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71.6</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71.9</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.78</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92.6</a:t>
                      </a: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92.1</a:t>
                      </a: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a:t>
                      </a:r>
                      <a:r>
                        <a:rPr kumimoji="0" lang="en-US" sz="1400" b="0" i="0" u="none" strike="noStrike" cap="none" normalizeH="0" baseline="0" dirty="0">
                          <a:ln>
                            <a:noFill/>
                          </a:ln>
                          <a:solidFill>
                            <a:schemeClr val="bg2">
                              <a:lumMod val="10000"/>
                            </a:schemeClr>
                          </a:solidFill>
                          <a:effectLst/>
                          <a:latin typeface="+mj-lt"/>
                        </a:rPr>
                        <a:t>84</a:t>
                      </a:r>
                    </a:p>
                  </a:txBody>
                  <a:tcPr anchor="ctr" anchorCtr="1" horzOverflow="overflow">
                    <a:lnL>
                      <a:noFill/>
                    </a:lnL>
                    <a:lnR>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3"/>
                  </a:ext>
                </a:extLst>
              </a:tr>
              <a:tr h="315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ALT normalization at Wk 48</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Central laboratory criteria*</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AASLD laboratory criteria</a:t>
                      </a:r>
                      <a:r>
                        <a:rPr kumimoji="0" lang="en-US" altLang="en-US" sz="1400" b="0" i="0" u="none" strike="noStrike" cap="none" normalizeH="0" baseline="30000" dirty="0" smtClean="0">
                          <a:ln>
                            <a:noFill/>
                          </a:ln>
                          <a:solidFill>
                            <a:schemeClr val="bg2">
                              <a:lumMod val="10000"/>
                            </a:schemeClr>
                          </a:solidFill>
                          <a:effectLst/>
                          <a:latin typeface="+mj-lt"/>
                          <a:ea typeface="Arial" charset="0"/>
                          <a:cs typeface="Arial" charset="0"/>
                        </a:rPr>
                        <a:t>†</a:t>
                      </a:r>
                    </a:p>
                  </a:txBody>
                  <a:tcPr anchor="ctr"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72</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45</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smtClean="0">
                        <a:ln>
                          <a:noFill/>
                        </a:ln>
                        <a:solidFill>
                          <a:schemeClr val="bg2">
                            <a:lumMod val="10000"/>
                          </a:schemeClr>
                        </a:solidFill>
                        <a:effectLst/>
                        <a:latin typeface="+mj-lt"/>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67</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36</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endParaRPr kumimoji="0" lang="en-US" sz="1400" b="0" i="0" u="none" strike="noStrike" cap="none" normalizeH="0" baseline="0" dirty="0" smtClean="0">
                        <a:ln>
                          <a:noFill/>
                        </a:ln>
                        <a:solidFill>
                          <a:schemeClr val="bg2">
                            <a:lumMod val="10000"/>
                          </a:schemeClr>
                        </a:solidFill>
                        <a:effectLst/>
                        <a:latin typeface="+mj-lt"/>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.18</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defRPr/>
                      </a:pPr>
                      <a:r>
                        <a:rPr kumimoji="0" lang="en-US" sz="1400" b="0" i="0" u="none" strike="noStrike" cap="none" normalizeH="0" baseline="0" dirty="0" smtClean="0">
                          <a:ln>
                            <a:noFill/>
                          </a:ln>
                          <a:solidFill>
                            <a:schemeClr val="bg2">
                              <a:lumMod val="10000"/>
                            </a:schemeClr>
                          </a:solidFill>
                          <a:effectLst/>
                          <a:latin typeface="+mj-lt"/>
                        </a:rPr>
                        <a:t>.014</a:t>
                      </a: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smtClean="0">
                        <a:ln>
                          <a:noFill/>
                        </a:ln>
                        <a:solidFill>
                          <a:schemeClr val="bg2">
                            <a:lumMod val="10000"/>
                          </a:schemeClr>
                        </a:solidFill>
                        <a:effectLst/>
                        <a:latin typeface="+mj-lt"/>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83</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50</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smtClean="0">
                        <a:ln>
                          <a:noFill/>
                        </a:ln>
                        <a:solidFill>
                          <a:schemeClr val="bg2">
                            <a:lumMod val="10000"/>
                          </a:schemeClr>
                        </a:solidFill>
                        <a:effectLst/>
                        <a:latin typeface="+mj-lt"/>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75</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32</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smtClean="0">
                        <a:ln>
                          <a:noFill/>
                        </a:ln>
                        <a:solidFill>
                          <a:schemeClr val="bg2">
                            <a:lumMod val="10000"/>
                          </a:schemeClr>
                        </a:solidFill>
                        <a:effectLst/>
                        <a:latin typeface="+mj-lt"/>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.076</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cap="none" normalizeH="0" baseline="0" dirty="0" smtClean="0">
                          <a:ln>
                            <a:noFill/>
                          </a:ln>
                          <a:solidFill>
                            <a:schemeClr val="bg2">
                              <a:lumMod val="10000"/>
                            </a:schemeClr>
                          </a:solidFill>
                          <a:effectLst/>
                          <a:latin typeface="+mj-lt"/>
                        </a:rPr>
                        <a:t>&lt;.001</a:t>
                      </a: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tx1">
                        <a:lumMod val="95000"/>
                      </a:schemeClr>
                    </a:solidFill>
                  </a:tcPr>
                </a:tc>
              </a:tr>
              <a:tr h="315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HBeAg</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altLang="en-US" sz="1400" b="0" i="0" u="none" strike="noStrike" kern="1200" cap="none" normalizeH="0" baseline="0" dirty="0" smtClean="0">
                          <a:ln>
                            <a:noFill/>
                          </a:ln>
                          <a:solidFill>
                            <a:schemeClr val="bg2">
                              <a:lumMod val="10000"/>
                            </a:schemeClr>
                          </a:solidFill>
                          <a:effectLst/>
                          <a:latin typeface="+mj-lt"/>
                          <a:ea typeface="Arial" charset="0"/>
                          <a:cs typeface="Arial" charset="0"/>
                        </a:rPr>
                        <a:t>Loss at Wk 48</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altLang="en-US" sz="1400" b="0" i="0" u="none" strike="noStrike" kern="1200" cap="none" normalizeH="0" baseline="0" dirty="0" smtClean="0">
                          <a:ln>
                            <a:noFill/>
                          </a:ln>
                          <a:solidFill>
                            <a:schemeClr val="bg2">
                              <a:lumMod val="10000"/>
                            </a:schemeClr>
                          </a:solidFill>
                          <a:effectLst/>
                          <a:latin typeface="+mj-lt"/>
                          <a:ea typeface="Arial" charset="0"/>
                          <a:cs typeface="Arial" charset="0"/>
                        </a:rPr>
                        <a:t>Seroconversion at Wk </a:t>
                      </a: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48</a:t>
                      </a:r>
                    </a:p>
                  </a:txBody>
                  <a:tcPr anchor="ct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14</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10</a:t>
                      </a: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12</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8</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.47</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.32</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cap="none" normalizeH="0" baseline="0" dirty="0">
                        <a:ln>
                          <a:noFill/>
                        </a:ln>
                        <a:solidFill>
                          <a:schemeClr val="bg2">
                            <a:lumMod val="10000"/>
                          </a:schemeClr>
                        </a:solidFill>
                        <a:effectLst/>
                        <a:latin typeface="+mj-lt"/>
                      </a:endParaRP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bg2"/>
                    </a:solidFill>
                  </a:tcPr>
                </a:tc>
                <a:extLst>
                  <a:ext uri="{0D108BD9-81ED-4DB2-BD59-A6C34878D82A}">
                    <a16:rowId xmlns="" xmlns:a16="http://schemas.microsoft.com/office/drawing/2014/main" val="10005"/>
                  </a:ext>
                </a:extLst>
              </a:tr>
              <a:tr h="3159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HBsAg</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altLang="en-US" sz="1400" b="0" i="0" u="none" strike="noStrike" kern="1200" cap="none" normalizeH="0" baseline="0" dirty="0" smtClean="0">
                          <a:ln>
                            <a:noFill/>
                          </a:ln>
                          <a:solidFill>
                            <a:schemeClr val="bg2">
                              <a:lumMod val="10000"/>
                            </a:schemeClr>
                          </a:solidFill>
                          <a:effectLst/>
                          <a:latin typeface="+mj-lt"/>
                          <a:ea typeface="Arial" charset="0"/>
                          <a:cs typeface="Arial" charset="0"/>
                        </a:rPr>
                        <a:t>Loss at Wk 48</a:t>
                      </a:r>
                    </a:p>
                    <a:p>
                      <a:pPr marL="285750" marR="0" lvl="0" indent="-173038" algn="l" defTabSz="914400" rtl="0" eaLnBrk="1" fontAlgn="base" latinLnBrk="0" hangingPunct="1">
                        <a:lnSpc>
                          <a:spcPct val="100000"/>
                        </a:lnSpc>
                        <a:spcBef>
                          <a:spcPct val="0"/>
                        </a:spcBef>
                        <a:spcAft>
                          <a:spcPct val="0"/>
                        </a:spcAft>
                        <a:buClrTx/>
                        <a:buSzTx/>
                        <a:buFont typeface="Wingdings" pitchFamily="2" charset="2"/>
                        <a:buChar char="§"/>
                        <a:tabLst/>
                        <a:defRPr/>
                      </a:pPr>
                      <a:r>
                        <a:rPr kumimoji="0" lang="en-US" altLang="en-US" sz="1400" b="0" i="0" u="none" strike="noStrike" kern="1200" cap="none" normalizeH="0" baseline="0" dirty="0" smtClean="0">
                          <a:ln>
                            <a:noFill/>
                          </a:ln>
                          <a:solidFill>
                            <a:schemeClr val="bg2">
                              <a:lumMod val="10000"/>
                            </a:schemeClr>
                          </a:solidFill>
                          <a:effectLst/>
                          <a:latin typeface="+mj-lt"/>
                          <a:ea typeface="Arial" charset="0"/>
                          <a:cs typeface="Arial" charset="0"/>
                        </a:rPr>
                        <a:t>Seroconversion </a:t>
                      </a:r>
                      <a:r>
                        <a:rPr kumimoji="0" lang="en-US" altLang="en-US" sz="1400" b="0" i="0" u="none" strike="noStrike" cap="none" normalizeH="0" baseline="0" dirty="0" smtClean="0">
                          <a:ln>
                            <a:noFill/>
                          </a:ln>
                          <a:solidFill>
                            <a:schemeClr val="bg2">
                              <a:lumMod val="10000"/>
                            </a:schemeClr>
                          </a:solidFill>
                          <a:effectLst/>
                          <a:latin typeface="+mj-lt"/>
                          <a:ea typeface="Arial" charset="0"/>
                          <a:cs typeface="Arial" charset="0"/>
                        </a:rPr>
                        <a:t>at Wk 48</a:t>
                      </a:r>
                    </a:p>
                  </a:txBody>
                  <a:tcPr anchor="ctr"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&lt;1</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&lt;1</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&lt;1</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0</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400" b="0" i="0" u="none" strike="noStrike" kern="1200" cap="none" normalizeH="0" baseline="0" dirty="0" smtClean="0">
                        <a:ln>
                          <a:noFill/>
                        </a:ln>
                        <a:solidFill>
                          <a:schemeClr val="bg2">
                            <a:lumMod val="10000"/>
                          </a:schemeClr>
                        </a:solidFill>
                        <a:effectLst/>
                        <a:latin typeface="+mj-lt"/>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.52</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400" b="0" i="0" u="none" strike="noStrike" kern="1200" cap="none" normalizeH="0" baseline="0" dirty="0" smtClean="0">
                          <a:ln>
                            <a:noFill/>
                          </a:ln>
                          <a:solidFill>
                            <a:schemeClr val="bg2">
                              <a:lumMod val="10000"/>
                            </a:schemeClr>
                          </a:solidFill>
                          <a:effectLst/>
                          <a:latin typeface="+mj-lt"/>
                          <a:ea typeface="+mn-ea"/>
                          <a:cs typeface="+mn-cs"/>
                        </a:rPr>
                        <a:t>.22</a:t>
                      </a:r>
                      <a:endParaRPr kumimoji="0" lang="en-US" sz="1400" b="0" i="0" u="none" strike="noStrike" kern="1200" cap="none" normalizeH="0" baseline="0" dirty="0">
                        <a:ln>
                          <a:noFill/>
                        </a:ln>
                        <a:solidFill>
                          <a:schemeClr val="bg2">
                            <a:lumMod val="10000"/>
                          </a:schemeClr>
                        </a:solidFill>
                        <a:effectLst/>
                        <a:latin typeface="+mj-lt"/>
                        <a:ea typeface="+mn-ea"/>
                        <a:cs typeface="+mn-cs"/>
                      </a:endParaRP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endParaRPr lang="en-US" sz="1400" dirty="0">
                        <a:solidFill>
                          <a:schemeClr val="bg2">
                            <a:lumMod val="10000"/>
                          </a:schemeClr>
                        </a:solidFill>
                        <a:latin typeface="+mj-lt"/>
                      </a:endParaRP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endParaRPr lang="en-US" sz="1400" dirty="0">
                        <a:solidFill>
                          <a:schemeClr val="bg2">
                            <a:lumMod val="10000"/>
                          </a:schemeClr>
                        </a:solidFill>
                        <a:latin typeface="+mj-lt"/>
                      </a:endParaRP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endParaRPr lang="en-US" sz="1400" dirty="0">
                        <a:solidFill>
                          <a:schemeClr val="bg2">
                            <a:lumMod val="10000"/>
                          </a:schemeClr>
                        </a:solidFill>
                        <a:latin typeface="+mj-lt"/>
                      </a:endParaRPr>
                    </a:p>
                  </a:txBody>
                  <a:tcPr anchor="ctr" anchorCtr="1" horzOverflow="overflow">
                    <a:lnL>
                      <a:noFill/>
                    </a:lnL>
                    <a:lnR>
                      <a:noFill/>
                    </a:lnR>
                    <a:lnT>
                      <a:noFill/>
                    </a:lnT>
                    <a:lnB>
                      <a:noFill/>
                    </a:lnB>
                    <a:lnTlToBr>
                      <a:noFill/>
                    </a:lnTlToBr>
                    <a:lnBlToTr>
                      <a:noFill/>
                    </a:lnBlToTr>
                    <a:solidFill>
                      <a:schemeClr val="tx1">
                        <a:lumMod val="95000"/>
                      </a:schemeClr>
                    </a:solidFill>
                  </a:tcPr>
                </a:tc>
                <a:extLst>
                  <a:ext uri="{0D108BD9-81ED-4DB2-BD59-A6C34878D82A}">
                    <a16:rowId xmlns="" xmlns:a16="http://schemas.microsoft.com/office/drawing/2014/main" val="10006"/>
                  </a:ext>
                </a:extLst>
              </a:tr>
            </a:tbl>
          </a:graphicData>
        </a:graphic>
      </p:graphicFrame>
      <p:grpSp>
        <p:nvGrpSpPr>
          <p:cNvPr id="10" name="Group 16"/>
          <p:cNvGrpSpPr>
            <a:grpSpLocks/>
          </p:cNvGrpSpPr>
          <p:nvPr/>
        </p:nvGrpSpPr>
        <p:grpSpPr bwMode="auto">
          <a:xfrm>
            <a:off x="6291263" y="6208713"/>
            <a:ext cx="2673350" cy="450850"/>
            <a:chOff x="9289790" y="4481726"/>
            <a:chExt cx="2673350" cy="450347"/>
          </a:xfrm>
        </p:grpSpPr>
        <p:pic>
          <p:nvPicPr>
            <p:cNvPr id="1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9" name="Text Box 30"/>
          <p:cNvSpPr txBox="1">
            <a:spLocks noChangeArrowheads="1"/>
          </p:cNvSpPr>
          <p:nvPr/>
        </p:nvSpPr>
        <p:spPr bwMode="auto">
          <a:xfrm>
            <a:off x="400155" y="5767029"/>
            <a:ext cx="8300453"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35000"/>
              </a:spcBef>
              <a:spcAft>
                <a:spcPct val="25000"/>
              </a:spcAft>
              <a:buClr>
                <a:schemeClr val="folHlink"/>
              </a:buClr>
            </a:pPr>
            <a:r>
              <a:rPr lang="en-US" altLang="en-US" sz="1200" b="0" dirty="0" smtClean="0"/>
              <a:t>*ULN for men, ≤ </a:t>
            </a:r>
            <a:r>
              <a:rPr lang="en-US" altLang="en-US" sz="1200" b="0" dirty="0"/>
              <a:t>43 U/L </a:t>
            </a:r>
            <a:r>
              <a:rPr lang="en-US" altLang="en-US" sz="1200" b="0" dirty="0" smtClean="0"/>
              <a:t>(≤ 35 U/L if age ≥ 69 yrs); for women</a:t>
            </a:r>
            <a:r>
              <a:rPr lang="en-US" altLang="en-US" sz="1200" b="0" dirty="0"/>
              <a:t>, ≤ </a:t>
            </a:r>
            <a:r>
              <a:rPr lang="en-US" altLang="en-US" sz="1200" b="0" dirty="0" smtClean="0"/>
              <a:t>34 U/L (</a:t>
            </a:r>
            <a:r>
              <a:rPr lang="en-US" altLang="en-US" sz="1200" b="0" dirty="0"/>
              <a:t>≤ </a:t>
            </a:r>
            <a:r>
              <a:rPr lang="en-US" altLang="en-US" sz="1200" b="0" dirty="0" smtClean="0"/>
              <a:t>32 </a:t>
            </a:r>
            <a:r>
              <a:rPr lang="en-US" altLang="en-US" sz="1200" b="0" dirty="0"/>
              <a:t>U/L if age ≥ </a:t>
            </a:r>
            <a:r>
              <a:rPr lang="en-US" altLang="en-US" sz="1200" b="0" dirty="0" smtClean="0"/>
              <a:t>69 yrs).</a:t>
            </a:r>
            <a:r>
              <a:rPr lang="en-US" altLang="en-US" sz="1200" dirty="0"/>
              <a:t/>
            </a:r>
            <a:br>
              <a:rPr lang="en-US" altLang="en-US" sz="1200" dirty="0"/>
            </a:br>
            <a:r>
              <a:rPr lang="en-US" altLang="en-US" sz="1200" b="0" baseline="30000" dirty="0" smtClean="0"/>
              <a:t>†</a:t>
            </a:r>
            <a:r>
              <a:rPr lang="en-US" altLang="en-US" sz="1200" b="0" dirty="0" smtClean="0"/>
              <a:t>ULN </a:t>
            </a:r>
            <a:r>
              <a:rPr lang="en-US" altLang="en-US" sz="1200" b="0" dirty="0"/>
              <a:t>for men, ≤ </a:t>
            </a:r>
            <a:r>
              <a:rPr lang="en-US" altLang="en-US" sz="1200" b="0" dirty="0" smtClean="0"/>
              <a:t>30 U/L; </a:t>
            </a:r>
            <a:r>
              <a:rPr lang="en-US" altLang="en-US" sz="1200" b="0" dirty="0"/>
              <a:t>for women, ≤ </a:t>
            </a:r>
            <a:r>
              <a:rPr lang="en-US" altLang="en-US" sz="1200" b="0" dirty="0" smtClean="0"/>
              <a:t>19 U/L.</a:t>
            </a:r>
            <a:endParaRPr lang="en-US" altLang="en-US" sz="1400" b="0" dirty="0" smtClean="0"/>
          </a:p>
        </p:txBody>
      </p:sp>
    </p:spTree>
    <p:extLst>
      <p:ext uri="{BB962C8B-B14F-4D97-AF65-F5344CB8AC3E}">
        <p14:creationId xmlns:p14="http://schemas.microsoft.com/office/powerpoint/2010/main" val="42868328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title"/>
          </p:nvPr>
        </p:nvSpPr>
        <p:spPr/>
        <p:txBody>
          <a:bodyPr/>
          <a:lstStyle/>
          <a:p>
            <a:r>
              <a:rPr lang="en-US" altLang="en-US" dirty="0" smtClean="0"/>
              <a:t>TAF vs TDF in Pts With HBV Infection: Safety</a:t>
            </a:r>
            <a:endParaRPr lang="en-US" altLang="en-US" dirty="0"/>
          </a:p>
        </p:txBody>
      </p:sp>
      <p:sp>
        <p:nvSpPr>
          <p:cNvPr id="6" name="Content Placeholder 12"/>
          <p:cNvSpPr>
            <a:spLocks noGrp="1"/>
          </p:cNvSpPr>
          <p:nvPr>
            <p:ph idx="1"/>
          </p:nvPr>
        </p:nvSpPr>
        <p:spPr/>
        <p:txBody>
          <a:bodyPr/>
          <a:lstStyle/>
          <a:p>
            <a:r>
              <a:rPr lang="en-US" altLang="en-US" sz="2000" dirty="0" smtClean="0"/>
              <a:t>Multicenter </a:t>
            </a:r>
            <a:r>
              <a:rPr lang="en-US" altLang="en-US" sz="2000" dirty="0"/>
              <a:t>phase III studies in pts with chronic HBV </a:t>
            </a:r>
            <a:r>
              <a:rPr lang="en-US" altLang="en-US" sz="2000" dirty="0" smtClean="0"/>
              <a:t>infection</a:t>
            </a:r>
            <a:br>
              <a:rPr lang="en-US" altLang="en-US" sz="2000" dirty="0" smtClean="0"/>
            </a:br>
            <a:r>
              <a:rPr lang="en-US" altLang="en-US" sz="2000" dirty="0" smtClean="0"/>
              <a:t>(N </a:t>
            </a:r>
            <a:r>
              <a:rPr lang="en-US" altLang="en-US" sz="2000" dirty="0"/>
              <a:t>= 1298), including pts with compensated cirrhosis</a:t>
            </a:r>
          </a:p>
        </p:txBody>
      </p:sp>
      <p:sp>
        <p:nvSpPr>
          <p:cNvPr id="12" name="Text Box 15"/>
          <p:cNvSpPr txBox="1">
            <a:spLocks noChangeArrowheads="1"/>
          </p:cNvSpPr>
          <p:nvPr/>
        </p:nvSpPr>
        <p:spPr bwMode="auto">
          <a:xfrm>
            <a:off x="285750" y="6142693"/>
            <a:ext cx="5891213" cy="523220"/>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it-IT" altLang="en-US" sz="1400" b="0" spc="-10" dirty="0">
                <a:solidFill>
                  <a:schemeClr val="bg2"/>
                </a:solidFill>
              </a:rPr>
              <a:t>1. Seto </a:t>
            </a:r>
            <a:r>
              <a:rPr lang="it-IT" altLang="en-US" sz="1400" b="0" spc="-10" dirty="0" smtClean="0">
                <a:solidFill>
                  <a:schemeClr val="bg2"/>
                </a:solidFill>
              </a:rPr>
              <a:t>WK</a:t>
            </a:r>
            <a:r>
              <a:rPr lang="it-IT" altLang="en-US" sz="1400" b="0" spc="-10" dirty="0">
                <a:solidFill>
                  <a:schemeClr val="bg2"/>
                </a:solidFill>
              </a:rPr>
              <a:t>, et al. AASLD </a:t>
            </a:r>
            <a:r>
              <a:rPr lang="it-IT" altLang="en-US" sz="1400" b="0" spc="-10" dirty="0" smtClean="0">
                <a:solidFill>
                  <a:schemeClr val="bg2"/>
                </a:solidFill>
              </a:rPr>
              <a:t>2016. </a:t>
            </a:r>
            <a:r>
              <a:rPr lang="it-IT" altLang="en-US" sz="1400" b="0" spc="-10" dirty="0">
                <a:solidFill>
                  <a:schemeClr val="bg2"/>
                </a:solidFill>
              </a:rPr>
              <a:t>Abstract 67. 2. Agarwal K, et al. AASLD </a:t>
            </a:r>
            <a:r>
              <a:rPr lang="it-IT" altLang="en-US" sz="1400" b="0" spc="-10" dirty="0" smtClean="0">
                <a:solidFill>
                  <a:schemeClr val="bg2"/>
                </a:solidFill>
              </a:rPr>
              <a:t>2016. </a:t>
            </a:r>
            <a:r>
              <a:rPr lang="it-IT" altLang="en-US" sz="1400" b="0" spc="-10" dirty="0">
                <a:solidFill>
                  <a:schemeClr val="bg2"/>
                </a:solidFill>
              </a:rPr>
              <a:t>Abstract 1844. 3. Izumi </a:t>
            </a:r>
            <a:r>
              <a:rPr lang="it-IT" altLang="en-US" sz="1400" b="0" spc="-10" dirty="0" smtClean="0">
                <a:solidFill>
                  <a:schemeClr val="bg2"/>
                </a:solidFill>
              </a:rPr>
              <a:t>N, et al. AASLD 2016. </a:t>
            </a:r>
            <a:r>
              <a:rPr lang="it-IT" altLang="en-US" sz="1400" b="0" spc="-10" dirty="0">
                <a:solidFill>
                  <a:schemeClr val="bg2"/>
                </a:solidFill>
              </a:rPr>
              <a:t>Abstract 1904</a:t>
            </a:r>
            <a:r>
              <a:rPr lang="it-IT" altLang="en-US" sz="1400" b="0" spc="-10" dirty="0" smtClean="0">
                <a:solidFill>
                  <a:schemeClr val="bg2"/>
                </a:solidFill>
              </a:rPr>
              <a:t>. </a:t>
            </a:r>
            <a:endParaRPr lang="it-IT" altLang="en-US" sz="1400" b="0" spc="-10" dirty="0">
              <a:solidFill>
                <a:schemeClr val="bg2"/>
              </a:solidFill>
            </a:endParaRPr>
          </a:p>
        </p:txBody>
      </p:sp>
      <p:graphicFrame>
        <p:nvGraphicFramePr>
          <p:cNvPr id="13" name="Group 32"/>
          <p:cNvGraphicFramePr>
            <a:graphicFrameLocks noGrp="1"/>
          </p:cNvGraphicFramePr>
          <p:nvPr>
            <p:extLst>
              <p:ext uri="{D42A27DB-BD31-4B8C-83A1-F6EECF244321}">
                <p14:modId xmlns:p14="http://schemas.microsoft.com/office/powerpoint/2010/main" val="3367108416"/>
              </p:ext>
            </p:extLst>
          </p:nvPr>
        </p:nvGraphicFramePr>
        <p:xfrm>
          <a:off x="382588" y="2235229"/>
          <a:ext cx="8464549" cy="2846832"/>
        </p:xfrm>
        <a:graphic>
          <a:graphicData uri="http://schemas.openxmlformats.org/drawingml/2006/table">
            <a:tbl>
              <a:tblPr/>
              <a:tblGrid>
                <a:gridCol w="5241377">
                  <a:extLst>
                    <a:ext uri="{9D8B030D-6E8A-4147-A177-3AD203B41FA5}">
                      <a16:colId xmlns="" xmlns:a16="http://schemas.microsoft.com/office/drawing/2014/main" val="20000"/>
                    </a:ext>
                  </a:extLst>
                </a:gridCol>
                <a:gridCol w="1003412">
                  <a:extLst>
                    <a:ext uri="{9D8B030D-6E8A-4147-A177-3AD203B41FA5}">
                      <a16:colId xmlns="" xmlns:a16="http://schemas.microsoft.com/office/drawing/2014/main" val="20001"/>
                    </a:ext>
                  </a:extLst>
                </a:gridCol>
                <a:gridCol w="1011504">
                  <a:extLst>
                    <a:ext uri="{9D8B030D-6E8A-4147-A177-3AD203B41FA5}">
                      <a16:colId xmlns="" xmlns:a16="http://schemas.microsoft.com/office/drawing/2014/main" val="20002"/>
                    </a:ext>
                  </a:extLst>
                </a:gridCol>
                <a:gridCol w="1208256"/>
              </a:tblGrid>
              <a:tr h="0">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charset="2"/>
                        <a:buNone/>
                        <a:tabLst/>
                      </a:pPr>
                      <a:r>
                        <a:rPr kumimoji="0" lang="en-GB" altLang="en-US" sz="1600" b="1" i="0" u="none" strike="noStrike" cap="none" normalizeH="0" baseline="0" dirty="0" smtClean="0">
                          <a:ln>
                            <a:noFill/>
                          </a:ln>
                          <a:solidFill>
                            <a:schemeClr val="tx1"/>
                          </a:solidFill>
                          <a:effectLst/>
                          <a:latin typeface="Arial" charset="0"/>
                          <a:ea typeface="Arial" charset="0"/>
                          <a:cs typeface="Arial" charset="0"/>
                        </a:rPr>
                        <a:t>Outcome</a:t>
                      </a:r>
                      <a:endParaRPr kumimoji="0" lang="en-GB" altLang="en-US" sz="1600" b="1" i="0" u="none" strike="noStrike" cap="none" normalizeH="0" baseline="3000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600" b="1" i="0" u="none" strike="noStrike" cap="none" normalizeH="0" baseline="0" dirty="0" smtClean="0">
                          <a:ln>
                            <a:noFill/>
                          </a:ln>
                          <a:solidFill>
                            <a:schemeClr val="tx1"/>
                          </a:solidFill>
                          <a:effectLst/>
                          <a:latin typeface="Arial" charset="0"/>
                          <a:ea typeface="Arial" charset="0"/>
                          <a:cs typeface="Arial" charset="0"/>
                        </a:rPr>
                        <a:t>TAF</a:t>
                      </a:r>
                      <a:endParaRPr kumimoji="0" lang="en-US" altLang="en-US" sz="16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lvl1pPr>
                        <a:lnSpc>
                          <a:spcPct val="90000"/>
                        </a:lnSpc>
                        <a:spcBef>
                          <a:spcPts val="1000"/>
                        </a:spcBef>
                        <a:spcAft>
                          <a:spcPts val="700"/>
                        </a:spcAft>
                        <a:buClr>
                          <a:srgbClr val="FEFDDE"/>
                        </a:buClr>
                        <a:buFont typeface="Wingdings" charset="2"/>
                        <a:defRPr sz="2200">
                          <a:solidFill>
                            <a:srgbClr val="FEFDDE"/>
                          </a:solidFill>
                          <a:latin typeface="Arial" charset="0"/>
                        </a:defRPr>
                      </a:lvl1pPr>
                      <a:lvl2pPr marL="742950" indent="-285750">
                        <a:lnSpc>
                          <a:spcPct val="90000"/>
                        </a:lnSpc>
                        <a:spcBef>
                          <a:spcPts val="1000"/>
                        </a:spcBef>
                        <a:spcAft>
                          <a:spcPts val="700"/>
                        </a:spcAft>
                        <a:buClr>
                          <a:srgbClr val="FEFDDE"/>
                        </a:buClr>
                        <a:buFont typeface="Arial" charset="0"/>
                        <a:defRPr sz="2000">
                          <a:solidFill>
                            <a:srgbClr val="FEFDDE"/>
                          </a:solidFill>
                          <a:latin typeface="Arial" charset="0"/>
                        </a:defRPr>
                      </a:lvl2pPr>
                      <a:lvl3pPr marL="1143000" indent="-228600">
                        <a:lnSpc>
                          <a:spcPct val="90000"/>
                        </a:lnSpc>
                        <a:spcBef>
                          <a:spcPts val="1000"/>
                        </a:spcBef>
                        <a:spcAft>
                          <a:spcPts val="700"/>
                        </a:spcAft>
                        <a:buClr>
                          <a:srgbClr val="FEFDDE"/>
                        </a:buClr>
                        <a:buFont typeface="Arial" charset="0"/>
                        <a:defRPr sz="2000">
                          <a:solidFill>
                            <a:srgbClr val="FEFDDE"/>
                          </a:solidFill>
                          <a:latin typeface="Arial" charset="0"/>
                        </a:defRPr>
                      </a:lvl3pPr>
                      <a:lvl4pPr marL="1600200" indent="-228600">
                        <a:lnSpc>
                          <a:spcPct val="90000"/>
                        </a:lnSpc>
                        <a:spcBef>
                          <a:spcPts val="1000"/>
                        </a:spcBef>
                        <a:spcAft>
                          <a:spcPts val="700"/>
                        </a:spcAft>
                        <a:buClr>
                          <a:srgbClr val="FEFDDE"/>
                        </a:buClr>
                        <a:buFont typeface="Arial" charset="0"/>
                        <a:defRPr>
                          <a:solidFill>
                            <a:srgbClr val="FEFDDE"/>
                          </a:solidFill>
                          <a:latin typeface="Arial" charset="0"/>
                        </a:defRPr>
                      </a:lvl4pPr>
                      <a:lvl5pPr marL="2057400" indent="-228600">
                        <a:lnSpc>
                          <a:spcPct val="90000"/>
                        </a:lnSpc>
                        <a:spcBef>
                          <a:spcPts val="1000"/>
                        </a:spcBef>
                        <a:spcAft>
                          <a:spcPts val="700"/>
                        </a:spcAft>
                        <a:buClr>
                          <a:srgbClr val="FEFDDE"/>
                        </a:buClr>
                        <a:buFont typeface="Arial" charset="0"/>
                        <a:defRPr sz="1600">
                          <a:solidFill>
                            <a:srgbClr val="FEFDDE"/>
                          </a:solidFill>
                          <a:latin typeface="Arial" charset="0"/>
                        </a:defRPr>
                      </a:lvl5pPr>
                      <a:lvl6pPr marL="25146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6pPr>
                      <a:lvl7pPr marL="29718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7pPr>
                      <a:lvl8pPr marL="34290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8pPr>
                      <a:lvl9pPr marL="3886200" indent="-228600" eaLnBrk="0" fontAlgn="base" hangingPunct="0">
                        <a:lnSpc>
                          <a:spcPct val="90000"/>
                        </a:lnSpc>
                        <a:spcBef>
                          <a:spcPts val="1000"/>
                        </a:spcBef>
                        <a:spcAft>
                          <a:spcPts val="700"/>
                        </a:spcAft>
                        <a:buClr>
                          <a:srgbClr val="FEFDDE"/>
                        </a:buClr>
                        <a:buFont typeface="Arial" charset="0"/>
                        <a:defRPr sz="1600">
                          <a:solidFill>
                            <a:srgbClr val="FEFDDE"/>
                          </a:solidFill>
                          <a:latin typeface="Arial" charset="0"/>
                        </a:defRPr>
                      </a:lvl9p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600" b="1" i="0" u="none" strike="noStrike" cap="none" normalizeH="0" baseline="0" dirty="0" smtClean="0">
                          <a:ln>
                            <a:noFill/>
                          </a:ln>
                          <a:solidFill>
                            <a:schemeClr val="tx1"/>
                          </a:solidFill>
                          <a:effectLst/>
                          <a:latin typeface="Arial" charset="0"/>
                          <a:ea typeface="Arial" charset="0"/>
                          <a:cs typeface="Arial" charset="0"/>
                        </a:rPr>
                        <a:t>TDF</a:t>
                      </a:r>
                      <a:endParaRPr kumimoji="0" lang="en-US" altLang="en-US" sz="1600" b="1" i="0"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35000"/>
                        </a:spcBef>
                        <a:spcAft>
                          <a:spcPct val="25000"/>
                        </a:spcAft>
                        <a:buClr>
                          <a:schemeClr val="accent2"/>
                        </a:buClr>
                        <a:buSzTx/>
                        <a:buFont typeface="Wingdings" charset="2"/>
                        <a:buNone/>
                        <a:tabLst/>
                      </a:pPr>
                      <a:r>
                        <a:rPr kumimoji="0" lang="en-US" altLang="en-US" sz="1600" b="1" i="1" u="none" strike="noStrike" cap="none" normalizeH="0" baseline="0" dirty="0" smtClean="0">
                          <a:ln>
                            <a:noFill/>
                          </a:ln>
                          <a:solidFill>
                            <a:schemeClr val="tx1"/>
                          </a:solidFill>
                          <a:effectLst/>
                          <a:latin typeface="Arial" charset="0"/>
                          <a:ea typeface="Arial" charset="0"/>
                          <a:cs typeface="Arial" charset="0"/>
                        </a:rPr>
                        <a:t>P </a:t>
                      </a:r>
                      <a:r>
                        <a:rPr kumimoji="0" lang="en-US" altLang="en-US" sz="1600" b="1" i="0" u="none" strike="noStrike" cap="none" normalizeH="0" baseline="0" dirty="0" smtClean="0">
                          <a:ln>
                            <a:noFill/>
                          </a:ln>
                          <a:solidFill>
                            <a:schemeClr val="tx1"/>
                          </a:solidFill>
                          <a:effectLst/>
                          <a:latin typeface="Arial" charset="0"/>
                          <a:ea typeface="Arial" charset="0"/>
                          <a:cs typeface="Arial" charset="0"/>
                        </a:rPr>
                        <a:t>Value</a:t>
                      </a:r>
                      <a:endParaRPr kumimoji="0" lang="en-US" altLang="en-US" sz="1600" b="1" i="1" u="none" strike="noStrike" cap="none" normalizeH="0" baseline="0" dirty="0">
                        <a:ln>
                          <a:noFill/>
                        </a:ln>
                        <a:solidFill>
                          <a:schemeClr val="tx1"/>
                        </a:solidFill>
                        <a:effectLst/>
                        <a:latin typeface="Arial" charset="0"/>
                        <a:ea typeface="Arial" charset="0"/>
                        <a:cs typeface="Arial" charset="0"/>
                      </a:endParaRPr>
                    </a:p>
                  </a:txBody>
                  <a:tcPr anchor="ctr" horzOverflow="overflow">
                    <a:lnL>
                      <a:noFill/>
                    </a:lnL>
                    <a:lnR>
                      <a:noFill/>
                    </a:lnR>
                    <a:lnT>
                      <a:noFill/>
                    </a:lnT>
                    <a:lnB w="28575"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261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charset="0"/>
                          <a:ea typeface="Arial" charset="0"/>
                          <a:cs typeface="Arial" charset="0"/>
                        </a:rPr>
                        <a:t>Mean change in BMD at Wk 72, %</a:t>
                      </a:r>
                      <a:r>
                        <a:rPr kumimoji="0" lang="en-US" altLang="en-US" sz="1600" b="0" i="0" u="none" strike="noStrike" cap="none" normalizeH="0" baseline="30000" dirty="0" smtClean="0">
                          <a:ln>
                            <a:noFill/>
                          </a:ln>
                          <a:solidFill>
                            <a:srgbClr val="000000"/>
                          </a:solidFill>
                          <a:effectLst/>
                          <a:latin typeface="Arial" charset="0"/>
                          <a:ea typeface="Arial" charset="0"/>
                          <a:cs typeface="Arial" charset="0"/>
                        </a:rPr>
                        <a:t>[1]</a:t>
                      </a:r>
                      <a:endParaRPr kumimoji="0" lang="en-US" altLang="en-US" sz="1600" b="0" i="0" u="none" strike="noStrike" cap="none" normalizeH="0" baseline="0" dirty="0" smtClean="0">
                        <a:ln>
                          <a:noFill/>
                        </a:ln>
                        <a:solidFill>
                          <a:srgbClr val="000000"/>
                        </a:solidFill>
                        <a:effectLst/>
                        <a:latin typeface="Arial" charset="0"/>
                        <a:ea typeface="Arial" charset="0"/>
                        <a:cs typeface="Arial" charset="0"/>
                      </a:endParaRPr>
                    </a:p>
                    <a:p>
                      <a:pPr marL="285750" marR="0" lvl="0" indent="-173038"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kern="1200" cap="none" normalizeH="0" baseline="0" dirty="0" smtClean="0">
                          <a:ln>
                            <a:noFill/>
                          </a:ln>
                          <a:solidFill>
                            <a:srgbClr val="000000"/>
                          </a:solidFill>
                          <a:effectLst/>
                          <a:latin typeface="Arial" charset="0"/>
                          <a:ea typeface="Arial" charset="0"/>
                          <a:cs typeface="Arial" charset="0"/>
                        </a:rPr>
                        <a:t>Hip</a:t>
                      </a:r>
                    </a:p>
                    <a:p>
                      <a:pPr marL="285750" marR="0" lvl="0" indent="-173038"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kern="1200" cap="none" normalizeH="0" baseline="0" dirty="0" smtClean="0">
                          <a:ln>
                            <a:noFill/>
                          </a:ln>
                          <a:solidFill>
                            <a:srgbClr val="000000"/>
                          </a:solidFill>
                          <a:effectLst/>
                          <a:latin typeface="Arial" charset="0"/>
                          <a:ea typeface="Arial" charset="0"/>
                          <a:cs typeface="Arial" charset="0"/>
                        </a:rPr>
                        <a:t>Spine</a:t>
                      </a:r>
                      <a:endParaRPr kumimoji="0" lang="en-US" altLang="en-US" sz="1600" b="0" i="0" u="none" strike="noStrike" kern="1200" cap="none" normalizeH="0" baseline="0" dirty="0">
                        <a:ln>
                          <a:noFill/>
                        </a:ln>
                        <a:solidFill>
                          <a:srgbClr val="000000"/>
                        </a:solidFill>
                        <a:effectLst/>
                        <a:latin typeface="Arial" charset="0"/>
                        <a:ea typeface="Arial" charset="0"/>
                        <a:cs typeface="Arial" charset="0"/>
                      </a:endParaRPr>
                    </a:p>
                  </a:txBody>
                  <a:tcPr anchor="ctr"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kern="1200" cap="none" normalizeH="0" baseline="0" dirty="0">
                        <a:ln>
                          <a:noFill/>
                        </a:ln>
                        <a:solidFill>
                          <a:srgbClr val="141415"/>
                        </a:solidFill>
                        <a:effectLst/>
                        <a:latin typeface="Arial" pitchFamily="34" charset="0"/>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-0.16</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-0.57</a:t>
                      </a: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cap="none" normalizeH="0" baseline="0" dirty="0">
                        <a:ln>
                          <a:noFill/>
                        </a:ln>
                        <a:solidFill>
                          <a:srgbClr val="141415"/>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-1.86</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-2.37</a:t>
                      </a:r>
                      <a:endParaRPr kumimoji="0" lang="en-US" sz="1600" b="0" i="0" u="none" strike="noStrike" cap="none" normalizeH="0" baseline="0" dirty="0">
                        <a:ln>
                          <a:noFill/>
                        </a:ln>
                        <a:solidFill>
                          <a:srgbClr val="141415"/>
                        </a:solidFill>
                        <a:effectLst/>
                        <a:latin typeface="Arial" pitchFamily="34" charset="0"/>
                      </a:endParaRP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cap="none" normalizeH="0" baseline="0" dirty="0">
                        <a:ln>
                          <a:noFill/>
                        </a:ln>
                        <a:solidFill>
                          <a:srgbClr val="141415"/>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smtClean="0">
                          <a:ln>
                            <a:noFill/>
                          </a:ln>
                          <a:solidFill>
                            <a:srgbClr val="141415"/>
                          </a:solidFill>
                          <a:effectLst/>
                          <a:latin typeface="Arial" pitchFamily="34" charset="0"/>
                        </a:rPr>
                        <a:t>&lt; .</a:t>
                      </a:r>
                      <a:r>
                        <a:rPr kumimoji="0" lang="en-US" sz="1600" b="0" i="0" u="none" strike="noStrike" cap="none" normalizeH="0" baseline="0" dirty="0">
                          <a:ln>
                            <a:noFill/>
                          </a:ln>
                          <a:solidFill>
                            <a:srgbClr val="141415"/>
                          </a:solidFill>
                          <a:effectLst/>
                          <a:latin typeface="Arial" pitchFamily="34" charset="0"/>
                        </a:rPr>
                        <a:t>001</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smtClean="0">
                          <a:ln>
                            <a:noFill/>
                          </a:ln>
                          <a:solidFill>
                            <a:srgbClr val="141415"/>
                          </a:solidFill>
                          <a:effectLst/>
                          <a:latin typeface="Arial" pitchFamily="34" charset="0"/>
                        </a:rPr>
                        <a:t>&lt; .</a:t>
                      </a:r>
                      <a:r>
                        <a:rPr kumimoji="0" lang="en-US" sz="1600" b="0" i="0" u="none" strike="noStrike" cap="none" normalizeH="0" baseline="0" dirty="0">
                          <a:ln>
                            <a:noFill/>
                          </a:ln>
                          <a:solidFill>
                            <a:srgbClr val="141415"/>
                          </a:solidFill>
                          <a:effectLst/>
                          <a:latin typeface="Arial" pitchFamily="34" charset="0"/>
                        </a:rPr>
                        <a:t>001</a:t>
                      </a:r>
                    </a:p>
                  </a:txBody>
                  <a:tcPr anchor="ctr" anchorCtr="1" horzOverflow="overflow">
                    <a:lnL>
                      <a:noFill/>
                    </a:lnL>
                    <a:lnR>
                      <a:noFill/>
                    </a:lnR>
                    <a:lnT w="28575" cap="flat" cmpd="sng" algn="ctr">
                      <a:noFill/>
                      <a:prstDash val="solid"/>
                      <a:round/>
                      <a:headEnd type="none" w="med" len="med"/>
                      <a:tailEnd type="none" w="med" len="med"/>
                    </a:lnT>
                    <a:lnB>
                      <a:noFill/>
                    </a:lnB>
                    <a:lnTlToBr>
                      <a:noFill/>
                    </a:lnTlToBr>
                    <a:lnBlToTr>
                      <a:noFill/>
                    </a:lnBlToTr>
                    <a:solidFill>
                      <a:schemeClr val="bg2"/>
                    </a:solidFill>
                  </a:tcPr>
                </a:tc>
                <a:extLst>
                  <a:ext uri="{0D108BD9-81ED-4DB2-BD59-A6C34878D82A}">
                    <a16:rowId xmlns="" xmlns:a16="http://schemas.microsoft.com/office/drawing/2014/main" val="10004"/>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charset="0"/>
                          <a:ea typeface="Arial" charset="0"/>
                          <a:cs typeface="Arial" charset="0"/>
                        </a:rPr>
                        <a:t>Median change in serum creatinine at Wk 48, mg/dL</a:t>
                      </a:r>
                      <a:r>
                        <a:rPr kumimoji="0" lang="en-US" altLang="en-US" sz="1600" b="0" i="0" u="none" strike="noStrike" cap="none" normalizeH="0" baseline="30000" dirty="0" smtClean="0">
                          <a:ln>
                            <a:noFill/>
                          </a:ln>
                          <a:solidFill>
                            <a:srgbClr val="000000"/>
                          </a:solidFill>
                          <a:effectLst/>
                          <a:latin typeface="Arial" charset="0"/>
                          <a:ea typeface="Arial" charset="0"/>
                          <a:cs typeface="Arial" charset="0"/>
                        </a:rPr>
                        <a:t>[2]</a:t>
                      </a:r>
                      <a:endParaRPr kumimoji="0" lang="en-US" altLang="en-US" sz="1600" b="0" i="0" u="none" strike="noStrike" cap="none" normalizeH="0" baseline="30000" dirty="0">
                        <a:ln>
                          <a:noFill/>
                        </a:ln>
                        <a:solidFill>
                          <a:srgbClr val="000000"/>
                        </a:solidFill>
                        <a:effectLst/>
                        <a:latin typeface="Arial" charset="0"/>
                        <a:ea typeface="Arial" charset="0"/>
                        <a:cs typeface="Arial" charset="0"/>
                      </a:endParaRPr>
                    </a:p>
                  </a:txBody>
                  <a:tcPr anchor="ctr"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0.01</a:t>
                      </a: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0.02</a:t>
                      </a: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.012</a:t>
                      </a:r>
                    </a:p>
                  </a:txBody>
                  <a:tcPr anchor="ctr" anchorCtr="1" horzOverflow="overflow">
                    <a:lnL>
                      <a:noFill/>
                    </a:lnL>
                    <a:lnR>
                      <a:noFill/>
                    </a:lnR>
                    <a:lnT>
                      <a:noFill/>
                    </a:lnT>
                    <a:lnB>
                      <a:noFill/>
                    </a:lnB>
                    <a:lnTlToBr>
                      <a:noFill/>
                    </a:lnTlToBr>
                    <a:lnBlToTr>
                      <a:noFill/>
                    </a:lnBlToTr>
                    <a:solidFill>
                      <a:schemeClr val="tx1">
                        <a:lumMod val="95000"/>
                      </a:schemeClr>
                    </a:solidFill>
                  </a:tcPr>
                </a:tc>
                <a:extLst>
                  <a:ext uri="{0D108BD9-81ED-4DB2-BD59-A6C34878D82A}">
                    <a16:rowId xmlns="" xmlns:a16="http://schemas.microsoft.com/office/drawing/2014/main" val="10005"/>
                  </a:ext>
                </a:extLst>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charset="0"/>
                          <a:ea typeface="Arial" charset="0"/>
                          <a:cs typeface="Arial" charset="0"/>
                        </a:rPr>
                        <a:t>Median change in eGFR at Wk 48, mL/min</a:t>
                      </a:r>
                      <a:r>
                        <a:rPr kumimoji="0" lang="en-US" altLang="en-US" sz="1600" b="0" i="0" u="none" strike="noStrike" cap="none" normalizeH="0" baseline="30000" dirty="0" smtClean="0">
                          <a:ln>
                            <a:noFill/>
                          </a:ln>
                          <a:solidFill>
                            <a:srgbClr val="000000"/>
                          </a:solidFill>
                          <a:effectLst/>
                          <a:latin typeface="Arial" charset="0"/>
                          <a:ea typeface="Arial" charset="0"/>
                          <a:cs typeface="Arial" charset="0"/>
                        </a:rPr>
                        <a:t>[2]</a:t>
                      </a:r>
                      <a:endParaRPr kumimoji="0" lang="en-US" altLang="en-US" sz="1600" b="0" i="0" u="none" strike="noStrike" cap="none" normalizeH="0" baseline="30000" dirty="0">
                        <a:ln>
                          <a:noFill/>
                        </a:ln>
                        <a:solidFill>
                          <a:srgbClr val="000000"/>
                        </a:solidFill>
                        <a:effectLst/>
                        <a:latin typeface="Arial" charset="0"/>
                        <a:ea typeface="Arial" charset="0"/>
                        <a:cs typeface="Arial" charset="0"/>
                      </a:endParaRPr>
                    </a:p>
                  </a:txBody>
                  <a:tcPr anchor="ctr"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-1.2</a:t>
                      </a: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-5.4</a:t>
                      </a:r>
                    </a:p>
                  </a:txBody>
                  <a:tcPr anchor="ctr" anchorCtr="1"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smtClean="0">
                          <a:ln>
                            <a:noFill/>
                          </a:ln>
                          <a:solidFill>
                            <a:srgbClr val="141415"/>
                          </a:solidFill>
                          <a:effectLst/>
                          <a:latin typeface="Arial" pitchFamily="34" charset="0"/>
                        </a:rPr>
                        <a:t>&lt; .</a:t>
                      </a:r>
                      <a:r>
                        <a:rPr kumimoji="0" lang="en-US" sz="1600" b="0" i="0" u="none" strike="noStrike" cap="none" normalizeH="0" baseline="0" dirty="0">
                          <a:ln>
                            <a:noFill/>
                          </a:ln>
                          <a:solidFill>
                            <a:srgbClr val="141415"/>
                          </a:solidFill>
                          <a:effectLst/>
                          <a:latin typeface="Arial" pitchFamily="34" charset="0"/>
                        </a:rPr>
                        <a:t>001</a:t>
                      </a:r>
                    </a:p>
                  </a:txBody>
                  <a:tcPr anchor="ctr" anchorCtr="1" horzOverflow="overflow">
                    <a:lnL>
                      <a:noFill/>
                    </a:lnL>
                    <a:lnR>
                      <a:noFill/>
                    </a:lnR>
                    <a:lnT>
                      <a:noFill/>
                    </a:lnT>
                    <a:lnB>
                      <a:noFill/>
                    </a:lnB>
                    <a:lnTlToBr>
                      <a:noFill/>
                    </a:lnTlToBr>
                    <a:lnBlToTr>
                      <a:noFill/>
                    </a:lnBlToTr>
                    <a:solidFill>
                      <a:schemeClr val="bg2"/>
                    </a:solidFill>
                  </a:tcPr>
                </a:tc>
                <a:extLst>
                  <a:ext uri="{0D108BD9-81ED-4DB2-BD59-A6C34878D82A}">
                    <a16:rowId xmlns="" xmlns:a16="http://schemas.microsoft.com/office/drawing/2014/main" val="10006"/>
                  </a:ext>
                </a:extLst>
              </a:tr>
              <a:tr h="2616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Arial" charset="0"/>
                          <a:ea typeface="Arial" charset="0"/>
                          <a:cs typeface="Arial" charset="0"/>
                        </a:rPr>
                        <a:t>Mean change in </a:t>
                      </a:r>
                      <a:r>
                        <a:rPr kumimoji="0" lang="en-US" altLang="en-US" sz="1600" b="0" i="1" u="none" strike="noStrike" cap="none" normalizeH="0" baseline="0" dirty="0" smtClean="0">
                          <a:ln>
                            <a:noFill/>
                          </a:ln>
                          <a:solidFill>
                            <a:srgbClr val="000000"/>
                          </a:solidFill>
                          <a:effectLst/>
                          <a:latin typeface="Arial" charset="0"/>
                          <a:ea typeface="Arial" charset="0"/>
                          <a:cs typeface="Arial" charset="0"/>
                        </a:rPr>
                        <a:t>FibroTest </a:t>
                      </a:r>
                      <a:r>
                        <a:rPr kumimoji="0" lang="en-US" altLang="en-US" sz="1600" b="0" i="0" u="none" strike="noStrike" cap="none" normalizeH="0" baseline="0" dirty="0" smtClean="0">
                          <a:ln>
                            <a:noFill/>
                          </a:ln>
                          <a:solidFill>
                            <a:srgbClr val="000000"/>
                          </a:solidFill>
                          <a:effectLst/>
                          <a:latin typeface="Arial" charset="0"/>
                          <a:ea typeface="Arial" charset="0"/>
                          <a:cs typeface="Arial" charset="0"/>
                        </a:rPr>
                        <a:t>score at Wk 48</a:t>
                      </a:r>
                      <a:r>
                        <a:rPr kumimoji="0" lang="en-US" altLang="en-US" sz="1600" b="0" i="0" u="none" strike="noStrike" cap="none" normalizeH="0" baseline="30000" dirty="0" smtClean="0">
                          <a:ln>
                            <a:noFill/>
                          </a:ln>
                          <a:solidFill>
                            <a:srgbClr val="000000"/>
                          </a:solidFill>
                          <a:effectLst/>
                          <a:latin typeface="Arial" charset="0"/>
                          <a:ea typeface="Arial" charset="0"/>
                          <a:cs typeface="Arial" charset="0"/>
                        </a:rPr>
                        <a:t>[3]</a:t>
                      </a:r>
                    </a:p>
                    <a:p>
                      <a:pPr marL="285750" marR="0" lvl="0" indent="-173038"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kern="1200" cap="none" normalizeH="0" baseline="0" dirty="0" smtClean="0">
                          <a:ln>
                            <a:noFill/>
                          </a:ln>
                          <a:solidFill>
                            <a:srgbClr val="000000"/>
                          </a:solidFill>
                          <a:effectLst/>
                          <a:latin typeface="Arial" charset="0"/>
                          <a:ea typeface="Arial" charset="0"/>
                          <a:cs typeface="Arial" charset="0"/>
                        </a:rPr>
                        <a:t>HBeAg-positive pts</a:t>
                      </a:r>
                    </a:p>
                    <a:p>
                      <a:pPr marL="285750" marR="0" lvl="0" indent="-173038" algn="l" defTabSz="914400" rtl="0" eaLnBrk="1" fontAlgn="base" latinLnBrk="0" hangingPunct="1">
                        <a:lnSpc>
                          <a:spcPct val="100000"/>
                        </a:lnSpc>
                        <a:spcBef>
                          <a:spcPct val="0"/>
                        </a:spcBef>
                        <a:spcAft>
                          <a:spcPct val="0"/>
                        </a:spcAft>
                        <a:buClrTx/>
                        <a:buSzTx/>
                        <a:buFont typeface="Wingdings" panose="05000000000000000000" pitchFamily="2" charset="2"/>
                        <a:buChar char="§"/>
                        <a:tabLst/>
                      </a:pPr>
                      <a:r>
                        <a:rPr kumimoji="0" lang="en-US" altLang="en-US" sz="1600" b="0" i="0" u="none" strike="noStrike" kern="1200" cap="none" normalizeH="0" baseline="0" dirty="0" smtClean="0">
                          <a:ln>
                            <a:noFill/>
                          </a:ln>
                          <a:solidFill>
                            <a:srgbClr val="000000"/>
                          </a:solidFill>
                          <a:effectLst/>
                          <a:latin typeface="Arial" charset="0"/>
                          <a:ea typeface="Arial" charset="0"/>
                          <a:cs typeface="Arial" charset="0"/>
                        </a:rPr>
                        <a:t>HBeAg-negative pts</a:t>
                      </a:r>
                      <a:endParaRPr kumimoji="0" lang="en-US" altLang="en-US" sz="1600" b="0" i="0" u="none" strike="noStrike" kern="1200" cap="none" normalizeH="0" baseline="0" dirty="0">
                        <a:ln>
                          <a:noFill/>
                        </a:ln>
                        <a:solidFill>
                          <a:srgbClr val="000000"/>
                        </a:solidFill>
                        <a:effectLst/>
                        <a:latin typeface="Arial" charset="0"/>
                        <a:ea typeface="Arial" charset="0"/>
                        <a:cs typeface="Arial" charset="0"/>
                      </a:endParaRPr>
                    </a:p>
                  </a:txBody>
                  <a:tcPr anchor="ctr"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kern="1200" cap="none" normalizeH="0" baseline="0" dirty="0">
                        <a:ln>
                          <a:noFill/>
                        </a:ln>
                        <a:solidFill>
                          <a:srgbClr val="141415"/>
                        </a:solidFill>
                        <a:effectLst/>
                        <a:latin typeface="Arial" pitchFamily="34" charset="0"/>
                        <a:ea typeface="+mn-ea"/>
                        <a:cs typeface="+mn-cs"/>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-0.07</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kern="1200" cap="none" normalizeH="0" baseline="0" dirty="0">
                          <a:ln>
                            <a:noFill/>
                          </a:ln>
                          <a:solidFill>
                            <a:srgbClr val="141415"/>
                          </a:solidFill>
                          <a:effectLst/>
                          <a:latin typeface="Arial" pitchFamily="34" charset="0"/>
                          <a:ea typeface="+mn-ea"/>
                          <a:cs typeface="+mn-cs"/>
                        </a:rPr>
                        <a:t>-0.05</a:t>
                      </a: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cap="none" normalizeH="0" baseline="0" dirty="0">
                        <a:ln>
                          <a:noFill/>
                        </a:ln>
                        <a:solidFill>
                          <a:srgbClr val="141415"/>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-0.04</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-0.03</a:t>
                      </a:r>
                    </a:p>
                  </a:txBody>
                  <a:tcPr anchor="ctr" anchorCtr="1" horzOverflow="overflow">
                    <a:lnL>
                      <a:noFill/>
                    </a:lnL>
                    <a:lnR>
                      <a:noFill/>
                    </a:lnR>
                    <a:lnT>
                      <a:noFill/>
                    </a:lnT>
                    <a:lnB>
                      <a:noFill/>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rgbClr val="F3BB23"/>
                        </a:buClr>
                        <a:buSzTx/>
                        <a:buFontTx/>
                        <a:buNone/>
                        <a:tabLst/>
                      </a:pPr>
                      <a:endParaRPr kumimoji="0" lang="en-US" sz="1600" b="0" i="0" u="none" strike="noStrike" cap="none" normalizeH="0" baseline="0" dirty="0">
                        <a:ln>
                          <a:noFill/>
                        </a:ln>
                        <a:solidFill>
                          <a:srgbClr val="141415"/>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.007</a:t>
                      </a:r>
                    </a:p>
                    <a:p>
                      <a:pPr marL="0" marR="0" lvl="0" indent="0" algn="ctr" defTabSz="914400" rtl="0" eaLnBrk="1" fontAlgn="base" latinLnBrk="0" hangingPunct="1">
                        <a:lnSpc>
                          <a:spcPct val="100000"/>
                        </a:lnSpc>
                        <a:spcBef>
                          <a:spcPct val="20000"/>
                        </a:spcBef>
                        <a:spcAft>
                          <a:spcPct val="0"/>
                        </a:spcAft>
                        <a:buClr>
                          <a:srgbClr val="F3BB23"/>
                        </a:buClr>
                        <a:buSzTx/>
                        <a:buFontTx/>
                        <a:buNone/>
                        <a:tabLst/>
                      </a:pPr>
                      <a:r>
                        <a:rPr kumimoji="0" lang="en-US" sz="1600" b="0" i="0" u="none" strike="noStrike" cap="none" normalizeH="0" baseline="0" dirty="0">
                          <a:ln>
                            <a:noFill/>
                          </a:ln>
                          <a:solidFill>
                            <a:srgbClr val="141415"/>
                          </a:solidFill>
                          <a:effectLst/>
                          <a:latin typeface="Arial" pitchFamily="34" charset="0"/>
                        </a:rPr>
                        <a:t>.028</a:t>
                      </a:r>
                    </a:p>
                  </a:txBody>
                  <a:tcPr anchor="ctr" anchorCtr="1" horzOverflow="overflow">
                    <a:lnL>
                      <a:noFill/>
                    </a:lnL>
                    <a:lnR>
                      <a:noFill/>
                    </a:lnR>
                    <a:lnT>
                      <a:noFill/>
                    </a:lnT>
                    <a:lnB>
                      <a:noFill/>
                    </a:lnB>
                    <a:lnTlToBr>
                      <a:noFill/>
                    </a:lnTlToBr>
                    <a:lnBlToTr>
                      <a:noFill/>
                    </a:lnBlToTr>
                    <a:solidFill>
                      <a:schemeClr val="tx1">
                        <a:lumMod val="95000"/>
                      </a:schemeClr>
                    </a:solidFill>
                  </a:tcPr>
                </a:tc>
              </a:tr>
            </a:tbl>
          </a:graphicData>
        </a:graphic>
      </p:graphicFrame>
      <p:grpSp>
        <p:nvGrpSpPr>
          <p:cNvPr id="10" name="Group 16"/>
          <p:cNvGrpSpPr>
            <a:grpSpLocks/>
          </p:cNvGrpSpPr>
          <p:nvPr/>
        </p:nvGrpSpPr>
        <p:grpSpPr bwMode="auto">
          <a:xfrm>
            <a:off x="6291263" y="6208713"/>
            <a:ext cx="2673350" cy="450850"/>
            <a:chOff x="9289790" y="4481726"/>
            <a:chExt cx="2673350" cy="450347"/>
          </a:xfrm>
        </p:grpSpPr>
        <p:pic>
          <p:nvPicPr>
            <p:cNvPr id="1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4"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0099366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Summary</a:t>
            </a:r>
            <a:endParaRPr lang="en-US" dirty="0"/>
          </a:p>
        </p:txBody>
      </p:sp>
      <p:sp>
        <p:nvSpPr>
          <p:cNvPr id="4" name="Content Placeholder 3"/>
          <p:cNvSpPr>
            <a:spLocks noGrp="1"/>
          </p:cNvSpPr>
          <p:nvPr>
            <p:ph idx="1"/>
          </p:nvPr>
        </p:nvSpPr>
        <p:spPr/>
        <p:txBody>
          <a:bodyPr/>
          <a:lstStyle/>
          <a:p>
            <a:pPr>
              <a:spcAft>
                <a:spcPts val="300"/>
              </a:spcAft>
            </a:pPr>
            <a:r>
              <a:rPr lang="en-US" sz="2400" dirty="0" smtClean="0"/>
              <a:t>HBV is a very dynamic disease</a:t>
            </a:r>
          </a:p>
          <a:p>
            <a:pPr>
              <a:spcAft>
                <a:spcPts val="300"/>
              </a:spcAft>
            </a:pPr>
            <a:r>
              <a:rPr lang="en-US" sz="2400" dirty="0" smtClean="0"/>
              <a:t>Fibrosis may progress quickly both in HBeAg-positive and HBeAg-negative disease</a:t>
            </a:r>
          </a:p>
          <a:p>
            <a:pPr>
              <a:spcAft>
                <a:spcPts val="300"/>
              </a:spcAft>
            </a:pPr>
            <a:r>
              <a:rPr lang="en-US" sz="2400" dirty="0" smtClean="0"/>
              <a:t>Antiviral therapy can:</a:t>
            </a:r>
          </a:p>
          <a:p>
            <a:pPr lvl="1">
              <a:spcAft>
                <a:spcPts val="300"/>
              </a:spcAft>
            </a:pPr>
            <a:r>
              <a:rPr lang="en-US" sz="2200" dirty="0" smtClean="0"/>
              <a:t>Suppress HBV DNA		</a:t>
            </a:r>
          </a:p>
          <a:p>
            <a:pPr lvl="1">
              <a:spcAft>
                <a:spcPts val="300"/>
              </a:spcAft>
            </a:pPr>
            <a:r>
              <a:rPr lang="en-US" sz="2200" dirty="0" smtClean="0"/>
              <a:t>Reduce inflammation—ALT and HAI</a:t>
            </a:r>
          </a:p>
          <a:p>
            <a:pPr lvl="1">
              <a:spcAft>
                <a:spcPts val="300"/>
              </a:spcAft>
            </a:pPr>
            <a:r>
              <a:rPr lang="en-US" sz="2200" dirty="0" smtClean="0"/>
              <a:t>Reverse fibrosis</a:t>
            </a:r>
          </a:p>
          <a:p>
            <a:pPr lvl="1">
              <a:spcAft>
                <a:spcPts val="300"/>
              </a:spcAft>
            </a:pPr>
            <a:r>
              <a:rPr lang="en-US" sz="2200" dirty="0" smtClean="0"/>
              <a:t>Reduce the risk of HCC and liver-related events</a:t>
            </a:r>
          </a:p>
          <a:p>
            <a:pPr>
              <a:spcAft>
                <a:spcPts val="300"/>
              </a:spcAft>
            </a:pPr>
            <a:r>
              <a:rPr lang="en-US" sz="2400" dirty="0" smtClean="0"/>
              <a:t>New agents have similar efficacy on surrogate endpoints and a better safety profile</a:t>
            </a:r>
            <a:endParaRPr lang="en-US" sz="2400" dirty="0"/>
          </a:p>
        </p:txBody>
      </p:sp>
      <p:grpSp>
        <p:nvGrpSpPr>
          <p:cNvPr id="8" name="Group 16"/>
          <p:cNvGrpSpPr>
            <a:grpSpLocks/>
          </p:cNvGrpSpPr>
          <p:nvPr/>
        </p:nvGrpSpPr>
        <p:grpSpPr bwMode="auto">
          <a:xfrm>
            <a:off x="6291263" y="6208713"/>
            <a:ext cx="2673350" cy="450850"/>
            <a:chOff x="9289790" y="4481726"/>
            <a:chExt cx="2673350" cy="450347"/>
          </a:xfrm>
        </p:grpSpPr>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469551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
          <p:cNvSpPr>
            <a:spLocks noGrp="1" noChangeArrowheads="1"/>
          </p:cNvSpPr>
          <p:nvPr>
            <p:ph type="title"/>
          </p:nvPr>
        </p:nvSpPr>
        <p:spPr bwMode="gray">
          <a:xfrm>
            <a:off x="382588" y="239713"/>
            <a:ext cx="8464550" cy="1674812"/>
          </a:xfrm>
          <a:noFill/>
        </p:spPr>
        <p:txBody>
          <a:bodyPr/>
          <a:lstStyle/>
          <a:p>
            <a:pPr eaLnBrk="1" hangingPunct="1"/>
            <a:r>
              <a:rPr lang="en-US" altLang="en-US" dirty="0" smtClean="0"/>
              <a:t>Go Online for More CCO </a:t>
            </a:r>
            <a:br>
              <a:rPr lang="en-US" altLang="en-US" dirty="0" smtClean="0"/>
            </a:br>
            <a:r>
              <a:rPr lang="en-US" altLang="en-US" dirty="0" smtClean="0"/>
              <a:t>Coverage of HBV!</a:t>
            </a:r>
          </a:p>
        </p:txBody>
      </p:sp>
      <p:sp>
        <p:nvSpPr>
          <p:cNvPr id="39940" name="Rectangle 2"/>
          <p:cNvSpPr>
            <a:spLocks noGrp="1" noChangeArrowheads="1"/>
          </p:cNvSpPr>
          <p:nvPr>
            <p:ph sz="quarter" idx="10"/>
          </p:nvPr>
        </p:nvSpPr>
        <p:spPr>
          <a:xfrm>
            <a:off x="385763" y="1914525"/>
            <a:ext cx="8462962" cy="2605088"/>
          </a:xfrm>
        </p:spPr>
        <p:txBody>
          <a:bodyPr rtlCol="0">
            <a:normAutofit/>
          </a:bodyPr>
          <a:lstStyle/>
          <a:p>
            <a:pPr eaLnBrk="1" hangingPunct="1">
              <a:buClr>
                <a:schemeClr val="tx2">
                  <a:lumMod val="20000"/>
                  <a:lumOff val="80000"/>
                </a:schemeClr>
              </a:buClr>
              <a:defRPr/>
            </a:pPr>
            <a:r>
              <a:rPr lang="en-US" dirty="0" smtClean="0"/>
              <a:t>CME-certified interactive module </a:t>
            </a:r>
            <a:r>
              <a:rPr lang="en-US" b="0" dirty="0" smtClean="0">
                <a:solidFill>
                  <a:schemeClr val="tx1"/>
                </a:solidFill>
              </a:rPr>
              <a:t>on HBV with expert faculty commentary</a:t>
            </a:r>
          </a:p>
        </p:txBody>
      </p:sp>
      <p:sp>
        <p:nvSpPr>
          <p:cNvPr id="11" name="Content Placeholder 10"/>
          <p:cNvSpPr>
            <a:spLocks noGrp="1"/>
          </p:cNvSpPr>
          <p:nvPr>
            <p:ph sz="quarter" idx="11"/>
          </p:nvPr>
        </p:nvSpPr>
        <p:spPr>
          <a:xfrm>
            <a:off x="385763" y="4856163"/>
            <a:ext cx="8462962" cy="1155700"/>
          </a:xfrm>
        </p:spPr>
        <p:txBody>
          <a:bodyPr rtlCol="0">
            <a:normAutofit/>
          </a:bodyPr>
          <a:lstStyle/>
          <a:p>
            <a:pPr>
              <a:buClr>
                <a:schemeClr val="accent6"/>
              </a:buClr>
              <a:defRPr/>
            </a:pPr>
            <a:r>
              <a:rPr lang="en-US" dirty="0" smtClean="0">
                <a:hlinkClick r:id="rId3"/>
              </a:rPr>
              <a:t>clinicaloptions.com/hepatitis</a:t>
            </a:r>
            <a:endParaRPr lang="en-US" dirty="0"/>
          </a:p>
        </p:txBody>
      </p:sp>
      <p:sp>
        <p:nvSpPr>
          <p:cNvPr id="47109" name="Rectangle 3"/>
          <p:cNvSpPr>
            <a:spLocks noChangeArrowheads="1"/>
          </p:cNvSpPr>
          <p:nvPr/>
        </p:nvSpPr>
        <p:spPr bwMode="auto">
          <a:xfrm>
            <a:off x="5318125" y="634682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endParaRPr lang="en-GB" altLang="en-US" sz="2400" b="0" dirty="0">
              <a:latin typeface="Times" panose="02020603050405020304" pitchFamily="18" charset="0"/>
            </a:endParaRPr>
          </a:p>
        </p:txBody>
      </p:sp>
    </p:spTree>
    <p:extLst>
      <p:ext uri="{BB962C8B-B14F-4D97-AF65-F5344CB8AC3E}">
        <p14:creationId xmlns:p14="http://schemas.microsoft.com/office/powerpoint/2010/main" val="223044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dirty="0"/>
              <a:t>Disclosures</a:t>
            </a:r>
          </a:p>
        </p:txBody>
      </p:sp>
      <p:sp>
        <p:nvSpPr>
          <p:cNvPr id="29699" name="Rectangle 3"/>
          <p:cNvSpPr>
            <a:spLocks noGrp="1" noChangeArrowheads="1"/>
          </p:cNvSpPr>
          <p:nvPr>
            <p:ph idx="1"/>
          </p:nvPr>
        </p:nvSpPr>
        <p:spPr/>
        <p:txBody>
          <a:bodyPr rtlCol="0">
            <a:normAutofit/>
          </a:bodyPr>
          <a:lstStyle/>
          <a:p>
            <a:pPr marL="0" indent="0" eaLnBrk="1" hangingPunct="1">
              <a:buClr>
                <a:schemeClr val="accent6"/>
              </a:buClr>
              <a:buNone/>
              <a:defRPr/>
            </a:pPr>
            <a:r>
              <a:rPr lang="en-US" b="1" dirty="0" smtClean="0">
                <a:solidFill>
                  <a:schemeClr val="accent3"/>
                </a:solidFill>
              </a:rPr>
              <a:t>Jordan J. Feld, MD, MPH, </a:t>
            </a:r>
            <a:r>
              <a:rPr lang="en-US" dirty="0" smtClean="0">
                <a:solidFill>
                  <a:schemeClr val="tx2">
                    <a:lumMod val="20000"/>
                    <a:lumOff val="80000"/>
                  </a:schemeClr>
                </a:solidFill>
              </a:rPr>
              <a:t>has disclosed that he has received funds for research support from Abbott, AbbVie, Gilead Sciences, Janssen, Merck, and Regulus and consulting fees from AbbVie, Bristol-Myers Squibb, Gilead Sciences, Janssen, and Merck.</a:t>
            </a:r>
            <a:endParaRPr lang="en-US" dirty="0">
              <a:solidFill>
                <a:schemeClr val="tx2">
                  <a:lumMod val="20000"/>
                  <a:lumOff val="80000"/>
                </a:schemeClr>
              </a:solidFill>
            </a:endParaRPr>
          </a:p>
        </p:txBody>
      </p:sp>
    </p:spTree>
    <p:extLst>
      <p:ext uri="{BB962C8B-B14F-4D97-AF65-F5344CB8AC3E}">
        <p14:creationId xmlns:p14="http://schemas.microsoft.com/office/powerpoint/2010/main" val="112990690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Happens After HBeAg Loss?</a:t>
            </a:r>
          </a:p>
        </p:txBody>
      </p:sp>
      <p:sp>
        <p:nvSpPr>
          <p:cNvPr id="59"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Slide courtesy of </a:t>
            </a:r>
            <a:r>
              <a:rPr lang="en-US" altLang="en-US" sz="1400" b="0" spc="-10" dirty="0" smtClean="0">
                <a:solidFill>
                  <a:schemeClr val="bg2"/>
                </a:solidFill>
              </a:rPr>
              <a:t>Jordan J. Feld, MD, MPH.</a:t>
            </a:r>
            <a:endParaRPr lang="en-US" altLang="en-US" sz="1400" b="0" spc="-10" dirty="0">
              <a:solidFill>
                <a:schemeClr val="bg2"/>
              </a:solidFill>
            </a:endParaRPr>
          </a:p>
        </p:txBody>
      </p:sp>
      <p:sp>
        <p:nvSpPr>
          <p:cNvPr id="5" name="TextBox 4"/>
          <p:cNvSpPr txBox="1"/>
          <p:nvPr/>
        </p:nvSpPr>
        <p:spPr>
          <a:xfrm>
            <a:off x="2238666" y="5533807"/>
            <a:ext cx="4666668" cy="646331"/>
          </a:xfrm>
          <a:prstGeom prst="rect">
            <a:avLst/>
          </a:prstGeom>
          <a:solidFill>
            <a:schemeClr val="tx2"/>
          </a:solidFill>
        </p:spPr>
        <p:txBody>
          <a:bodyPr wrap="square" rtlCol="0">
            <a:spAutoFit/>
          </a:bodyPr>
          <a:lstStyle/>
          <a:p>
            <a:pPr algn="ctr">
              <a:buNone/>
            </a:pPr>
            <a:r>
              <a:rPr lang="en-US" sz="1800" b="0" dirty="0">
                <a:solidFill>
                  <a:schemeClr val="bg2">
                    <a:lumMod val="10000"/>
                  </a:schemeClr>
                </a:solidFill>
              </a:rPr>
              <a:t>Progressive fibrosis may occur more </a:t>
            </a:r>
            <a:r>
              <a:rPr lang="en-US" sz="1800" b="0" dirty="0" smtClean="0">
                <a:solidFill>
                  <a:schemeClr val="bg2">
                    <a:lumMod val="10000"/>
                  </a:schemeClr>
                </a:solidFill>
              </a:rPr>
              <a:t>rapidly</a:t>
            </a:r>
            <a:br>
              <a:rPr lang="en-US" sz="1800" b="0" dirty="0" smtClean="0">
                <a:solidFill>
                  <a:schemeClr val="bg2">
                    <a:lumMod val="10000"/>
                  </a:schemeClr>
                </a:solidFill>
              </a:rPr>
            </a:br>
            <a:r>
              <a:rPr lang="en-US" sz="1800" b="0" dirty="0" smtClean="0">
                <a:solidFill>
                  <a:schemeClr val="bg2">
                    <a:lumMod val="10000"/>
                  </a:schemeClr>
                </a:solidFill>
              </a:rPr>
              <a:t>in </a:t>
            </a:r>
            <a:r>
              <a:rPr lang="en-US" sz="1800" b="0" dirty="0">
                <a:solidFill>
                  <a:schemeClr val="bg2">
                    <a:lumMod val="10000"/>
                  </a:schemeClr>
                </a:solidFill>
              </a:rPr>
              <a:t>HBV than in HCV infection</a:t>
            </a:r>
          </a:p>
        </p:txBody>
      </p:sp>
      <p:cxnSp>
        <p:nvCxnSpPr>
          <p:cNvPr id="6" name="Straight Connector 5"/>
          <p:cNvCxnSpPr/>
          <p:nvPr/>
        </p:nvCxnSpPr>
        <p:spPr bwMode="auto">
          <a:xfrm>
            <a:off x="1147011" y="4820653"/>
            <a:ext cx="6841957" cy="0"/>
          </a:xfrm>
          <a:prstGeom prst="line">
            <a:avLst/>
          </a:prstGeom>
          <a:noFill/>
          <a:ln w="2857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147011" y="2430379"/>
            <a:ext cx="0" cy="2390274"/>
          </a:xfrm>
          <a:prstGeom prst="line">
            <a:avLst/>
          </a:prstGeom>
          <a:noFill/>
          <a:ln w="28575" cap="flat" cmpd="sng" algn="ctr">
            <a:solidFill>
              <a:schemeClr val="tx1"/>
            </a:solidFill>
            <a:prstDash val="solid"/>
            <a:round/>
            <a:headEnd type="none" w="med" len="med"/>
            <a:tailEnd type="none" w="med" len="med"/>
          </a:ln>
          <a:effectLst/>
        </p:spPr>
      </p:cxnSp>
      <p:grpSp>
        <p:nvGrpSpPr>
          <p:cNvPr id="12" name="Group 11"/>
          <p:cNvGrpSpPr/>
          <p:nvPr/>
        </p:nvGrpSpPr>
        <p:grpSpPr>
          <a:xfrm>
            <a:off x="1315453" y="1686758"/>
            <a:ext cx="6601326" cy="312821"/>
            <a:chOff x="1315453" y="1293729"/>
            <a:chExt cx="6601326" cy="312821"/>
          </a:xfrm>
        </p:grpSpPr>
        <p:sp>
          <p:nvSpPr>
            <p:cNvPr id="9" name="Rectangle 8"/>
            <p:cNvSpPr/>
            <p:nvPr/>
          </p:nvSpPr>
          <p:spPr bwMode="auto">
            <a:xfrm>
              <a:off x="1315453" y="1293729"/>
              <a:ext cx="6601326" cy="312821"/>
            </a:xfrm>
            <a:prstGeom prst="rect">
              <a:avLst/>
            </a:prstGeom>
            <a:solidFill>
              <a:schemeClr val="accent1"/>
            </a:solidFill>
            <a:ln w="28575">
              <a:solidFill>
                <a:schemeClr val="tx1"/>
              </a:solidFill>
            </a:ln>
            <a:extLst/>
          </p:spPr>
          <p:txBody>
            <a:bodyPr wrap="none" rtlCol="0" anchor="ctr">
              <a:spAutoFit/>
            </a:bodyPr>
            <a:lstStyle/>
            <a:p>
              <a:pPr algn="ctr" eaLnBrk="1" hangingPunct="1">
                <a:lnSpc>
                  <a:spcPct val="100000"/>
                </a:lnSpc>
                <a:spcBef>
                  <a:spcPct val="0"/>
                </a:spcBef>
                <a:spcAft>
                  <a:spcPct val="0"/>
                </a:spcAft>
                <a:buClrTx/>
                <a:buFontTx/>
                <a:buNone/>
              </a:pPr>
              <a:endParaRPr lang="en-US" sz="1400" b="0" dirty="0" smtClean="0">
                <a:solidFill>
                  <a:schemeClr val="bg2"/>
                </a:solidFill>
              </a:endParaRPr>
            </a:p>
          </p:txBody>
        </p:sp>
        <p:cxnSp>
          <p:nvCxnSpPr>
            <p:cNvPr id="11" name="Straight Connector 10"/>
            <p:cNvCxnSpPr/>
            <p:nvPr/>
          </p:nvCxnSpPr>
          <p:spPr bwMode="auto">
            <a:xfrm flipH="1" flipV="1">
              <a:off x="2494547" y="1293729"/>
              <a:ext cx="433137" cy="312820"/>
            </a:xfrm>
            <a:prstGeom prst="line">
              <a:avLst/>
            </a:prstGeom>
            <a:noFill/>
            <a:ln w="28575" cap="flat" cmpd="sng" algn="ctr">
              <a:solidFill>
                <a:schemeClr val="tx1"/>
              </a:solidFill>
              <a:prstDash val="solid"/>
              <a:round/>
              <a:headEnd type="none" w="med" len="med"/>
              <a:tailEnd type="none" w="med" len="med"/>
            </a:ln>
            <a:effectLst/>
          </p:spPr>
        </p:cxnSp>
      </p:grpSp>
      <p:sp>
        <p:nvSpPr>
          <p:cNvPr id="15" name="TextBox 14"/>
          <p:cNvSpPr txBox="1"/>
          <p:nvPr/>
        </p:nvSpPr>
        <p:spPr>
          <a:xfrm>
            <a:off x="1311442" y="1627071"/>
            <a:ext cx="1732547" cy="400110"/>
          </a:xfrm>
          <a:prstGeom prst="rect">
            <a:avLst/>
          </a:prstGeom>
          <a:noFill/>
        </p:spPr>
        <p:txBody>
          <a:bodyPr wrap="square" rtlCol="0">
            <a:spAutoFit/>
          </a:bodyPr>
          <a:lstStyle/>
          <a:p>
            <a:pPr>
              <a:buNone/>
            </a:pPr>
            <a:r>
              <a:rPr lang="en-US" sz="2000" b="0" dirty="0" smtClean="0">
                <a:solidFill>
                  <a:schemeClr val="bg2">
                    <a:lumMod val="10000"/>
                  </a:schemeClr>
                </a:solidFill>
              </a:rPr>
              <a:t>HBeAg+</a:t>
            </a:r>
            <a:endParaRPr lang="en-US" sz="2000" b="0" dirty="0">
              <a:solidFill>
                <a:schemeClr val="bg2">
                  <a:lumMod val="10000"/>
                </a:schemeClr>
              </a:solidFill>
            </a:endParaRPr>
          </a:p>
        </p:txBody>
      </p:sp>
      <p:sp>
        <p:nvSpPr>
          <p:cNvPr id="20" name="TextBox 19"/>
          <p:cNvSpPr txBox="1"/>
          <p:nvPr/>
        </p:nvSpPr>
        <p:spPr>
          <a:xfrm>
            <a:off x="4808620" y="1627071"/>
            <a:ext cx="1207169" cy="400110"/>
          </a:xfrm>
          <a:prstGeom prst="rect">
            <a:avLst/>
          </a:prstGeom>
          <a:noFill/>
        </p:spPr>
        <p:txBody>
          <a:bodyPr wrap="square" rtlCol="0">
            <a:spAutoFit/>
          </a:bodyPr>
          <a:lstStyle/>
          <a:p>
            <a:pPr>
              <a:buNone/>
            </a:pPr>
            <a:r>
              <a:rPr lang="en-US" sz="2000" b="0" dirty="0" smtClean="0">
                <a:solidFill>
                  <a:schemeClr val="bg2">
                    <a:lumMod val="10000"/>
                  </a:schemeClr>
                </a:solidFill>
              </a:rPr>
              <a:t>HBeAg-</a:t>
            </a:r>
            <a:endParaRPr lang="en-US" sz="2000" b="0" dirty="0">
              <a:solidFill>
                <a:schemeClr val="bg2">
                  <a:lumMod val="10000"/>
                </a:schemeClr>
              </a:solidFill>
            </a:endParaRPr>
          </a:p>
        </p:txBody>
      </p:sp>
      <p:sp>
        <p:nvSpPr>
          <p:cNvPr id="21" name="TextBox 20"/>
          <p:cNvSpPr txBox="1"/>
          <p:nvPr/>
        </p:nvSpPr>
        <p:spPr>
          <a:xfrm>
            <a:off x="5931569" y="1627071"/>
            <a:ext cx="1207169" cy="400110"/>
          </a:xfrm>
          <a:prstGeom prst="rect">
            <a:avLst/>
          </a:prstGeom>
          <a:noFill/>
        </p:spPr>
        <p:txBody>
          <a:bodyPr wrap="square" rtlCol="0">
            <a:spAutoFit/>
          </a:bodyPr>
          <a:lstStyle/>
          <a:p>
            <a:pPr>
              <a:buNone/>
            </a:pPr>
            <a:r>
              <a:rPr lang="en-US" sz="2000" b="0" dirty="0" smtClean="0">
                <a:solidFill>
                  <a:schemeClr val="bg2">
                    <a:lumMod val="10000"/>
                  </a:schemeClr>
                </a:solidFill>
              </a:rPr>
              <a:t>HBeAb</a:t>
            </a:r>
            <a:r>
              <a:rPr lang="en-US" sz="2000" dirty="0">
                <a:solidFill>
                  <a:schemeClr val="bg2">
                    <a:lumMod val="10000"/>
                  </a:schemeClr>
                </a:solidFill>
              </a:rPr>
              <a:t>+</a:t>
            </a:r>
            <a:endParaRPr lang="en-US" sz="2000" b="0" dirty="0">
              <a:solidFill>
                <a:schemeClr val="bg2">
                  <a:lumMod val="10000"/>
                </a:schemeClr>
              </a:solidFill>
            </a:endParaRPr>
          </a:p>
        </p:txBody>
      </p:sp>
      <p:sp>
        <p:nvSpPr>
          <p:cNvPr id="22" name="TextBox 21"/>
          <p:cNvSpPr txBox="1"/>
          <p:nvPr/>
        </p:nvSpPr>
        <p:spPr>
          <a:xfrm>
            <a:off x="4123575" y="2148439"/>
            <a:ext cx="2411578" cy="400110"/>
          </a:xfrm>
          <a:prstGeom prst="rect">
            <a:avLst/>
          </a:prstGeom>
          <a:solidFill>
            <a:schemeClr val="tx2"/>
          </a:solidFill>
        </p:spPr>
        <p:txBody>
          <a:bodyPr wrap="square" rtlCol="0">
            <a:spAutoFit/>
          </a:bodyPr>
          <a:lstStyle/>
          <a:p>
            <a:pPr algn="ctr">
              <a:buNone/>
            </a:pPr>
            <a:r>
              <a:rPr lang="en-US" sz="2000" b="0" dirty="0" smtClean="0">
                <a:solidFill>
                  <a:schemeClr val="bg2">
                    <a:lumMod val="10000"/>
                  </a:schemeClr>
                </a:solidFill>
              </a:rPr>
              <a:t>Progressive fibrosis</a:t>
            </a:r>
            <a:endParaRPr lang="en-US" sz="2000" b="0" dirty="0">
              <a:solidFill>
                <a:schemeClr val="bg2">
                  <a:lumMod val="10000"/>
                </a:schemeClr>
              </a:solidFill>
            </a:endParaRPr>
          </a:p>
        </p:txBody>
      </p:sp>
      <p:cxnSp>
        <p:nvCxnSpPr>
          <p:cNvPr id="19" name="Straight Arrow Connector 18"/>
          <p:cNvCxnSpPr>
            <a:stCxn id="22" idx="2"/>
          </p:cNvCxnSpPr>
          <p:nvPr/>
        </p:nvCxnSpPr>
        <p:spPr bwMode="auto">
          <a:xfrm>
            <a:off x="5329364" y="2548549"/>
            <a:ext cx="847599" cy="563619"/>
          </a:xfrm>
          <a:prstGeom prst="straightConnector1">
            <a:avLst/>
          </a:prstGeom>
          <a:noFill/>
          <a:ln w="28575" cap="flat" cmpd="sng" algn="ctr">
            <a:solidFill>
              <a:schemeClr val="tx1"/>
            </a:solidFill>
            <a:prstDash val="solid"/>
            <a:round/>
            <a:headEnd type="none" w="med" len="med"/>
            <a:tailEnd type="triangle" w="med" len="med"/>
          </a:ln>
          <a:effectLst/>
        </p:spPr>
      </p:cxnSp>
      <p:cxnSp>
        <p:nvCxnSpPr>
          <p:cNvPr id="24" name="Straight Arrow Connector 23"/>
          <p:cNvCxnSpPr/>
          <p:nvPr/>
        </p:nvCxnSpPr>
        <p:spPr bwMode="auto">
          <a:xfrm flipV="1">
            <a:off x="1315453" y="4820653"/>
            <a:ext cx="0" cy="376989"/>
          </a:xfrm>
          <a:prstGeom prst="straightConnector1">
            <a:avLst/>
          </a:prstGeom>
          <a:noFill/>
          <a:ln w="28575" cap="flat" cmpd="sng" algn="ctr">
            <a:solidFill>
              <a:schemeClr val="tx1"/>
            </a:solidFill>
            <a:prstDash val="solid"/>
            <a:round/>
            <a:headEnd type="none" w="med" len="med"/>
            <a:tailEnd type="triangle" w="med" len="med"/>
          </a:ln>
          <a:effectLst/>
        </p:spPr>
      </p:cxnSp>
      <p:sp>
        <p:nvSpPr>
          <p:cNvPr id="25" name="TextBox 24"/>
          <p:cNvSpPr txBox="1"/>
          <p:nvPr/>
        </p:nvSpPr>
        <p:spPr>
          <a:xfrm>
            <a:off x="705852" y="5165558"/>
            <a:ext cx="1252037" cy="400110"/>
          </a:xfrm>
          <a:prstGeom prst="rect">
            <a:avLst/>
          </a:prstGeom>
          <a:noFill/>
        </p:spPr>
        <p:txBody>
          <a:bodyPr wrap="square" rtlCol="0">
            <a:spAutoFit/>
          </a:bodyPr>
          <a:lstStyle/>
          <a:p>
            <a:pPr algn="ctr">
              <a:buNone/>
            </a:pPr>
            <a:r>
              <a:rPr lang="en-US" sz="2000" b="1" dirty="0" smtClean="0"/>
              <a:t>Infection</a:t>
            </a:r>
            <a:endParaRPr lang="en-US" sz="2000" b="1" dirty="0"/>
          </a:p>
        </p:txBody>
      </p:sp>
      <p:sp>
        <p:nvSpPr>
          <p:cNvPr id="30" name="TextBox 29"/>
          <p:cNvSpPr txBox="1"/>
          <p:nvPr/>
        </p:nvSpPr>
        <p:spPr>
          <a:xfrm>
            <a:off x="3962401" y="4828674"/>
            <a:ext cx="4026567" cy="400110"/>
          </a:xfrm>
          <a:prstGeom prst="rect">
            <a:avLst/>
          </a:prstGeom>
          <a:noFill/>
        </p:spPr>
        <p:txBody>
          <a:bodyPr wrap="square" rtlCol="0">
            <a:spAutoFit/>
          </a:bodyPr>
          <a:lstStyle/>
          <a:p>
            <a:pPr algn="ctr">
              <a:buNone/>
            </a:pPr>
            <a:r>
              <a:rPr lang="en-US" sz="2000" b="1" dirty="0" smtClean="0"/>
              <a:t>Mos-Yrs</a:t>
            </a:r>
            <a:endParaRPr lang="en-US" sz="2000" b="1" dirty="0"/>
          </a:p>
        </p:txBody>
      </p:sp>
      <p:sp>
        <p:nvSpPr>
          <p:cNvPr id="31" name="TextBox 30"/>
          <p:cNvSpPr txBox="1"/>
          <p:nvPr/>
        </p:nvSpPr>
        <p:spPr>
          <a:xfrm>
            <a:off x="1114926" y="2613846"/>
            <a:ext cx="1038727" cy="707886"/>
          </a:xfrm>
          <a:prstGeom prst="rect">
            <a:avLst/>
          </a:prstGeom>
          <a:noFill/>
        </p:spPr>
        <p:txBody>
          <a:bodyPr wrap="square" rtlCol="0">
            <a:spAutoFit/>
          </a:bodyPr>
          <a:lstStyle/>
          <a:p>
            <a:pPr algn="ctr">
              <a:buNone/>
            </a:pPr>
            <a:r>
              <a:rPr lang="en-US" sz="2000" b="1" dirty="0" smtClean="0"/>
              <a:t>HBV DNA</a:t>
            </a:r>
            <a:endParaRPr lang="en-US" sz="2000" b="1" dirty="0"/>
          </a:p>
        </p:txBody>
      </p:sp>
      <p:sp>
        <p:nvSpPr>
          <p:cNvPr id="33" name="TextBox 32"/>
          <p:cNvSpPr txBox="1"/>
          <p:nvPr/>
        </p:nvSpPr>
        <p:spPr>
          <a:xfrm>
            <a:off x="1678469" y="2160379"/>
            <a:ext cx="2769205" cy="338554"/>
          </a:xfrm>
          <a:prstGeom prst="rect">
            <a:avLst/>
          </a:prstGeom>
          <a:noFill/>
        </p:spPr>
        <p:txBody>
          <a:bodyPr wrap="square" rtlCol="0">
            <a:spAutoFit/>
          </a:bodyPr>
          <a:lstStyle/>
          <a:p>
            <a:pPr algn="ctr">
              <a:buNone/>
            </a:pPr>
            <a:r>
              <a:rPr lang="en-US" sz="1600" b="1" dirty="0" smtClean="0"/>
              <a:t>Immune clearance</a:t>
            </a:r>
            <a:endParaRPr lang="en-US" sz="1600" b="1" dirty="0"/>
          </a:p>
        </p:txBody>
      </p:sp>
      <p:sp>
        <p:nvSpPr>
          <p:cNvPr id="34" name="TextBox 33"/>
          <p:cNvSpPr txBox="1"/>
          <p:nvPr/>
        </p:nvSpPr>
        <p:spPr>
          <a:xfrm>
            <a:off x="299820" y="1979162"/>
            <a:ext cx="2769205" cy="338554"/>
          </a:xfrm>
          <a:prstGeom prst="rect">
            <a:avLst/>
          </a:prstGeom>
          <a:noFill/>
        </p:spPr>
        <p:txBody>
          <a:bodyPr wrap="square" rtlCol="0">
            <a:spAutoFit/>
          </a:bodyPr>
          <a:lstStyle/>
          <a:p>
            <a:pPr algn="ctr">
              <a:buNone/>
            </a:pPr>
            <a:r>
              <a:rPr lang="en-US" sz="1600" b="1" dirty="0" smtClean="0"/>
              <a:t>Immune tolerance</a:t>
            </a:r>
            <a:endParaRPr lang="en-US" sz="1600" b="1" dirty="0"/>
          </a:p>
        </p:txBody>
      </p:sp>
      <p:sp>
        <p:nvSpPr>
          <p:cNvPr id="35" name="TextBox 34"/>
          <p:cNvSpPr txBox="1"/>
          <p:nvPr/>
        </p:nvSpPr>
        <p:spPr>
          <a:xfrm>
            <a:off x="1138988" y="3985446"/>
            <a:ext cx="1038727" cy="400110"/>
          </a:xfrm>
          <a:prstGeom prst="rect">
            <a:avLst/>
          </a:prstGeom>
          <a:noFill/>
        </p:spPr>
        <p:txBody>
          <a:bodyPr wrap="square" rtlCol="0">
            <a:spAutoFit/>
          </a:bodyPr>
          <a:lstStyle/>
          <a:p>
            <a:pPr algn="ctr">
              <a:buNone/>
            </a:pPr>
            <a:r>
              <a:rPr lang="en-US" sz="2000" b="1" dirty="0" smtClean="0"/>
              <a:t>ALT</a:t>
            </a:r>
            <a:endParaRPr lang="en-US" sz="2000" b="1" dirty="0"/>
          </a:p>
        </p:txBody>
      </p:sp>
      <p:grpSp>
        <p:nvGrpSpPr>
          <p:cNvPr id="39" name="Group 38"/>
          <p:cNvGrpSpPr/>
          <p:nvPr/>
        </p:nvGrpSpPr>
        <p:grpSpPr>
          <a:xfrm>
            <a:off x="1290638" y="2536793"/>
            <a:ext cx="6624637" cy="2159032"/>
            <a:chOff x="1290638" y="2536793"/>
            <a:chExt cx="6624637" cy="2159032"/>
          </a:xfrm>
        </p:grpSpPr>
        <p:sp>
          <p:nvSpPr>
            <p:cNvPr id="28" name="Freeform 27"/>
            <p:cNvSpPr/>
            <p:nvPr/>
          </p:nvSpPr>
          <p:spPr bwMode="auto">
            <a:xfrm>
              <a:off x="1290638" y="2562225"/>
              <a:ext cx="857250" cy="90488"/>
            </a:xfrm>
            <a:custGeom>
              <a:avLst/>
              <a:gdLst>
                <a:gd name="connsiteX0" fmla="*/ 0 w 857250"/>
                <a:gd name="connsiteY0" fmla="*/ 0 h 90488"/>
                <a:gd name="connsiteX1" fmla="*/ 66675 w 857250"/>
                <a:gd name="connsiteY1" fmla="*/ 4763 h 90488"/>
                <a:gd name="connsiteX2" fmla="*/ 80962 w 857250"/>
                <a:gd name="connsiteY2" fmla="*/ 14288 h 90488"/>
                <a:gd name="connsiteX3" fmla="*/ 109537 w 857250"/>
                <a:gd name="connsiteY3" fmla="*/ 23813 h 90488"/>
                <a:gd name="connsiteX4" fmla="*/ 133350 w 857250"/>
                <a:gd name="connsiteY4" fmla="*/ 52388 h 90488"/>
                <a:gd name="connsiteX5" fmla="*/ 166687 w 857250"/>
                <a:gd name="connsiteY5" fmla="*/ 61913 h 90488"/>
                <a:gd name="connsiteX6" fmla="*/ 219075 w 857250"/>
                <a:gd name="connsiteY6" fmla="*/ 47625 h 90488"/>
                <a:gd name="connsiteX7" fmla="*/ 228600 w 857250"/>
                <a:gd name="connsiteY7" fmla="*/ 33338 h 90488"/>
                <a:gd name="connsiteX8" fmla="*/ 257175 w 857250"/>
                <a:gd name="connsiteY8" fmla="*/ 23813 h 90488"/>
                <a:gd name="connsiteX9" fmla="*/ 271462 w 857250"/>
                <a:gd name="connsiteY9" fmla="*/ 19050 h 90488"/>
                <a:gd name="connsiteX10" fmla="*/ 319087 w 857250"/>
                <a:gd name="connsiteY10" fmla="*/ 33338 h 90488"/>
                <a:gd name="connsiteX11" fmla="*/ 361950 w 857250"/>
                <a:gd name="connsiteY11" fmla="*/ 52388 h 90488"/>
                <a:gd name="connsiteX12" fmla="*/ 404812 w 857250"/>
                <a:gd name="connsiteY12" fmla="*/ 66675 h 90488"/>
                <a:gd name="connsiteX13" fmla="*/ 419100 w 857250"/>
                <a:gd name="connsiteY13" fmla="*/ 71438 h 90488"/>
                <a:gd name="connsiteX14" fmla="*/ 466725 w 857250"/>
                <a:gd name="connsiteY14" fmla="*/ 66675 h 90488"/>
                <a:gd name="connsiteX15" fmla="*/ 495300 w 857250"/>
                <a:gd name="connsiteY15" fmla="*/ 52388 h 90488"/>
                <a:gd name="connsiteX16" fmla="*/ 509587 w 857250"/>
                <a:gd name="connsiteY16" fmla="*/ 47625 h 90488"/>
                <a:gd name="connsiteX17" fmla="*/ 538162 w 857250"/>
                <a:gd name="connsiteY17" fmla="*/ 33338 h 90488"/>
                <a:gd name="connsiteX18" fmla="*/ 590550 w 857250"/>
                <a:gd name="connsiteY18" fmla="*/ 38100 h 90488"/>
                <a:gd name="connsiteX19" fmla="*/ 619125 w 857250"/>
                <a:gd name="connsiteY19" fmla="*/ 47625 h 90488"/>
                <a:gd name="connsiteX20" fmla="*/ 633412 w 857250"/>
                <a:gd name="connsiteY20" fmla="*/ 52388 h 90488"/>
                <a:gd name="connsiteX21" fmla="*/ 647700 w 857250"/>
                <a:gd name="connsiteY21" fmla="*/ 61913 h 90488"/>
                <a:gd name="connsiteX22" fmla="*/ 676275 w 857250"/>
                <a:gd name="connsiteY22" fmla="*/ 71438 h 90488"/>
                <a:gd name="connsiteX23" fmla="*/ 690562 w 857250"/>
                <a:gd name="connsiteY23" fmla="*/ 80963 h 90488"/>
                <a:gd name="connsiteX24" fmla="*/ 719137 w 857250"/>
                <a:gd name="connsiteY24" fmla="*/ 90488 h 90488"/>
                <a:gd name="connsiteX25" fmla="*/ 781050 w 857250"/>
                <a:gd name="connsiteY25" fmla="*/ 85725 h 90488"/>
                <a:gd name="connsiteX26" fmla="*/ 809625 w 857250"/>
                <a:gd name="connsiteY26" fmla="*/ 71438 h 90488"/>
                <a:gd name="connsiteX27" fmla="*/ 823912 w 857250"/>
                <a:gd name="connsiteY27" fmla="*/ 66675 h 90488"/>
                <a:gd name="connsiteX28" fmla="*/ 833437 w 857250"/>
                <a:gd name="connsiteY28" fmla="*/ 52388 h 90488"/>
                <a:gd name="connsiteX29" fmla="*/ 847725 w 857250"/>
                <a:gd name="connsiteY29" fmla="*/ 42863 h 90488"/>
                <a:gd name="connsiteX30" fmla="*/ 857250 w 857250"/>
                <a:gd name="connsiteY30" fmla="*/ 33338 h 90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57250" h="90488">
                  <a:moveTo>
                    <a:pt x="0" y="0"/>
                  </a:moveTo>
                  <a:cubicBezTo>
                    <a:pt x="22225" y="1588"/>
                    <a:pt x="44732" y="891"/>
                    <a:pt x="66675" y="4763"/>
                  </a:cubicBezTo>
                  <a:cubicBezTo>
                    <a:pt x="72312" y="5758"/>
                    <a:pt x="75732" y="11963"/>
                    <a:pt x="80962" y="14288"/>
                  </a:cubicBezTo>
                  <a:cubicBezTo>
                    <a:pt x="90137" y="18366"/>
                    <a:pt x="109537" y="23813"/>
                    <a:pt x="109537" y="23813"/>
                  </a:cubicBezTo>
                  <a:cubicBezTo>
                    <a:pt x="116565" y="34355"/>
                    <a:pt x="122349" y="45054"/>
                    <a:pt x="133350" y="52388"/>
                  </a:cubicBezTo>
                  <a:cubicBezTo>
                    <a:pt x="137447" y="55119"/>
                    <a:pt x="164150" y="61279"/>
                    <a:pt x="166687" y="61913"/>
                  </a:cubicBezTo>
                  <a:cubicBezTo>
                    <a:pt x="189225" y="59096"/>
                    <a:pt x="203638" y="63062"/>
                    <a:pt x="219075" y="47625"/>
                  </a:cubicBezTo>
                  <a:cubicBezTo>
                    <a:pt x="223122" y="43578"/>
                    <a:pt x="223746" y="36371"/>
                    <a:pt x="228600" y="33338"/>
                  </a:cubicBezTo>
                  <a:cubicBezTo>
                    <a:pt x="237114" y="28017"/>
                    <a:pt x="247650" y="26988"/>
                    <a:pt x="257175" y="23813"/>
                  </a:cubicBezTo>
                  <a:lnTo>
                    <a:pt x="271462" y="19050"/>
                  </a:lnTo>
                  <a:cubicBezTo>
                    <a:pt x="282110" y="21712"/>
                    <a:pt x="312131" y="28701"/>
                    <a:pt x="319087" y="33338"/>
                  </a:cubicBezTo>
                  <a:cubicBezTo>
                    <a:pt x="341729" y="48432"/>
                    <a:pt x="327946" y="41053"/>
                    <a:pt x="361950" y="52388"/>
                  </a:cubicBezTo>
                  <a:lnTo>
                    <a:pt x="404812" y="66675"/>
                  </a:lnTo>
                  <a:lnTo>
                    <a:pt x="419100" y="71438"/>
                  </a:lnTo>
                  <a:cubicBezTo>
                    <a:pt x="434975" y="69850"/>
                    <a:pt x="450956" y="69101"/>
                    <a:pt x="466725" y="66675"/>
                  </a:cubicBezTo>
                  <a:cubicBezTo>
                    <a:pt x="484015" y="64015"/>
                    <a:pt x="479603" y="60237"/>
                    <a:pt x="495300" y="52388"/>
                  </a:cubicBezTo>
                  <a:cubicBezTo>
                    <a:pt x="499790" y="50143"/>
                    <a:pt x="505097" y="49870"/>
                    <a:pt x="509587" y="47625"/>
                  </a:cubicBezTo>
                  <a:cubicBezTo>
                    <a:pt x="546508" y="29164"/>
                    <a:pt x="502259" y="45305"/>
                    <a:pt x="538162" y="33338"/>
                  </a:cubicBezTo>
                  <a:cubicBezTo>
                    <a:pt x="555625" y="34925"/>
                    <a:pt x="573282" y="35053"/>
                    <a:pt x="590550" y="38100"/>
                  </a:cubicBezTo>
                  <a:cubicBezTo>
                    <a:pt x="600437" y="39845"/>
                    <a:pt x="609600" y="44450"/>
                    <a:pt x="619125" y="47625"/>
                  </a:cubicBezTo>
                  <a:cubicBezTo>
                    <a:pt x="623887" y="49213"/>
                    <a:pt x="629235" y="49603"/>
                    <a:pt x="633412" y="52388"/>
                  </a:cubicBezTo>
                  <a:cubicBezTo>
                    <a:pt x="638175" y="55563"/>
                    <a:pt x="642469" y="59588"/>
                    <a:pt x="647700" y="61913"/>
                  </a:cubicBezTo>
                  <a:cubicBezTo>
                    <a:pt x="656875" y="65991"/>
                    <a:pt x="667921" y="65869"/>
                    <a:pt x="676275" y="71438"/>
                  </a:cubicBezTo>
                  <a:cubicBezTo>
                    <a:pt x="681037" y="74613"/>
                    <a:pt x="685332" y="78638"/>
                    <a:pt x="690562" y="80963"/>
                  </a:cubicBezTo>
                  <a:cubicBezTo>
                    <a:pt x="699737" y="85041"/>
                    <a:pt x="719137" y="90488"/>
                    <a:pt x="719137" y="90488"/>
                  </a:cubicBezTo>
                  <a:cubicBezTo>
                    <a:pt x="739775" y="88900"/>
                    <a:pt x="760511" y="88292"/>
                    <a:pt x="781050" y="85725"/>
                  </a:cubicBezTo>
                  <a:cubicBezTo>
                    <a:pt x="797010" y="83730"/>
                    <a:pt x="795444" y="78529"/>
                    <a:pt x="809625" y="71438"/>
                  </a:cubicBezTo>
                  <a:cubicBezTo>
                    <a:pt x="814115" y="69193"/>
                    <a:pt x="819150" y="68263"/>
                    <a:pt x="823912" y="66675"/>
                  </a:cubicBezTo>
                  <a:cubicBezTo>
                    <a:pt x="827087" y="61913"/>
                    <a:pt x="829390" y="56435"/>
                    <a:pt x="833437" y="52388"/>
                  </a:cubicBezTo>
                  <a:cubicBezTo>
                    <a:pt x="837485" y="48341"/>
                    <a:pt x="843255" y="46439"/>
                    <a:pt x="847725" y="42863"/>
                  </a:cubicBezTo>
                  <a:cubicBezTo>
                    <a:pt x="851231" y="40058"/>
                    <a:pt x="854075" y="36513"/>
                    <a:pt x="857250" y="33338"/>
                  </a:cubicBez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29" name="Freeform 28"/>
            <p:cNvSpPr/>
            <p:nvPr/>
          </p:nvSpPr>
          <p:spPr bwMode="auto">
            <a:xfrm>
              <a:off x="2162175" y="2536793"/>
              <a:ext cx="5753100" cy="2159032"/>
            </a:xfrm>
            <a:custGeom>
              <a:avLst/>
              <a:gdLst>
                <a:gd name="connsiteX0" fmla="*/ 0 w 5753100"/>
                <a:gd name="connsiteY0" fmla="*/ 63532 h 2159032"/>
                <a:gd name="connsiteX1" fmla="*/ 138113 w 5753100"/>
                <a:gd name="connsiteY1" fmla="*/ 473107 h 2159032"/>
                <a:gd name="connsiteX2" fmla="*/ 214313 w 5753100"/>
                <a:gd name="connsiteY2" fmla="*/ 592170 h 2159032"/>
                <a:gd name="connsiteX3" fmla="*/ 280988 w 5753100"/>
                <a:gd name="connsiteY3" fmla="*/ 425482 h 2159032"/>
                <a:gd name="connsiteX4" fmla="*/ 342900 w 5753100"/>
                <a:gd name="connsiteY4" fmla="*/ 54007 h 2159032"/>
                <a:gd name="connsiteX5" fmla="*/ 400050 w 5753100"/>
                <a:gd name="connsiteY5" fmla="*/ 49245 h 2159032"/>
                <a:gd name="connsiteX6" fmla="*/ 447675 w 5753100"/>
                <a:gd name="connsiteY6" fmla="*/ 339757 h 2159032"/>
                <a:gd name="connsiteX7" fmla="*/ 490538 w 5753100"/>
                <a:gd name="connsiteY7" fmla="*/ 573120 h 2159032"/>
                <a:gd name="connsiteX8" fmla="*/ 542925 w 5753100"/>
                <a:gd name="connsiteY8" fmla="*/ 692182 h 2159032"/>
                <a:gd name="connsiteX9" fmla="*/ 600075 w 5753100"/>
                <a:gd name="connsiteY9" fmla="*/ 649320 h 2159032"/>
                <a:gd name="connsiteX10" fmla="*/ 661988 w 5753100"/>
                <a:gd name="connsiteY10" fmla="*/ 411195 h 2159032"/>
                <a:gd name="connsiteX11" fmla="*/ 733425 w 5753100"/>
                <a:gd name="connsiteY11" fmla="*/ 163545 h 2159032"/>
                <a:gd name="connsiteX12" fmla="*/ 781050 w 5753100"/>
                <a:gd name="connsiteY12" fmla="*/ 73057 h 2159032"/>
                <a:gd name="connsiteX13" fmla="*/ 852488 w 5753100"/>
                <a:gd name="connsiteY13" fmla="*/ 249270 h 2159032"/>
                <a:gd name="connsiteX14" fmla="*/ 895350 w 5753100"/>
                <a:gd name="connsiteY14" fmla="*/ 496920 h 2159032"/>
                <a:gd name="connsiteX15" fmla="*/ 957263 w 5753100"/>
                <a:gd name="connsiteY15" fmla="*/ 649320 h 2159032"/>
                <a:gd name="connsiteX16" fmla="*/ 1014413 w 5753100"/>
                <a:gd name="connsiteY16" fmla="*/ 592170 h 2159032"/>
                <a:gd name="connsiteX17" fmla="*/ 1119188 w 5753100"/>
                <a:gd name="connsiteY17" fmla="*/ 296895 h 2159032"/>
                <a:gd name="connsiteX18" fmla="*/ 1214438 w 5753100"/>
                <a:gd name="connsiteY18" fmla="*/ 44482 h 2159032"/>
                <a:gd name="connsiteX19" fmla="*/ 1285875 w 5753100"/>
                <a:gd name="connsiteY19" fmla="*/ 20670 h 2159032"/>
                <a:gd name="connsiteX20" fmla="*/ 1381125 w 5753100"/>
                <a:gd name="connsiteY20" fmla="*/ 263557 h 2159032"/>
                <a:gd name="connsiteX21" fmla="*/ 1457325 w 5753100"/>
                <a:gd name="connsiteY21" fmla="*/ 739807 h 2159032"/>
                <a:gd name="connsiteX22" fmla="*/ 1557338 w 5753100"/>
                <a:gd name="connsiteY22" fmla="*/ 1277970 h 2159032"/>
                <a:gd name="connsiteX23" fmla="*/ 1709738 w 5753100"/>
                <a:gd name="connsiteY23" fmla="*/ 1649445 h 2159032"/>
                <a:gd name="connsiteX24" fmla="*/ 1843088 w 5753100"/>
                <a:gd name="connsiteY24" fmla="*/ 1906620 h 2159032"/>
                <a:gd name="connsiteX25" fmla="*/ 2000250 w 5753100"/>
                <a:gd name="connsiteY25" fmla="*/ 2025682 h 2159032"/>
                <a:gd name="connsiteX26" fmla="*/ 2471738 w 5753100"/>
                <a:gd name="connsiteY26" fmla="*/ 2120932 h 2159032"/>
                <a:gd name="connsiteX27" fmla="*/ 3295650 w 5753100"/>
                <a:gd name="connsiteY27" fmla="*/ 2159032 h 2159032"/>
                <a:gd name="connsiteX28" fmla="*/ 4295775 w 5753100"/>
                <a:gd name="connsiteY28" fmla="*/ 2144745 h 2159032"/>
                <a:gd name="connsiteX29" fmla="*/ 5753100 w 5753100"/>
                <a:gd name="connsiteY29" fmla="*/ 2106645 h 215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753100" h="2159032">
                  <a:moveTo>
                    <a:pt x="0" y="63532"/>
                  </a:moveTo>
                  <a:cubicBezTo>
                    <a:pt x="51197" y="224266"/>
                    <a:pt x="102394" y="385001"/>
                    <a:pt x="138113" y="473107"/>
                  </a:cubicBezTo>
                  <a:cubicBezTo>
                    <a:pt x="173832" y="561213"/>
                    <a:pt x="190501" y="600108"/>
                    <a:pt x="214313" y="592170"/>
                  </a:cubicBezTo>
                  <a:cubicBezTo>
                    <a:pt x="238126" y="584233"/>
                    <a:pt x="259557" y="515176"/>
                    <a:pt x="280988" y="425482"/>
                  </a:cubicBezTo>
                  <a:cubicBezTo>
                    <a:pt x="302419" y="335788"/>
                    <a:pt x="323056" y="116713"/>
                    <a:pt x="342900" y="54007"/>
                  </a:cubicBezTo>
                  <a:cubicBezTo>
                    <a:pt x="362744" y="-8699"/>
                    <a:pt x="382588" y="1620"/>
                    <a:pt x="400050" y="49245"/>
                  </a:cubicBezTo>
                  <a:cubicBezTo>
                    <a:pt x="417513" y="96870"/>
                    <a:pt x="432594" y="252445"/>
                    <a:pt x="447675" y="339757"/>
                  </a:cubicBezTo>
                  <a:cubicBezTo>
                    <a:pt x="462756" y="427069"/>
                    <a:pt x="474663" y="514383"/>
                    <a:pt x="490538" y="573120"/>
                  </a:cubicBezTo>
                  <a:cubicBezTo>
                    <a:pt x="506413" y="631857"/>
                    <a:pt x="524669" y="679482"/>
                    <a:pt x="542925" y="692182"/>
                  </a:cubicBezTo>
                  <a:cubicBezTo>
                    <a:pt x="561181" y="704882"/>
                    <a:pt x="580231" y="696151"/>
                    <a:pt x="600075" y="649320"/>
                  </a:cubicBezTo>
                  <a:cubicBezTo>
                    <a:pt x="619919" y="602489"/>
                    <a:pt x="639763" y="492158"/>
                    <a:pt x="661988" y="411195"/>
                  </a:cubicBezTo>
                  <a:cubicBezTo>
                    <a:pt x="684213" y="330233"/>
                    <a:pt x="713581" y="219901"/>
                    <a:pt x="733425" y="163545"/>
                  </a:cubicBezTo>
                  <a:cubicBezTo>
                    <a:pt x="753269" y="107189"/>
                    <a:pt x="761206" y="58770"/>
                    <a:pt x="781050" y="73057"/>
                  </a:cubicBezTo>
                  <a:cubicBezTo>
                    <a:pt x="800894" y="87344"/>
                    <a:pt x="833438" y="178626"/>
                    <a:pt x="852488" y="249270"/>
                  </a:cubicBezTo>
                  <a:cubicBezTo>
                    <a:pt x="871538" y="319914"/>
                    <a:pt x="877888" y="430245"/>
                    <a:pt x="895350" y="496920"/>
                  </a:cubicBezTo>
                  <a:cubicBezTo>
                    <a:pt x="912812" y="563595"/>
                    <a:pt x="937419" y="633445"/>
                    <a:pt x="957263" y="649320"/>
                  </a:cubicBezTo>
                  <a:cubicBezTo>
                    <a:pt x="977107" y="665195"/>
                    <a:pt x="987426" y="650907"/>
                    <a:pt x="1014413" y="592170"/>
                  </a:cubicBezTo>
                  <a:cubicBezTo>
                    <a:pt x="1041400" y="533433"/>
                    <a:pt x="1085851" y="388176"/>
                    <a:pt x="1119188" y="296895"/>
                  </a:cubicBezTo>
                  <a:cubicBezTo>
                    <a:pt x="1152526" y="205614"/>
                    <a:pt x="1186657" y="90519"/>
                    <a:pt x="1214438" y="44482"/>
                  </a:cubicBezTo>
                  <a:cubicBezTo>
                    <a:pt x="1242219" y="-1555"/>
                    <a:pt x="1258094" y="-15842"/>
                    <a:pt x="1285875" y="20670"/>
                  </a:cubicBezTo>
                  <a:cubicBezTo>
                    <a:pt x="1313656" y="57182"/>
                    <a:pt x="1352550" y="143701"/>
                    <a:pt x="1381125" y="263557"/>
                  </a:cubicBezTo>
                  <a:cubicBezTo>
                    <a:pt x="1409700" y="383413"/>
                    <a:pt x="1427956" y="570738"/>
                    <a:pt x="1457325" y="739807"/>
                  </a:cubicBezTo>
                  <a:cubicBezTo>
                    <a:pt x="1486694" y="908876"/>
                    <a:pt x="1515269" y="1126364"/>
                    <a:pt x="1557338" y="1277970"/>
                  </a:cubicBezTo>
                  <a:cubicBezTo>
                    <a:pt x="1599407" y="1429576"/>
                    <a:pt x="1662113" y="1544670"/>
                    <a:pt x="1709738" y="1649445"/>
                  </a:cubicBezTo>
                  <a:cubicBezTo>
                    <a:pt x="1757363" y="1754220"/>
                    <a:pt x="1794669" y="1843914"/>
                    <a:pt x="1843088" y="1906620"/>
                  </a:cubicBezTo>
                  <a:cubicBezTo>
                    <a:pt x="1891507" y="1969326"/>
                    <a:pt x="1895475" y="1989963"/>
                    <a:pt x="2000250" y="2025682"/>
                  </a:cubicBezTo>
                  <a:cubicBezTo>
                    <a:pt x="2105025" y="2061401"/>
                    <a:pt x="2255838" y="2098707"/>
                    <a:pt x="2471738" y="2120932"/>
                  </a:cubicBezTo>
                  <a:cubicBezTo>
                    <a:pt x="2687638" y="2143157"/>
                    <a:pt x="3295650" y="2159032"/>
                    <a:pt x="3295650" y="2159032"/>
                  </a:cubicBezTo>
                  <a:lnTo>
                    <a:pt x="4295775" y="2144745"/>
                  </a:lnTo>
                  <a:lnTo>
                    <a:pt x="5753100" y="2106645"/>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grpSp>
        <p:nvGrpSpPr>
          <p:cNvPr id="40" name="Group 39"/>
          <p:cNvGrpSpPr/>
          <p:nvPr/>
        </p:nvGrpSpPr>
        <p:grpSpPr>
          <a:xfrm>
            <a:off x="1267326" y="3800796"/>
            <a:ext cx="6666999" cy="790254"/>
            <a:chOff x="1267326" y="3800796"/>
            <a:chExt cx="6666999" cy="790254"/>
          </a:xfrm>
        </p:grpSpPr>
        <p:sp>
          <p:nvSpPr>
            <p:cNvPr id="27" name="Freeform 26"/>
            <p:cNvSpPr/>
            <p:nvPr/>
          </p:nvSpPr>
          <p:spPr bwMode="auto">
            <a:xfrm>
              <a:off x="1267326" y="4427621"/>
              <a:ext cx="898358" cy="64168"/>
            </a:xfrm>
            <a:custGeom>
              <a:avLst/>
              <a:gdLst>
                <a:gd name="connsiteX0" fmla="*/ 0 w 898358"/>
                <a:gd name="connsiteY0" fmla="*/ 64168 h 64168"/>
                <a:gd name="connsiteX1" fmla="*/ 120316 w 898358"/>
                <a:gd name="connsiteY1" fmla="*/ 40105 h 64168"/>
                <a:gd name="connsiteX2" fmla="*/ 136358 w 898358"/>
                <a:gd name="connsiteY2" fmla="*/ 16042 h 64168"/>
                <a:gd name="connsiteX3" fmla="*/ 184485 w 898358"/>
                <a:gd name="connsiteY3" fmla="*/ 0 h 64168"/>
                <a:gd name="connsiteX4" fmla="*/ 224590 w 898358"/>
                <a:gd name="connsiteY4" fmla="*/ 8021 h 64168"/>
                <a:gd name="connsiteX5" fmla="*/ 248653 w 898358"/>
                <a:gd name="connsiteY5" fmla="*/ 24063 h 64168"/>
                <a:gd name="connsiteX6" fmla="*/ 272716 w 898358"/>
                <a:gd name="connsiteY6" fmla="*/ 32084 h 64168"/>
                <a:gd name="connsiteX7" fmla="*/ 376990 w 898358"/>
                <a:gd name="connsiteY7" fmla="*/ 24063 h 64168"/>
                <a:gd name="connsiteX8" fmla="*/ 425116 w 898358"/>
                <a:gd name="connsiteY8" fmla="*/ 8021 h 64168"/>
                <a:gd name="connsiteX9" fmla="*/ 473242 w 898358"/>
                <a:gd name="connsiteY9" fmla="*/ 16042 h 64168"/>
                <a:gd name="connsiteX10" fmla="*/ 545432 w 898358"/>
                <a:gd name="connsiteY10" fmla="*/ 40105 h 64168"/>
                <a:gd name="connsiteX11" fmla="*/ 569495 w 898358"/>
                <a:gd name="connsiteY11" fmla="*/ 48126 h 64168"/>
                <a:gd name="connsiteX12" fmla="*/ 593558 w 898358"/>
                <a:gd name="connsiteY12" fmla="*/ 56147 h 64168"/>
                <a:gd name="connsiteX13" fmla="*/ 681790 w 898358"/>
                <a:gd name="connsiteY13" fmla="*/ 32084 h 64168"/>
                <a:gd name="connsiteX14" fmla="*/ 729916 w 898358"/>
                <a:gd name="connsiteY14" fmla="*/ 16042 h 64168"/>
                <a:gd name="connsiteX15" fmla="*/ 753979 w 898358"/>
                <a:gd name="connsiteY15" fmla="*/ 8021 h 64168"/>
                <a:gd name="connsiteX16" fmla="*/ 842211 w 898358"/>
                <a:gd name="connsiteY16" fmla="*/ 24063 h 64168"/>
                <a:gd name="connsiteX17" fmla="*/ 898358 w 898358"/>
                <a:gd name="connsiteY17" fmla="*/ 56147 h 6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8358" h="64168">
                  <a:moveTo>
                    <a:pt x="0" y="64168"/>
                  </a:moveTo>
                  <a:cubicBezTo>
                    <a:pt x="44103" y="60493"/>
                    <a:pt x="87956" y="72465"/>
                    <a:pt x="120316" y="40105"/>
                  </a:cubicBezTo>
                  <a:cubicBezTo>
                    <a:pt x="127133" y="33288"/>
                    <a:pt x="128183" y="21151"/>
                    <a:pt x="136358" y="16042"/>
                  </a:cubicBezTo>
                  <a:cubicBezTo>
                    <a:pt x="150698" y="7080"/>
                    <a:pt x="184485" y="0"/>
                    <a:pt x="184485" y="0"/>
                  </a:cubicBezTo>
                  <a:cubicBezTo>
                    <a:pt x="197853" y="2674"/>
                    <a:pt x="211825" y="3234"/>
                    <a:pt x="224590" y="8021"/>
                  </a:cubicBezTo>
                  <a:cubicBezTo>
                    <a:pt x="233616" y="11406"/>
                    <a:pt x="240031" y="19752"/>
                    <a:pt x="248653" y="24063"/>
                  </a:cubicBezTo>
                  <a:cubicBezTo>
                    <a:pt x="256215" y="27844"/>
                    <a:pt x="264695" y="29410"/>
                    <a:pt x="272716" y="32084"/>
                  </a:cubicBezTo>
                  <a:cubicBezTo>
                    <a:pt x="307474" y="29410"/>
                    <a:pt x="342556" y="29500"/>
                    <a:pt x="376990" y="24063"/>
                  </a:cubicBezTo>
                  <a:cubicBezTo>
                    <a:pt x="393693" y="21426"/>
                    <a:pt x="425116" y="8021"/>
                    <a:pt x="425116" y="8021"/>
                  </a:cubicBezTo>
                  <a:cubicBezTo>
                    <a:pt x="441158" y="10695"/>
                    <a:pt x="457464" y="12098"/>
                    <a:pt x="473242" y="16042"/>
                  </a:cubicBezTo>
                  <a:cubicBezTo>
                    <a:pt x="473247" y="16043"/>
                    <a:pt x="533398" y="36094"/>
                    <a:pt x="545432" y="40105"/>
                  </a:cubicBezTo>
                  <a:lnTo>
                    <a:pt x="569495" y="48126"/>
                  </a:lnTo>
                  <a:lnTo>
                    <a:pt x="593558" y="56147"/>
                  </a:lnTo>
                  <a:cubicBezTo>
                    <a:pt x="732623" y="38764"/>
                    <a:pt x="610575" y="63735"/>
                    <a:pt x="681790" y="32084"/>
                  </a:cubicBezTo>
                  <a:cubicBezTo>
                    <a:pt x="697242" y="25216"/>
                    <a:pt x="713874" y="21389"/>
                    <a:pt x="729916" y="16042"/>
                  </a:cubicBezTo>
                  <a:lnTo>
                    <a:pt x="753979" y="8021"/>
                  </a:lnTo>
                  <a:cubicBezTo>
                    <a:pt x="767963" y="9769"/>
                    <a:pt x="820672" y="12097"/>
                    <a:pt x="842211" y="24063"/>
                  </a:cubicBezTo>
                  <a:cubicBezTo>
                    <a:pt x="902632" y="57630"/>
                    <a:pt x="869660" y="56147"/>
                    <a:pt x="898358" y="56147"/>
                  </a:cubicBez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36" name="Freeform 35"/>
            <p:cNvSpPr/>
            <p:nvPr/>
          </p:nvSpPr>
          <p:spPr bwMode="auto">
            <a:xfrm>
              <a:off x="2157413" y="3800796"/>
              <a:ext cx="5776912" cy="790254"/>
            </a:xfrm>
            <a:custGeom>
              <a:avLst/>
              <a:gdLst>
                <a:gd name="connsiteX0" fmla="*/ 0 w 5776912"/>
                <a:gd name="connsiteY0" fmla="*/ 680717 h 790254"/>
                <a:gd name="connsiteX1" fmla="*/ 190500 w 5776912"/>
                <a:gd name="connsiteY1" fmla="*/ 109217 h 790254"/>
                <a:gd name="connsiteX2" fmla="*/ 266700 w 5776912"/>
                <a:gd name="connsiteY2" fmla="*/ 233042 h 790254"/>
                <a:gd name="connsiteX3" fmla="*/ 347662 w 5776912"/>
                <a:gd name="connsiteY3" fmla="*/ 666429 h 790254"/>
                <a:gd name="connsiteX4" fmla="*/ 390525 w 5776912"/>
                <a:gd name="connsiteY4" fmla="*/ 656904 h 790254"/>
                <a:gd name="connsiteX5" fmla="*/ 433387 w 5776912"/>
                <a:gd name="connsiteY5" fmla="*/ 433067 h 790254"/>
                <a:gd name="connsiteX6" fmla="*/ 519112 w 5776912"/>
                <a:gd name="connsiteY6" fmla="*/ 109217 h 790254"/>
                <a:gd name="connsiteX7" fmla="*/ 566737 w 5776912"/>
                <a:gd name="connsiteY7" fmla="*/ 9204 h 790254"/>
                <a:gd name="connsiteX8" fmla="*/ 652462 w 5776912"/>
                <a:gd name="connsiteY8" fmla="*/ 309242 h 790254"/>
                <a:gd name="connsiteX9" fmla="*/ 723900 w 5776912"/>
                <a:gd name="connsiteY9" fmla="*/ 571179 h 790254"/>
                <a:gd name="connsiteX10" fmla="*/ 795337 w 5776912"/>
                <a:gd name="connsiteY10" fmla="*/ 609279 h 790254"/>
                <a:gd name="connsiteX11" fmla="*/ 838200 w 5776912"/>
                <a:gd name="connsiteY11" fmla="*/ 471167 h 790254"/>
                <a:gd name="connsiteX12" fmla="*/ 900112 w 5776912"/>
                <a:gd name="connsiteY12" fmla="*/ 228279 h 790254"/>
                <a:gd name="connsiteX13" fmla="*/ 947737 w 5776912"/>
                <a:gd name="connsiteY13" fmla="*/ 56829 h 790254"/>
                <a:gd name="connsiteX14" fmla="*/ 1023937 w 5776912"/>
                <a:gd name="connsiteY14" fmla="*/ 104454 h 790254"/>
                <a:gd name="connsiteX15" fmla="*/ 1128712 w 5776912"/>
                <a:gd name="connsiteY15" fmla="*/ 390204 h 790254"/>
                <a:gd name="connsiteX16" fmla="*/ 1181100 w 5776912"/>
                <a:gd name="connsiteY16" fmla="*/ 609279 h 790254"/>
                <a:gd name="connsiteX17" fmla="*/ 1366837 w 5776912"/>
                <a:gd name="connsiteY17" fmla="*/ 728342 h 790254"/>
                <a:gd name="connsiteX18" fmla="*/ 1866900 w 5776912"/>
                <a:gd name="connsiteY18" fmla="*/ 775967 h 790254"/>
                <a:gd name="connsiteX19" fmla="*/ 2771775 w 5776912"/>
                <a:gd name="connsiteY19" fmla="*/ 780729 h 790254"/>
                <a:gd name="connsiteX20" fmla="*/ 3790950 w 5776912"/>
                <a:gd name="connsiteY20" fmla="*/ 790254 h 790254"/>
                <a:gd name="connsiteX21" fmla="*/ 4862512 w 5776912"/>
                <a:gd name="connsiteY21" fmla="*/ 785492 h 790254"/>
                <a:gd name="connsiteX22" fmla="*/ 5776912 w 5776912"/>
                <a:gd name="connsiteY22" fmla="*/ 780729 h 790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776912" h="790254">
                  <a:moveTo>
                    <a:pt x="0" y="680717"/>
                  </a:moveTo>
                  <a:cubicBezTo>
                    <a:pt x="73025" y="432273"/>
                    <a:pt x="146050" y="183830"/>
                    <a:pt x="190500" y="109217"/>
                  </a:cubicBezTo>
                  <a:cubicBezTo>
                    <a:pt x="234950" y="34604"/>
                    <a:pt x="240506" y="140173"/>
                    <a:pt x="266700" y="233042"/>
                  </a:cubicBezTo>
                  <a:cubicBezTo>
                    <a:pt x="292894" y="325911"/>
                    <a:pt x="327025" y="595785"/>
                    <a:pt x="347662" y="666429"/>
                  </a:cubicBezTo>
                  <a:cubicBezTo>
                    <a:pt x="368299" y="737073"/>
                    <a:pt x="376238" y="695798"/>
                    <a:pt x="390525" y="656904"/>
                  </a:cubicBezTo>
                  <a:cubicBezTo>
                    <a:pt x="404813" y="618010"/>
                    <a:pt x="411956" y="524348"/>
                    <a:pt x="433387" y="433067"/>
                  </a:cubicBezTo>
                  <a:cubicBezTo>
                    <a:pt x="454818" y="341786"/>
                    <a:pt x="496887" y="179861"/>
                    <a:pt x="519112" y="109217"/>
                  </a:cubicBezTo>
                  <a:cubicBezTo>
                    <a:pt x="541337" y="38573"/>
                    <a:pt x="544512" y="-24133"/>
                    <a:pt x="566737" y="9204"/>
                  </a:cubicBezTo>
                  <a:cubicBezTo>
                    <a:pt x="588962" y="42541"/>
                    <a:pt x="626268" y="215580"/>
                    <a:pt x="652462" y="309242"/>
                  </a:cubicBezTo>
                  <a:cubicBezTo>
                    <a:pt x="678656" y="402904"/>
                    <a:pt x="700087" y="521173"/>
                    <a:pt x="723900" y="571179"/>
                  </a:cubicBezTo>
                  <a:cubicBezTo>
                    <a:pt x="747713" y="621185"/>
                    <a:pt x="776287" y="625948"/>
                    <a:pt x="795337" y="609279"/>
                  </a:cubicBezTo>
                  <a:cubicBezTo>
                    <a:pt x="814387" y="592610"/>
                    <a:pt x="820738" y="534667"/>
                    <a:pt x="838200" y="471167"/>
                  </a:cubicBezTo>
                  <a:cubicBezTo>
                    <a:pt x="855662" y="407667"/>
                    <a:pt x="881856" y="297335"/>
                    <a:pt x="900112" y="228279"/>
                  </a:cubicBezTo>
                  <a:cubicBezTo>
                    <a:pt x="918368" y="159223"/>
                    <a:pt x="927100" y="77466"/>
                    <a:pt x="947737" y="56829"/>
                  </a:cubicBezTo>
                  <a:cubicBezTo>
                    <a:pt x="968374" y="36192"/>
                    <a:pt x="993775" y="48892"/>
                    <a:pt x="1023937" y="104454"/>
                  </a:cubicBezTo>
                  <a:cubicBezTo>
                    <a:pt x="1054099" y="160016"/>
                    <a:pt x="1102518" y="306067"/>
                    <a:pt x="1128712" y="390204"/>
                  </a:cubicBezTo>
                  <a:cubicBezTo>
                    <a:pt x="1154906" y="474341"/>
                    <a:pt x="1141412" y="552923"/>
                    <a:pt x="1181100" y="609279"/>
                  </a:cubicBezTo>
                  <a:cubicBezTo>
                    <a:pt x="1220788" y="665635"/>
                    <a:pt x="1252537" y="700561"/>
                    <a:pt x="1366837" y="728342"/>
                  </a:cubicBezTo>
                  <a:cubicBezTo>
                    <a:pt x="1481137" y="756123"/>
                    <a:pt x="1632744" y="767236"/>
                    <a:pt x="1866900" y="775967"/>
                  </a:cubicBezTo>
                  <a:cubicBezTo>
                    <a:pt x="2101056" y="784698"/>
                    <a:pt x="2771775" y="780729"/>
                    <a:pt x="2771775" y="780729"/>
                  </a:cubicBezTo>
                  <a:lnTo>
                    <a:pt x="3790950" y="790254"/>
                  </a:lnTo>
                  <a:lnTo>
                    <a:pt x="4862512" y="785492"/>
                  </a:lnTo>
                  <a:lnTo>
                    <a:pt x="5776912" y="780729"/>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37" name="Freeform 36"/>
          <p:cNvSpPr/>
          <p:nvPr/>
        </p:nvSpPr>
        <p:spPr bwMode="auto">
          <a:xfrm>
            <a:off x="4729163" y="3368438"/>
            <a:ext cx="3276600" cy="1374796"/>
          </a:xfrm>
          <a:custGeom>
            <a:avLst/>
            <a:gdLst>
              <a:gd name="connsiteX0" fmla="*/ 0 w 3276600"/>
              <a:gd name="connsiteY0" fmla="*/ 1303575 h 1374796"/>
              <a:gd name="connsiteX1" fmla="*/ 128587 w 3276600"/>
              <a:gd name="connsiteY1" fmla="*/ 1265475 h 1374796"/>
              <a:gd name="connsiteX2" fmla="*/ 223837 w 3276600"/>
              <a:gd name="connsiteY2" fmla="*/ 1065450 h 1374796"/>
              <a:gd name="connsiteX3" fmla="*/ 300037 w 3276600"/>
              <a:gd name="connsiteY3" fmla="*/ 389175 h 1374796"/>
              <a:gd name="connsiteX4" fmla="*/ 381000 w 3276600"/>
              <a:gd name="connsiteY4" fmla="*/ 12937 h 1374796"/>
              <a:gd name="connsiteX5" fmla="*/ 447675 w 3276600"/>
              <a:gd name="connsiteY5" fmla="*/ 151050 h 1374796"/>
              <a:gd name="connsiteX6" fmla="*/ 552450 w 3276600"/>
              <a:gd name="connsiteY6" fmla="*/ 760650 h 1374796"/>
              <a:gd name="connsiteX7" fmla="*/ 719137 w 3276600"/>
              <a:gd name="connsiteY7" fmla="*/ 1170225 h 1374796"/>
              <a:gd name="connsiteX8" fmla="*/ 1128712 w 3276600"/>
              <a:gd name="connsiteY8" fmla="*/ 1336912 h 1374796"/>
              <a:gd name="connsiteX9" fmla="*/ 1371600 w 3276600"/>
              <a:gd name="connsiteY9" fmla="*/ 1341675 h 1374796"/>
              <a:gd name="connsiteX10" fmla="*/ 1624012 w 3276600"/>
              <a:gd name="connsiteY10" fmla="*/ 1174987 h 1374796"/>
              <a:gd name="connsiteX11" fmla="*/ 1733550 w 3276600"/>
              <a:gd name="connsiteY11" fmla="*/ 641587 h 1374796"/>
              <a:gd name="connsiteX12" fmla="*/ 1809750 w 3276600"/>
              <a:gd name="connsiteY12" fmla="*/ 479662 h 1374796"/>
              <a:gd name="connsiteX13" fmla="*/ 1885950 w 3276600"/>
              <a:gd name="connsiteY13" fmla="*/ 484425 h 1374796"/>
              <a:gd name="connsiteX14" fmla="*/ 2038350 w 3276600"/>
              <a:gd name="connsiteY14" fmla="*/ 932100 h 1374796"/>
              <a:gd name="connsiteX15" fmla="*/ 2133600 w 3276600"/>
              <a:gd name="connsiteY15" fmla="*/ 1094025 h 1374796"/>
              <a:gd name="connsiteX16" fmla="*/ 2200275 w 3276600"/>
              <a:gd name="connsiteY16" fmla="*/ 822562 h 1374796"/>
              <a:gd name="connsiteX17" fmla="*/ 2300287 w 3276600"/>
              <a:gd name="connsiteY17" fmla="*/ 251062 h 1374796"/>
              <a:gd name="connsiteX18" fmla="*/ 2366962 w 3276600"/>
              <a:gd name="connsiteY18" fmla="*/ 41512 h 1374796"/>
              <a:gd name="connsiteX19" fmla="*/ 2476500 w 3276600"/>
              <a:gd name="connsiteY19" fmla="*/ 370125 h 1374796"/>
              <a:gd name="connsiteX20" fmla="*/ 2552700 w 3276600"/>
              <a:gd name="connsiteY20" fmla="*/ 974962 h 1374796"/>
              <a:gd name="connsiteX21" fmla="*/ 2743200 w 3276600"/>
              <a:gd name="connsiteY21" fmla="*/ 1294050 h 1374796"/>
              <a:gd name="connsiteX22" fmla="*/ 3090862 w 3276600"/>
              <a:gd name="connsiteY22" fmla="*/ 1360725 h 1374796"/>
              <a:gd name="connsiteX23" fmla="*/ 3238500 w 3276600"/>
              <a:gd name="connsiteY23" fmla="*/ 1074975 h 1374796"/>
              <a:gd name="connsiteX24" fmla="*/ 3276600 w 3276600"/>
              <a:gd name="connsiteY24" fmla="*/ 932100 h 137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76600" h="1374796">
                <a:moveTo>
                  <a:pt x="0" y="1303575"/>
                </a:moveTo>
                <a:cubicBezTo>
                  <a:pt x="45640" y="1304368"/>
                  <a:pt x="91281" y="1305162"/>
                  <a:pt x="128587" y="1265475"/>
                </a:cubicBezTo>
                <a:cubicBezTo>
                  <a:pt x="165893" y="1225788"/>
                  <a:pt x="195262" y="1211500"/>
                  <a:pt x="223837" y="1065450"/>
                </a:cubicBezTo>
                <a:cubicBezTo>
                  <a:pt x="252412" y="919400"/>
                  <a:pt x="273843" y="564594"/>
                  <a:pt x="300037" y="389175"/>
                </a:cubicBezTo>
                <a:cubicBezTo>
                  <a:pt x="326231" y="213756"/>
                  <a:pt x="356394" y="52624"/>
                  <a:pt x="381000" y="12937"/>
                </a:cubicBezTo>
                <a:cubicBezTo>
                  <a:pt x="405606" y="-26750"/>
                  <a:pt x="419100" y="26431"/>
                  <a:pt x="447675" y="151050"/>
                </a:cubicBezTo>
                <a:cubicBezTo>
                  <a:pt x="476250" y="275669"/>
                  <a:pt x="507206" y="590787"/>
                  <a:pt x="552450" y="760650"/>
                </a:cubicBezTo>
                <a:cubicBezTo>
                  <a:pt x="597694" y="930512"/>
                  <a:pt x="623093" y="1074181"/>
                  <a:pt x="719137" y="1170225"/>
                </a:cubicBezTo>
                <a:cubicBezTo>
                  <a:pt x="815181" y="1266269"/>
                  <a:pt x="1019968" y="1308337"/>
                  <a:pt x="1128712" y="1336912"/>
                </a:cubicBezTo>
                <a:cubicBezTo>
                  <a:pt x="1237456" y="1365487"/>
                  <a:pt x="1289050" y="1368663"/>
                  <a:pt x="1371600" y="1341675"/>
                </a:cubicBezTo>
                <a:cubicBezTo>
                  <a:pt x="1454150" y="1314687"/>
                  <a:pt x="1563687" y="1291668"/>
                  <a:pt x="1624012" y="1174987"/>
                </a:cubicBezTo>
                <a:cubicBezTo>
                  <a:pt x="1684337" y="1058306"/>
                  <a:pt x="1702594" y="757474"/>
                  <a:pt x="1733550" y="641587"/>
                </a:cubicBezTo>
                <a:cubicBezTo>
                  <a:pt x="1764506" y="525700"/>
                  <a:pt x="1784350" y="505855"/>
                  <a:pt x="1809750" y="479662"/>
                </a:cubicBezTo>
                <a:cubicBezTo>
                  <a:pt x="1835150" y="453469"/>
                  <a:pt x="1847850" y="409019"/>
                  <a:pt x="1885950" y="484425"/>
                </a:cubicBezTo>
                <a:cubicBezTo>
                  <a:pt x="1924050" y="559831"/>
                  <a:pt x="1997075" y="830500"/>
                  <a:pt x="2038350" y="932100"/>
                </a:cubicBezTo>
                <a:cubicBezTo>
                  <a:pt x="2079625" y="1033700"/>
                  <a:pt x="2106613" y="1112281"/>
                  <a:pt x="2133600" y="1094025"/>
                </a:cubicBezTo>
                <a:cubicBezTo>
                  <a:pt x="2160588" y="1075769"/>
                  <a:pt x="2172494" y="963056"/>
                  <a:pt x="2200275" y="822562"/>
                </a:cubicBezTo>
                <a:cubicBezTo>
                  <a:pt x="2228056" y="682068"/>
                  <a:pt x="2272506" y="381237"/>
                  <a:pt x="2300287" y="251062"/>
                </a:cubicBezTo>
                <a:cubicBezTo>
                  <a:pt x="2328068" y="120887"/>
                  <a:pt x="2337593" y="21668"/>
                  <a:pt x="2366962" y="41512"/>
                </a:cubicBezTo>
                <a:cubicBezTo>
                  <a:pt x="2396331" y="61356"/>
                  <a:pt x="2445544" y="214550"/>
                  <a:pt x="2476500" y="370125"/>
                </a:cubicBezTo>
                <a:cubicBezTo>
                  <a:pt x="2507456" y="525700"/>
                  <a:pt x="2508250" y="820975"/>
                  <a:pt x="2552700" y="974962"/>
                </a:cubicBezTo>
                <a:cubicBezTo>
                  <a:pt x="2597150" y="1128949"/>
                  <a:pt x="2653506" y="1229756"/>
                  <a:pt x="2743200" y="1294050"/>
                </a:cubicBezTo>
                <a:cubicBezTo>
                  <a:pt x="2832894" y="1358344"/>
                  <a:pt x="3008312" y="1397237"/>
                  <a:pt x="3090862" y="1360725"/>
                </a:cubicBezTo>
                <a:cubicBezTo>
                  <a:pt x="3173412" y="1324213"/>
                  <a:pt x="3207544" y="1146412"/>
                  <a:pt x="3238500" y="1074975"/>
                </a:cubicBezTo>
                <a:cubicBezTo>
                  <a:pt x="3269456" y="1003538"/>
                  <a:pt x="3273028" y="967819"/>
                  <a:pt x="3276600" y="932100"/>
                </a:cubicBezTo>
              </a:path>
            </a:pathLst>
          </a:custGeom>
          <a:noFill/>
          <a:ln w="28575">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38" name="Freeform 37"/>
          <p:cNvSpPr/>
          <p:nvPr/>
        </p:nvSpPr>
        <p:spPr bwMode="auto">
          <a:xfrm>
            <a:off x="4691063" y="4081636"/>
            <a:ext cx="3243262" cy="614929"/>
          </a:xfrm>
          <a:custGeom>
            <a:avLst/>
            <a:gdLst>
              <a:gd name="connsiteX0" fmla="*/ 0 w 3243262"/>
              <a:gd name="connsiteY0" fmla="*/ 499889 h 614929"/>
              <a:gd name="connsiteX1" fmla="*/ 185737 w 3243262"/>
              <a:gd name="connsiteY1" fmla="*/ 447502 h 614929"/>
              <a:gd name="connsiteX2" fmla="*/ 309562 w 3243262"/>
              <a:gd name="connsiteY2" fmla="*/ 171277 h 614929"/>
              <a:gd name="connsiteX3" fmla="*/ 404812 w 3243262"/>
              <a:gd name="connsiteY3" fmla="*/ 56977 h 614929"/>
              <a:gd name="connsiteX4" fmla="*/ 600075 w 3243262"/>
              <a:gd name="connsiteY4" fmla="*/ 242714 h 614929"/>
              <a:gd name="connsiteX5" fmla="*/ 809625 w 3243262"/>
              <a:gd name="connsiteY5" fmla="*/ 499889 h 614929"/>
              <a:gd name="connsiteX6" fmla="*/ 1019175 w 3243262"/>
              <a:gd name="connsiteY6" fmla="*/ 580852 h 614929"/>
              <a:gd name="connsiteX7" fmla="*/ 1428750 w 3243262"/>
              <a:gd name="connsiteY7" fmla="*/ 614189 h 614929"/>
              <a:gd name="connsiteX8" fmla="*/ 1652587 w 3243262"/>
              <a:gd name="connsiteY8" fmla="*/ 552277 h 614929"/>
              <a:gd name="connsiteX9" fmla="*/ 1752600 w 3243262"/>
              <a:gd name="connsiteY9" fmla="*/ 314152 h 614929"/>
              <a:gd name="connsiteX10" fmla="*/ 1785937 w 3243262"/>
              <a:gd name="connsiteY10" fmla="*/ 80789 h 614929"/>
              <a:gd name="connsiteX11" fmla="*/ 1881187 w 3243262"/>
              <a:gd name="connsiteY11" fmla="*/ 9352 h 614929"/>
              <a:gd name="connsiteX12" fmla="*/ 2000250 w 3243262"/>
              <a:gd name="connsiteY12" fmla="*/ 266527 h 614929"/>
              <a:gd name="connsiteX13" fmla="*/ 2085975 w 3243262"/>
              <a:gd name="connsiteY13" fmla="*/ 542752 h 614929"/>
              <a:gd name="connsiteX14" fmla="*/ 2133600 w 3243262"/>
              <a:gd name="connsiteY14" fmla="*/ 561802 h 614929"/>
              <a:gd name="connsiteX15" fmla="*/ 2195512 w 3243262"/>
              <a:gd name="connsiteY15" fmla="*/ 437977 h 614929"/>
              <a:gd name="connsiteX16" fmla="*/ 2286000 w 3243262"/>
              <a:gd name="connsiteY16" fmla="*/ 261764 h 614929"/>
              <a:gd name="connsiteX17" fmla="*/ 2376487 w 3243262"/>
              <a:gd name="connsiteY17" fmla="*/ 214139 h 614929"/>
              <a:gd name="connsiteX18" fmla="*/ 2514600 w 3243262"/>
              <a:gd name="connsiteY18" fmla="*/ 304627 h 614929"/>
              <a:gd name="connsiteX19" fmla="*/ 2571750 w 3243262"/>
              <a:gd name="connsiteY19" fmla="*/ 480839 h 614929"/>
              <a:gd name="connsiteX20" fmla="*/ 2681287 w 3243262"/>
              <a:gd name="connsiteY20" fmla="*/ 561802 h 614929"/>
              <a:gd name="connsiteX21" fmla="*/ 2847975 w 3243262"/>
              <a:gd name="connsiteY21" fmla="*/ 585614 h 614929"/>
              <a:gd name="connsiteX22" fmla="*/ 3243262 w 3243262"/>
              <a:gd name="connsiteY22" fmla="*/ 609427 h 614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43262" h="614929">
                <a:moveTo>
                  <a:pt x="0" y="499889"/>
                </a:moveTo>
                <a:cubicBezTo>
                  <a:pt x="67071" y="501080"/>
                  <a:pt x="134143" y="502271"/>
                  <a:pt x="185737" y="447502"/>
                </a:cubicBezTo>
                <a:cubicBezTo>
                  <a:pt x="237331" y="392733"/>
                  <a:pt x="273049" y="236365"/>
                  <a:pt x="309562" y="171277"/>
                </a:cubicBezTo>
                <a:cubicBezTo>
                  <a:pt x="346075" y="106189"/>
                  <a:pt x="356393" y="45071"/>
                  <a:pt x="404812" y="56977"/>
                </a:cubicBezTo>
                <a:cubicBezTo>
                  <a:pt x="453231" y="68883"/>
                  <a:pt x="532606" y="168895"/>
                  <a:pt x="600075" y="242714"/>
                </a:cubicBezTo>
                <a:cubicBezTo>
                  <a:pt x="667544" y="316533"/>
                  <a:pt x="739775" y="443533"/>
                  <a:pt x="809625" y="499889"/>
                </a:cubicBezTo>
                <a:cubicBezTo>
                  <a:pt x="879475" y="556245"/>
                  <a:pt x="915988" y="561802"/>
                  <a:pt x="1019175" y="580852"/>
                </a:cubicBezTo>
                <a:cubicBezTo>
                  <a:pt x="1122363" y="599902"/>
                  <a:pt x="1323181" y="618952"/>
                  <a:pt x="1428750" y="614189"/>
                </a:cubicBezTo>
                <a:cubicBezTo>
                  <a:pt x="1534319" y="609427"/>
                  <a:pt x="1598612" y="602283"/>
                  <a:pt x="1652587" y="552277"/>
                </a:cubicBezTo>
                <a:cubicBezTo>
                  <a:pt x="1706562" y="502271"/>
                  <a:pt x="1730375" y="392733"/>
                  <a:pt x="1752600" y="314152"/>
                </a:cubicBezTo>
                <a:cubicBezTo>
                  <a:pt x="1774825" y="235571"/>
                  <a:pt x="1764506" y="131589"/>
                  <a:pt x="1785937" y="80789"/>
                </a:cubicBezTo>
                <a:cubicBezTo>
                  <a:pt x="1807368" y="29989"/>
                  <a:pt x="1845468" y="-21604"/>
                  <a:pt x="1881187" y="9352"/>
                </a:cubicBezTo>
                <a:cubicBezTo>
                  <a:pt x="1916906" y="40308"/>
                  <a:pt x="1966119" y="177627"/>
                  <a:pt x="2000250" y="266527"/>
                </a:cubicBezTo>
                <a:cubicBezTo>
                  <a:pt x="2034381" y="355427"/>
                  <a:pt x="2063750" y="493540"/>
                  <a:pt x="2085975" y="542752"/>
                </a:cubicBezTo>
                <a:cubicBezTo>
                  <a:pt x="2108200" y="591964"/>
                  <a:pt x="2115344" y="579264"/>
                  <a:pt x="2133600" y="561802"/>
                </a:cubicBezTo>
                <a:cubicBezTo>
                  <a:pt x="2151856" y="544340"/>
                  <a:pt x="2170112" y="487983"/>
                  <a:pt x="2195512" y="437977"/>
                </a:cubicBezTo>
                <a:cubicBezTo>
                  <a:pt x="2220912" y="387971"/>
                  <a:pt x="2255837" y="299070"/>
                  <a:pt x="2286000" y="261764"/>
                </a:cubicBezTo>
                <a:cubicBezTo>
                  <a:pt x="2316163" y="224458"/>
                  <a:pt x="2338387" y="206995"/>
                  <a:pt x="2376487" y="214139"/>
                </a:cubicBezTo>
                <a:cubicBezTo>
                  <a:pt x="2414587" y="221283"/>
                  <a:pt x="2482056" y="260177"/>
                  <a:pt x="2514600" y="304627"/>
                </a:cubicBezTo>
                <a:cubicBezTo>
                  <a:pt x="2547144" y="349077"/>
                  <a:pt x="2543969" y="437976"/>
                  <a:pt x="2571750" y="480839"/>
                </a:cubicBezTo>
                <a:cubicBezTo>
                  <a:pt x="2599531" y="523702"/>
                  <a:pt x="2635250" y="544340"/>
                  <a:pt x="2681287" y="561802"/>
                </a:cubicBezTo>
                <a:cubicBezTo>
                  <a:pt x="2727324" y="579264"/>
                  <a:pt x="2754313" y="577677"/>
                  <a:pt x="2847975" y="585614"/>
                </a:cubicBezTo>
                <a:cubicBezTo>
                  <a:pt x="2941638" y="593552"/>
                  <a:pt x="3092450" y="601489"/>
                  <a:pt x="3243262" y="609427"/>
                </a:cubicBez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cxnSp>
        <p:nvCxnSpPr>
          <p:cNvPr id="17" name="Straight Arrow Connector 16"/>
          <p:cNvCxnSpPr/>
          <p:nvPr/>
        </p:nvCxnSpPr>
        <p:spPr bwMode="auto">
          <a:xfrm flipH="1">
            <a:off x="3553326" y="2548549"/>
            <a:ext cx="1636295" cy="419240"/>
          </a:xfrm>
          <a:prstGeom prst="straightConnector1">
            <a:avLst/>
          </a:prstGeom>
          <a:noFill/>
          <a:ln w="28575" cap="flat" cmpd="sng" algn="ctr">
            <a:solidFill>
              <a:schemeClr val="tx1"/>
            </a:solidFill>
            <a:prstDash val="solid"/>
            <a:round/>
            <a:headEnd type="none" w="med" len="med"/>
            <a:tailEnd type="triangle" w="med" len="med"/>
          </a:ln>
          <a:effectLst/>
        </p:spPr>
      </p:cxnSp>
      <p:cxnSp>
        <p:nvCxnSpPr>
          <p:cNvPr id="13" name="Straight Connector 12"/>
          <p:cNvCxnSpPr/>
          <p:nvPr/>
        </p:nvCxnSpPr>
        <p:spPr bwMode="auto">
          <a:xfrm flipV="1">
            <a:off x="2153653" y="2430379"/>
            <a:ext cx="0" cy="2390274"/>
          </a:xfrm>
          <a:prstGeom prst="line">
            <a:avLst/>
          </a:prstGeom>
          <a:noFill/>
          <a:ln w="2857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V="1">
            <a:off x="3962401" y="2430379"/>
            <a:ext cx="0" cy="2390274"/>
          </a:xfrm>
          <a:prstGeom prst="line">
            <a:avLst/>
          </a:prstGeom>
          <a:noFill/>
          <a:ln w="28575" cap="flat" cmpd="sng" algn="ctr">
            <a:solidFill>
              <a:schemeClr val="tx1"/>
            </a:solidFill>
            <a:prstDash val="solid"/>
            <a:round/>
            <a:headEnd type="none" w="med" len="med"/>
            <a:tailEnd type="none" w="med" len="med"/>
          </a:ln>
          <a:effectLst/>
        </p:spPr>
      </p:cxnSp>
      <p:grpSp>
        <p:nvGrpSpPr>
          <p:cNvPr id="41" name="Group 16"/>
          <p:cNvGrpSpPr>
            <a:grpSpLocks/>
          </p:cNvGrpSpPr>
          <p:nvPr/>
        </p:nvGrpSpPr>
        <p:grpSpPr bwMode="auto">
          <a:xfrm>
            <a:off x="6291263" y="6208713"/>
            <a:ext cx="2673350" cy="450850"/>
            <a:chOff x="9289790" y="4481726"/>
            <a:chExt cx="2673350" cy="450347"/>
          </a:xfrm>
        </p:grpSpPr>
        <p:pic>
          <p:nvPicPr>
            <p:cNvPr id="4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4142091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p:txBody>
          <a:bodyPr/>
          <a:lstStyle/>
          <a:p>
            <a:r>
              <a:rPr lang="en-US" altLang="en-US" dirty="0" smtClean="0">
                <a:solidFill>
                  <a:schemeClr val="accent3"/>
                </a:solidFill>
              </a:rPr>
              <a:t>Virus:</a:t>
            </a:r>
          </a:p>
          <a:p>
            <a:pPr lvl="1"/>
            <a:r>
              <a:rPr lang="en-US" altLang="en-US" dirty="0" smtClean="0"/>
              <a:t>HBV DNA levels (except for immune tolerant)</a:t>
            </a:r>
          </a:p>
          <a:p>
            <a:pPr lvl="1"/>
            <a:r>
              <a:rPr lang="en-US" altLang="en-US" dirty="0" smtClean="0"/>
              <a:t>HBeAg positive</a:t>
            </a:r>
          </a:p>
          <a:p>
            <a:pPr lvl="1"/>
            <a:r>
              <a:rPr lang="en-US" altLang="en-US" dirty="0" smtClean="0"/>
              <a:t>HBV genotype (?)</a:t>
            </a:r>
          </a:p>
          <a:p>
            <a:pPr lvl="2"/>
            <a:r>
              <a:rPr lang="en-US" altLang="en-US" dirty="0" smtClean="0"/>
              <a:t>C &gt; B &gt; A/D</a:t>
            </a:r>
            <a:endParaRPr lang="en-US" altLang="en-US" dirty="0"/>
          </a:p>
        </p:txBody>
      </p:sp>
      <p:sp>
        <p:nvSpPr>
          <p:cNvPr id="6" name="Rectangle 4"/>
          <p:cNvSpPr>
            <a:spLocks noGrp="1" noChangeArrowheads="1"/>
          </p:cNvSpPr>
          <p:nvPr>
            <p:ph type="title"/>
          </p:nvPr>
        </p:nvSpPr>
        <p:spPr/>
        <p:txBody>
          <a:bodyPr/>
          <a:lstStyle/>
          <a:p>
            <a:r>
              <a:rPr lang="en-US" altLang="en-US" dirty="0" smtClean="0"/>
              <a:t>Risk Factors for Progressive Fibrosis</a:t>
            </a:r>
            <a:endParaRPr lang="en-US" altLang="en-US" dirty="0"/>
          </a:p>
        </p:txBody>
      </p:sp>
      <p:sp>
        <p:nvSpPr>
          <p:cNvPr id="7" name="Content Placeholder 12"/>
          <p:cNvSpPr>
            <a:spLocks noGrp="1"/>
          </p:cNvSpPr>
          <p:nvPr>
            <p:ph sz="half" idx="1"/>
          </p:nvPr>
        </p:nvSpPr>
        <p:spPr/>
        <p:txBody>
          <a:bodyPr/>
          <a:lstStyle/>
          <a:p>
            <a:r>
              <a:rPr lang="en-US" altLang="en-US" dirty="0" smtClean="0">
                <a:solidFill>
                  <a:schemeClr val="accent3"/>
                </a:solidFill>
              </a:rPr>
              <a:t>Host:</a:t>
            </a:r>
          </a:p>
          <a:p>
            <a:pPr lvl="1"/>
            <a:r>
              <a:rPr lang="en-US" altLang="en-US" dirty="0" smtClean="0"/>
              <a:t>Male sex</a:t>
            </a:r>
          </a:p>
          <a:p>
            <a:pPr lvl="1"/>
            <a:r>
              <a:rPr lang="en-US" altLang="en-US" dirty="0" smtClean="0"/>
              <a:t>Increasing age</a:t>
            </a:r>
          </a:p>
          <a:p>
            <a:pPr lvl="1"/>
            <a:r>
              <a:rPr lang="en-US" altLang="en-US" dirty="0" smtClean="0"/>
              <a:t>Metabolic syndrome</a:t>
            </a:r>
          </a:p>
          <a:p>
            <a:pPr lvl="1"/>
            <a:r>
              <a:rPr lang="en-US" altLang="en-US" dirty="0" smtClean="0"/>
              <a:t>Alcohol consumption</a:t>
            </a:r>
          </a:p>
          <a:p>
            <a:pPr lvl="1"/>
            <a:r>
              <a:rPr lang="en-US" altLang="en-US" dirty="0" smtClean="0"/>
              <a:t>Coinfections</a:t>
            </a:r>
          </a:p>
          <a:p>
            <a:pPr lvl="2"/>
            <a:r>
              <a:rPr lang="en-US" altLang="en-US" dirty="0" smtClean="0"/>
              <a:t>HCV, HDV, HIV</a:t>
            </a:r>
            <a:endParaRPr lang="en-US" altLang="en-US" dirty="0"/>
          </a:p>
        </p:txBody>
      </p:sp>
      <p:grpSp>
        <p:nvGrpSpPr>
          <p:cNvPr id="11" name="Group 16"/>
          <p:cNvGrpSpPr>
            <a:grpSpLocks/>
          </p:cNvGrpSpPr>
          <p:nvPr/>
        </p:nvGrpSpPr>
        <p:grpSpPr bwMode="auto">
          <a:xfrm>
            <a:off x="6291263" y="6208713"/>
            <a:ext cx="2673350" cy="450850"/>
            <a:chOff x="9289790" y="4481726"/>
            <a:chExt cx="2673350" cy="450347"/>
          </a:xfrm>
        </p:grpSpPr>
        <p:pic>
          <p:nvPicPr>
            <p:cNvPr id="12"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3"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1210021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reeform 77"/>
          <p:cNvSpPr/>
          <p:nvPr/>
        </p:nvSpPr>
        <p:spPr bwMode="auto">
          <a:xfrm>
            <a:off x="2807970" y="5246370"/>
            <a:ext cx="4152900" cy="350520"/>
          </a:xfrm>
          <a:custGeom>
            <a:avLst/>
            <a:gdLst>
              <a:gd name="connsiteX0" fmla="*/ 0 w 4152900"/>
              <a:gd name="connsiteY0" fmla="*/ 350520 h 350520"/>
              <a:gd name="connsiteX1" fmla="*/ 182880 w 4152900"/>
              <a:gd name="connsiteY1" fmla="*/ 350520 h 350520"/>
              <a:gd name="connsiteX2" fmla="*/ 182880 w 4152900"/>
              <a:gd name="connsiteY2" fmla="*/ 331470 h 350520"/>
              <a:gd name="connsiteX3" fmla="*/ 316230 w 4152900"/>
              <a:gd name="connsiteY3" fmla="*/ 331470 h 350520"/>
              <a:gd name="connsiteX4" fmla="*/ 316230 w 4152900"/>
              <a:gd name="connsiteY4" fmla="*/ 323850 h 350520"/>
              <a:gd name="connsiteX5" fmla="*/ 521970 w 4152900"/>
              <a:gd name="connsiteY5" fmla="*/ 323850 h 350520"/>
              <a:gd name="connsiteX6" fmla="*/ 521970 w 4152900"/>
              <a:gd name="connsiteY6" fmla="*/ 308610 h 350520"/>
              <a:gd name="connsiteX7" fmla="*/ 1413510 w 4152900"/>
              <a:gd name="connsiteY7" fmla="*/ 308610 h 350520"/>
              <a:gd name="connsiteX8" fmla="*/ 1413510 w 4152900"/>
              <a:gd name="connsiteY8" fmla="*/ 289560 h 350520"/>
              <a:gd name="connsiteX9" fmla="*/ 1604010 w 4152900"/>
              <a:gd name="connsiteY9" fmla="*/ 289560 h 350520"/>
              <a:gd name="connsiteX10" fmla="*/ 1604010 w 4152900"/>
              <a:gd name="connsiteY10" fmla="*/ 281940 h 350520"/>
              <a:gd name="connsiteX11" fmla="*/ 1798320 w 4152900"/>
              <a:gd name="connsiteY11" fmla="*/ 281940 h 350520"/>
              <a:gd name="connsiteX12" fmla="*/ 1798320 w 4152900"/>
              <a:gd name="connsiteY12" fmla="*/ 281940 h 350520"/>
              <a:gd name="connsiteX13" fmla="*/ 1996440 w 4152900"/>
              <a:gd name="connsiteY13" fmla="*/ 281940 h 350520"/>
              <a:gd name="connsiteX14" fmla="*/ 1996440 w 4152900"/>
              <a:gd name="connsiteY14" fmla="*/ 266700 h 350520"/>
              <a:gd name="connsiteX15" fmla="*/ 2308860 w 4152900"/>
              <a:gd name="connsiteY15" fmla="*/ 266700 h 350520"/>
              <a:gd name="connsiteX16" fmla="*/ 2308860 w 4152900"/>
              <a:gd name="connsiteY16" fmla="*/ 259080 h 350520"/>
              <a:gd name="connsiteX17" fmla="*/ 2465070 w 4152900"/>
              <a:gd name="connsiteY17" fmla="*/ 259080 h 350520"/>
              <a:gd name="connsiteX18" fmla="*/ 2465070 w 4152900"/>
              <a:gd name="connsiteY18" fmla="*/ 240030 h 350520"/>
              <a:gd name="connsiteX19" fmla="*/ 2647950 w 4152900"/>
              <a:gd name="connsiteY19" fmla="*/ 240030 h 350520"/>
              <a:gd name="connsiteX20" fmla="*/ 2647950 w 4152900"/>
              <a:gd name="connsiteY20" fmla="*/ 228600 h 350520"/>
              <a:gd name="connsiteX21" fmla="*/ 2712720 w 4152900"/>
              <a:gd name="connsiteY21" fmla="*/ 228600 h 350520"/>
              <a:gd name="connsiteX22" fmla="*/ 2735580 w 4152900"/>
              <a:gd name="connsiteY22" fmla="*/ 205740 h 350520"/>
              <a:gd name="connsiteX23" fmla="*/ 3067050 w 4152900"/>
              <a:gd name="connsiteY23" fmla="*/ 205740 h 350520"/>
              <a:gd name="connsiteX24" fmla="*/ 3067050 w 4152900"/>
              <a:gd name="connsiteY24" fmla="*/ 198120 h 350520"/>
              <a:gd name="connsiteX25" fmla="*/ 3181350 w 4152900"/>
              <a:gd name="connsiteY25" fmla="*/ 198120 h 350520"/>
              <a:gd name="connsiteX26" fmla="*/ 3196590 w 4152900"/>
              <a:gd name="connsiteY26" fmla="*/ 182880 h 350520"/>
              <a:gd name="connsiteX27" fmla="*/ 3307080 w 4152900"/>
              <a:gd name="connsiteY27" fmla="*/ 182880 h 350520"/>
              <a:gd name="connsiteX28" fmla="*/ 3322320 w 4152900"/>
              <a:gd name="connsiteY28" fmla="*/ 167640 h 350520"/>
              <a:gd name="connsiteX29" fmla="*/ 3364230 w 4152900"/>
              <a:gd name="connsiteY29" fmla="*/ 167640 h 350520"/>
              <a:gd name="connsiteX30" fmla="*/ 3364230 w 4152900"/>
              <a:gd name="connsiteY30" fmla="*/ 156210 h 350520"/>
              <a:gd name="connsiteX31" fmla="*/ 3459480 w 4152900"/>
              <a:gd name="connsiteY31" fmla="*/ 156210 h 350520"/>
              <a:gd name="connsiteX32" fmla="*/ 3459480 w 4152900"/>
              <a:gd name="connsiteY32" fmla="*/ 121920 h 350520"/>
              <a:gd name="connsiteX33" fmla="*/ 3562350 w 4152900"/>
              <a:gd name="connsiteY33" fmla="*/ 121920 h 350520"/>
              <a:gd name="connsiteX34" fmla="*/ 3562350 w 4152900"/>
              <a:gd name="connsiteY34" fmla="*/ 106680 h 350520"/>
              <a:gd name="connsiteX35" fmla="*/ 3623310 w 4152900"/>
              <a:gd name="connsiteY35" fmla="*/ 106680 h 350520"/>
              <a:gd name="connsiteX36" fmla="*/ 3623310 w 4152900"/>
              <a:gd name="connsiteY36" fmla="*/ 87630 h 350520"/>
              <a:gd name="connsiteX37" fmla="*/ 3710940 w 4152900"/>
              <a:gd name="connsiteY37" fmla="*/ 87630 h 350520"/>
              <a:gd name="connsiteX38" fmla="*/ 3710940 w 4152900"/>
              <a:gd name="connsiteY38" fmla="*/ 38100 h 350520"/>
              <a:gd name="connsiteX39" fmla="*/ 3848100 w 4152900"/>
              <a:gd name="connsiteY39" fmla="*/ 38100 h 350520"/>
              <a:gd name="connsiteX40" fmla="*/ 3848100 w 4152900"/>
              <a:gd name="connsiteY40" fmla="*/ 19050 h 350520"/>
              <a:gd name="connsiteX41" fmla="*/ 3909060 w 4152900"/>
              <a:gd name="connsiteY41" fmla="*/ 19050 h 350520"/>
              <a:gd name="connsiteX42" fmla="*/ 3909060 w 4152900"/>
              <a:gd name="connsiteY42" fmla="*/ 0 h 350520"/>
              <a:gd name="connsiteX43" fmla="*/ 4152900 w 4152900"/>
              <a:gd name="connsiteY43" fmla="*/ 0 h 35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152900" h="350520">
                <a:moveTo>
                  <a:pt x="0" y="350520"/>
                </a:moveTo>
                <a:lnTo>
                  <a:pt x="182880" y="350520"/>
                </a:lnTo>
                <a:lnTo>
                  <a:pt x="182880" y="331470"/>
                </a:lnTo>
                <a:lnTo>
                  <a:pt x="316230" y="331470"/>
                </a:lnTo>
                <a:lnTo>
                  <a:pt x="316230" y="323850"/>
                </a:lnTo>
                <a:lnTo>
                  <a:pt x="521970" y="323850"/>
                </a:lnTo>
                <a:lnTo>
                  <a:pt x="521970" y="308610"/>
                </a:lnTo>
                <a:lnTo>
                  <a:pt x="1413510" y="308610"/>
                </a:lnTo>
                <a:lnTo>
                  <a:pt x="1413510" y="289560"/>
                </a:lnTo>
                <a:lnTo>
                  <a:pt x="1604010" y="289560"/>
                </a:lnTo>
                <a:lnTo>
                  <a:pt x="1604010" y="281940"/>
                </a:lnTo>
                <a:lnTo>
                  <a:pt x="1798320" y="281940"/>
                </a:lnTo>
                <a:lnTo>
                  <a:pt x="1798320" y="281940"/>
                </a:lnTo>
                <a:lnTo>
                  <a:pt x="1996440" y="281940"/>
                </a:lnTo>
                <a:lnTo>
                  <a:pt x="1996440" y="266700"/>
                </a:lnTo>
                <a:lnTo>
                  <a:pt x="2308860" y="266700"/>
                </a:lnTo>
                <a:lnTo>
                  <a:pt x="2308860" y="259080"/>
                </a:lnTo>
                <a:lnTo>
                  <a:pt x="2465070" y="259080"/>
                </a:lnTo>
                <a:lnTo>
                  <a:pt x="2465070" y="240030"/>
                </a:lnTo>
                <a:lnTo>
                  <a:pt x="2647950" y="240030"/>
                </a:lnTo>
                <a:lnTo>
                  <a:pt x="2647950" y="228600"/>
                </a:lnTo>
                <a:lnTo>
                  <a:pt x="2712720" y="228600"/>
                </a:lnTo>
                <a:lnTo>
                  <a:pt x="2735580" y="205740"/>
                </a:lnTo>
                <a:lnTo>
                  <a:pt x="3067050" y="205740"/>
                </a:lnTo>
                <a:lnTo>
                  <a:pt x="3067050" y="198120"/>
                </a:lnTo>
                <a:lnTo>
                  <a:pt x="3181350" y="198120"/>
                </a:lnTo>
                <a:lnTo>
                  <a:pt x="3196590" y="182880"/>
                </a:lnTo>
                <a:lnTo>
                  <a:pt x="3307080" y="182880"/>
                </a:lnTo>
                <a:lnTo>
                  <a:pt x="3322320" y="167640"/>
                </a:lnTo>
                <a:lnTo>
                  <a:pt x="3364230" y="167640"/>
                </a:lnTo>
                <a:lnTo>
                  <a:pt x="3364230" y="156210"/>
                </a:lnTo>
                <a:lnTo>
                  <a:pt x="3459480" y="156210"/>
                </a:lnTo>
                <a:lnTo>
                  <a:pt x="3459480" y="121920"/>
                </a:lnTo>
                <a:lnTo>
                  <a:pt x="3562350" y="121920"/>
                </a:lnTo>
                <a:lnTo>
                  <a:pt x="3562350" y="106680"/>
                </a:lnTo>
                <a:lnTo>
                  <a:pt x="3623310" y="106680"/>
                </a:lnTo>
                <a:lnTo>
                  <a:pt x="3623310" y="87630"/>
                </a:lnTo>
                <a:lnTo>
                  <a:pt x="3710940" y="87630"/>
                </a:lnTo>
                <a:lnTo>
                  <a:pt x="3710940" y="38100"/>
                </a:lnTo>
                <a:lnTo>
                  <a:pt x="3848100" y="38100"/>
                </a:lnTo>
                <a:lnTo>
                  <a:pt x="3848100" y="19050"/>
                </a:lnTo>
                <a:lnTo>
                  <a:pt x="3909060" y="19050"/>
                </a:lnTo>
                <a:lnTo>
                  <a:pt x="3909060" y="0"/>
                </a:lnTo>
                <a:lnTo>
                  <a:pt x="4152900" y="0"/>
                </a:lnTo>
              </a:path>
            </a:pathLst>
          </a:cu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77" name="Group 76"/>
          <p:cNvGrpSpPr/>
          <p:nvPr/>
        </p:nvGrpSpPr>
        <p:grpSpPr>
          <a:xfrm>
            <a:off x="2785110" y="5173980"/>
            <a:ext cx="4175760" cy="422910"/>
            <a:chOff x="2785110" y="5173980"/>
            <a:chExt cx="4175760" cy="422910"/>
          </a:xfrm>
        </p:grpSpPr>
        <p:sp>
          <p:nvSpPr>
            <p:cNvPr id="75" name="Freeform 74"/>
            <p:cNvSpPr/>
            <p:nvPr/>
          </p:nvSpPr>
          <p:spPr bwMode="auto">
            <a:xfrm>
              <a:off x="5600700" y="5173980"/>
              <a:ext cx="1360170" cy="217170"/>
            </a:xfrm>
            <a:custGeom>
              <a:avLst/>
              <a:gdLst>
                <a:gd name="connsiteX0" fmla="*/ 1360170 w 1360170"/>
                <a:gd name="connsiteY0" fmla="*/ 0 h 217170"/>
                <a:gd name="connsiteX1" fmla="*/ 1173480 w 1360170"/>
                <a:gd name="connsiteY1" fmla="*/ 0 h 217170"/>
                <a:gd name="connsiteX2" fmla="*/ 1173480 w 1360170"/>
                <a:gd name="connsiteY2" fmla="*/ 22860 h 217170"/>
                <a:gd name="connsiteX3" fmla="*/ 1051560 w 1360170"/>
                <a:gd name="connsiteY3" fmla="*/ 22860 h 217170"/>
                <a:gd name="connsiteX4" fmla="*/ 1051560 w 1360170"/>
                <a:gd name="connsiteY4" fmla="*/ 49530 h 217170"/>
                <a:gd name="connsiteX5" fmla="*/ 1013460 w 1360170"/>
                <a:gd name="connsiteY5" fmla="*/ 49530 h 217170"/>
                <a:gd name="connsiteX6" fmla="*/ 1013460 w 1360170"/>
                <a:gd name="connsiteY6" fmla="*/ 68580 h 217170"/>
                <a:gd name="connsiteX7" fmla="*/ 899160 w 1360170"/>
                <a:gd name="connsiteY7" fmla="*/ 68580 h 217170"/>
                <a:gd name="connsiteX8" fmla="*/ 899160 w 1360170"/>
                <a:gd name="connsiteY8" fmla="*/ 106680 h 217170"/>
                <a:gd name="connsiteX9" fmla="*/ 662940 w 1360170"/>
                <a:gd name="connsiteY9" fmla="*/ 106680 h 217170"/>
                <a:gd name="connsiteX10" fmla="*/ 662940 w 1360170"/>
                <a:gd name="connsiteY10" fmla="*/ 125730 h 217170"/>
                <a:gd name="connsiteX11" fmla="*/ 586740 w 1360170"/>
                <a:gd name="connsiteY11" fmla="*/ 125730 h 217170"/>
                <a:gd name="connsiteX12" fmla="*/ 586740 w 1360170"/>
                <a:gd name="connsiteY12" fmla="*/ 148590 h 217170"/>
                <a:gd name="connsiteX13" fmla="*/ 422910 w 1360170"/>
                <a:gd name="connsiteY13" fmla="*/ 148590 h 217170"/>
                <a:gd name="connsiteX14" fmla="*/ 422910 w 1360170"/>
                <a:gd name="connsiteY14" fmla="*/ 175260 h 217170"/>
                <a:gd name="connsiteX15" fmla="*/ 198120 w 1360170"/>
                <a:gd name="connsiteY15" fmla="*/ 175260 h 217170"/>
                <a:gd name="connsiteX16" fmla="*/ 198120 w 1360170"/>
                <a:gd name="connsiteY16" fmla="*/ 201930 h 217170"/>
                <a:gd name="connsiteX17" fmla="*/ 99060 w 1360170"/>
                <a:gd name="connsiteY17" fmla="*/ 201930 h 217170"/>
                <a:gd name="connsiteX18" fmla="*/ 83820 w 1360170"/>
                <a:gd name="connsiteY18" fmla="*/ 217170 h 217170"/>
                <a:gd name="connsiteX19" fmla="*/ 0 w 1360170"/>
                <a:gd name="connsiteY19" fmla="*/ 217170 h 2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60170" h="217170">
                  <a:moveTo>
                    <a:pt x="1360170" y="0"/>
                  </a:moveTo>
                  <a:lnTo>
                    <a:pt x="1173480" y="0"/>
                  </a:lnTo>
                  <a:lnTo>
                    <a:pt x="1173480" y="22860"/>
                  </a:lnTo>
                  <a:lnTo>
                    <a:pt x="1051560" y="22860"/>
                  </a:lnTo>
                  <a:lnTo>
                    <a:pt x="1051560" y="49530"/>
                  </a:lnTo>
                  <a:lnTo>
                    <a:pt x="1013460" y="49530"/>
                  </a:lnTo>
                  <a:lnTo>
                    <a:pt x="1013460" y="68580"/>
                  </a:lnTo>
                  <a:lnTo>
                    <a:pt x="899160" y="68580"/>
                  </a:lnTo>
                  <a:lnTo>
                    <a:pt x="899160" y="106680"/>
                  </a:lnTo>
                  <a:lnTo>
                    <a:pt x="662940" y="106680"/>
                  </a:lnTo>
                  <a:lnTo>
                    <a:pt x="662940" y="125730"/>
                  </a:lnTo>
                  <a:lnTo>
                    <a:pt x="586740" y="125730"/>
                  </a:lnTo>
                  <a:lnTo>
                    <a:pt x="586740" y="148590"/>
                  </a:lnTo>
                  <a:lnTo>
                    <a:pt x="422910" y="148590"/>
                  </a:lnTo>
                  <a:lnTo>
                    <a:pt x="422910" y="175260"/>
                  </a:lnTo>
                  <a:lnTo>
                    <a:pt x="198120" y="175260"/>
                  </a:lnTo>
                  <a:lnTo>
                    <a:pt x="198120" y="201930"/>
                  </a:lnTo>
                  <a:lnTo>
                    <a:pt x="99060" y="201930"/>
                  </a:lnTo>
                  <a:lnTo>
                    <a:pt x="83820" y="217170"/>
                  </a:lnTo>
                  <a:lnTo>
                    <a:pt x="0" y="217170"/>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76" name="Freeform 75"/>
            <p:cNvSpPr/>
            <p:nvPr/>
          </p:nvSpPr>
          <p:spPr bwMode="auto">
            <a:xfrm>
              <a:off x="2785110" y="5394960"/>
              <a:ext cx="2827020" cy="201930"/>
            </a:xfrm>
            <a:custGeom>
              <a:avLst/>
              <a:gdLst>
                <a:gd name="connsiteX0" fmla="*/ 0 w 2827020"/>
                <a:gd name="connsiteY0" fmla="*/ 201930 h 201930"/>
                <a:gd name="connsiteX1" fmla="*/ 186690 w 2827020"/>
                <a:gd name="connsiteY1" fmla="*/ 201930 h 201930"/>
                <a:gd name="connsiteX2" fmla="*/ 186690 w 2827020"/>
                <a:gd name="connsiteY2" fmla="*/ 171450 h 201930"/>
                <a:gd name="connsiteX3" fmla="*/ 346710 w 2827020"/>
                <a:gd name="connsiteY3" fmla="*/ 171450 h 201930"/>
                <a:gd name="connsiteX4" fmla="*/ 346710 w 2827020"/>
                <a:gd name="connsiteY4" fmla="*/ 148590 h 201930"/>
                <a:gd name="connsiteX5" fmla="*/ 887730 w 2827020"/>
                <a:gd name="connsiteY5" fmla="*/ 148590 h 201930"/>
                <a:gd name="connsiteX6" fmla="*/ 887730 w 2827020"/>
                <a:gd name="connsiteY6" fmla="*/ 140970 h 201930"/>
                <a:gd name="connsiteX7" fmla="*/ 1173480 w 2827020"/>
                <a:gd name="connsiteY7" fmla="*/ 140970 h 201930"/>
                <a:gd name="connsiteX8" fmla="*/ 1181100 w 2827020"/>
                <a:gd name="connsiteY8" fmla="*/ 133350 h 201930"/>
                <a:gd name="connsiteX9" fmla="*/ 1261110 w 2827020"/>
                <a:gd name="connsiteY9" fmla="*/ 133350 h 201930"/>
                <a:gd name="connsiteX10" fmla="*/ 1261110 w 2827020"/>
                <a:gd name="connsiteY10" fmla="*/ 121920 h 201930"/>
                <a:gd name="connsiteX11" fmla="*/ 1470660 w 2827020"/>
                <a:gd name="connsiteY11" fmla="*/ 121920 h 201930"/>
                <a:gd name="connsiteX12" fmla="*/ 1600200 w 2827020"/>
                <a:gd name="connsiteY12" fmla="*/ 121920 h 201930"/>
                <a:gd name="connsiteX13" fmla="*/ 1600200 w 2827020"/>
                <a:gd name="connsiteY13" fmla="*/ 102870 h 201930"/>
                <a:gd name="connsiteX14" fmla="*/ 1760220 w 2827020"/>
                <a:gd name="connsiteY14" fmla="*/ 102870 h 201930"/>
                <a:gd name="connsiteX15" fmla="*/ 1760220 w 2827020"/>
                <a:gd name="connsiteY15" fmla="*/ 91440 h 201930"/>
                <a:gd name="connsiteX16" fmla="*/ 2099310 w 2827020"/>
                <a:gd name="connsiteY16" fmla="*/ 91440 h 201930"/>
                <a:gd name="connsiteX17" fmla="*/ 2259330 w 2827020"/>
                <a:gd name="connsiteY17" fmla="*/ 91440 h 201930"/>
                <a:gd name="connsiteX18" fmla="*/ 2259330 w 2827020"/>
                <a:gd name="connsiteY18" fmla="*/ 64770 h 201930"/>
                <a:gd name="connsiteX19" fmla="*/ 2423160 w 2827020"/>
                <a:gd name="connsiteY19" fmla="*/ 64770 h 201930"/>
                <a:gd name="connsiteX20" fmla="*/ 2442210 w 2827020"/>
                <a:gd name="connsiteY20" fmla="*/ 45720 h 201930"/>
                <a:gd name="connsiteX21" fmla="*/ 2552700 w 2827020"/>
                <a:gd name="connsiteY21" fmla="*/ 45720 h 201930"/>
                <a:gd name="connsiteX22" fmla="*/ 2552700 w 2827020"/>
                <a:gd name="connsiteY22" fmla="*/ 30480 h 201930"/>
                <a:gd name="connsiteX23" fmla="*/ 2632710 w 2827020"/>
                <a:gd name="connsiteY23" fmla="*/ 30480 h 201930"/>
                <a:gd name="connsiteX24" fmla="*/ 2632710 w 2827020"/>
                <a:gd name="connsiteY24" fmla="*/ 15240 h 201930"/>
                <a:gd name="connsiteX25" fmla="*/ 2827020 w 2827020"/>
                <a:gd name="connsiteY25" fmla="*/ 15240 h 201930"/>
                <a:gd name="connsiteX26" fmla="*/ 2827020 w 2827020"/>
                <a:gd name="connsiteY26" fmla="*/ 0 h 201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27020" h="201930">
                  <a:moveTo>
                    <a:pt x="0" y="201930"/>
                  </a:moveTo>
                  <a:lnTo>
                    <a:pt x="186690" y="201930"/>
                  </a:lnTo>
                  <a:lnTo>
                    <a:pt x="186690" y="171450"/>
                  </a:lnTo>
                  <a:lnTo>
                    <a:pt x="346710" y="171450"/>
                  </a:lnTo>
                  <a:lnTo>
                    <a:pt x="346710" y="148590"/>
                  </a:lnTo>
                  <a:lnTo>
                    <a:pt x="887730" y="148590"/>
                  </a:lnTo>
                  <a:lnTo>
                    <a:pt x="887730" y="140970"/>
                  </a:lnTo>
                  <a:lnTo>
                    <a:pt x="1173480" y="140970"/>
                  </a:lnTo>
                  <a:lnTo>
                    <a:pt x="1181100" y="133350"/>
                  </a:lnTo>
                  <a:lnTo>
                    <a:pt x="1261110" y="133350"/>
                  </a:lnTo>
                  <a:lnTo>
                    <a:pt x="1261110" y="121920"/>
                  </a:lnTo>
                  <a:lnTo>
                    <a:pt x="1470660" y="121920"/>
                  </a:lnTo>
                  <a:lnTo>
                    <a:pt x="1600200" y="121920"/>
                  </a:lnTo>
                  <a:lnTo>
                    <a:pt x="1600200" y="102870"/>
                  </a:lnTo>
                  <a:lnTo>
                    <a:pt x="1760220" y="102870"/>
                  </a:lnTo>
                  <a:lnTo>
                    <a:pt x="1760220" y="91440"/>
                  </a:lnTo>
                  <a:lnTo>
                    <a:pt x="2099310" y="91440"/>
                  </a:lnTo>
                  <a:lnTo>
                    <a:pt x="2259330" y="91440"/>
                  </a:lnTo>
                  <a:lnTo>
                    <a:pt x="2259330" y="64770"/>
                  </a:lnTo>
                  <a:lnTo>
                    <a:pt x="2423160" y="64770"/>
                  </a:lnTo>
                  <a:lnTo>
                    <a:pt x="2442210" y="45720"/>
                  </a:lnTo>
                  <a:lnTo>
                    <a:pt x="2552700" y="45720"/>
                  </a:lnTo>
                  <a:lnTo>
                    <a:pt x="2552700" y="30480"/>
                  </a:lnTo>
                  <a:lnTo>
                    <a:pt x="2632710" y="30480"/>
                  </a:lnTo>
                  <a:lnTo>
                    <a:pt x="2632710" y="15240"/>
                  </a:lnTo>
                  <a:lnTo>
                    <a:pt x="2827020" y="15240"/>
                  </a:lnTo>
                  <a:lnTo>
                    <a:pt x="2827020" y="0"/>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10"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Iloeje UH, et al. Gastroenterology. 2006;130:678-686.</a:t>
            </a:r>
          </a:p>
        </p:txBody>
      </p:sp>
      <p:sp>
        <p:nvSpPr>
          <p:cNvPr id="11" name="Rectangle 4"/>
          <p:cNvSpPr>
            <a:spLocks noGrp="1" noChangeArrowheads="1"/>
          </p:cNvSpPr>
          <p:nvPr>
            <p:ph type="title"/>
          </p:nvPr>
        </p:nvSpPr>
        <p:spPr/>
        <p:txBody>
          <a:bodyPr/>
          <a:lstStyle/>
          <a:p>
            <a:r>
              <a:rPr lang="en-US" altLang="en-US" dirty="0" smtClean="0"/>
              <a:t>REVEAL: HBV DNA Level and Risk of Cirrhosis</a:t>
            </a:r>
            <a:endParaRPr lang="en-US" altLang="en-US" dirty="0"/>
          </a:p>
        </p:txBody>
      </p:sp>
      <p:sp>
        <p:nvSpPr>
          <p:cNvPr id="18" name="Content Placeholder 12"/>
          <p:cNvSpPr>
            <a:spLocks noGrp="1"/>
          </p:cNvSpPr>
          <p:nvPr>
            <p:ph idx="1"/>
          </p:nvPr>
        </p:nvSpPr>
        <p:spPr>
          <a:xfrm>
            <a:off x="374904" y="1513047"/>
            <a:ext cx="8455025" cy="1228431"/>
          </a:xfrm>
        </p:spPr>
        <p:txBody>
          <a:bodyPr/>
          <a:lstStyle/>
          <a:p>
            <a:r>
              <a:rPr lang="en-US" altLang="en-US" dirty="0" smtClean="0"/>
              <a:t>Long-term (mean follow-up: 11.4 yrs) cohort study to determine risk of cirrhosis and HCC in untreated, HBsAg-positive individuals in Taiwan (N = 3582)</a:t>
            </a:r>
            <a:endParaRPr lang="en-US" altLang="en-US" dirty="0"/>
          </a:p>
        </p:txBody>
      </p:sp>
      <p:sp>
        <p:nvSpPr>
          <p:cNvPr id="16" name="TextBox 15"/>
          <p:cNvSpPr txBox="1"/>
          <p:nvPr/>
        </p:nvSpPr>
        <p:spPr>
          <a:xfrm>
            <a:off x="2619375" y="5966409"/>
            <a:ext cx="4219575" cy="400110"/>
          </a:xfrm>
          <a:prstGeom prst="rect">
            <a:avLst/>
          </a:prstGeom>
          <a:noFill/>
        </p:spPr>
        <p:txBody>
          <a:bodyPr wrap="square" rtlCol="0">
            <a:spAutoFit/>
          </a:bodyPr>
          <a:lstStyle/>
          <a:p>
            <a:pPr algn="ctr">
              <a:buNone/>
            </a:pPr>
            <a:r>
              <a:rPr lang="en-US" sz="2000" b="1" dirty="0"/>
              <a:t>Follow-up </a:t>
            </a:r>
            <a:r>
              <a:rPr lang="en-US" sz="2000" b="1" dirty="0" smtClean="0"/>
              <a:t>(Yrs</a:t>
            </a:r>
            <a:r>
              <a:rPr lang="en-US" sz="2000" b="1" dirty="0"/>
              <a:t>)</a:t>
            </a:r>
          </a:p>
        </p:txBody>
      </p:sp>
      <p:sp>
        <p:nvSpPr>
          <p:cNvPr id="17" name="TextBox 16"/>
          <p:cNvSpPr txBox="1"/>
          <p:nvPr/>
        </p:nvSpPr>
        <p:spPr>
          <a:xfrm rot="16200000">
            <a:off x="119407" y="3935707"/>
            <a:ext cx="3096345" cy="707886"/>
          </a:xfrm>
          <a:prstGeom prst="rect">
            <a:avLst/>
          </a:prstGeom>
          <a:noFill/>
        </p:spPr>
        <p:txBody>
          <a:bodyPr wrap="square" rtlCol="0">
            <a:spAutoFit/>
          </a:bodyPr>
          <a:lstStyle/>
          <a:p>
            <a:pPr algn="ctr">
              <a:buNone/>
            </a:pPr>
            <a:r>
              <a:rPr lang="en-US" sz="2000" b="1" dirty="0"/>
              <a:t>Cumulative Incidence of Liver Cirrhosis</a:t>
            </a:r>
          </a:p>
        </p:txBody>
      </p:sp>
      <p:cxnSp>
        <p:nvCxnSpPr>
          <p:cNvPr id="3" name="Straight Connector 2"/>
          <p:cNvCxnSpPr/>
          <p:nvPr/>
        </p:nvCxnSpPr>
        <p:spPr bwMode="auto">
          <a:xfrm>
            <a:off x="2562225" y="5614979"/>
            <a:ext cx="4276725" cy="0"/>
          </a:xfrm>
          <a:prstGeom prst="line">
            <a:avLst/>
          </a:prstGeom>
          <a:noFill/>
          <a:ln w="2857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flipV="1">
            <a:off x="2562225" y="2839483"/>
            <a:ext cx="0" cy="2856467"/>
          </a:xfrm>
          <a:prstGeom prst="line">
            <a:avLst/>
          </a:prstGeom>
          <a:noFill/>
          <a:ln w="285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flipH="1">
            <a:off x="2500313" y="2849009"/>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0" name="Straight Connector 19"/>
          <p:cNvCxnSpPr/>
          <p:nvPr/>
        </p:nvCxnSpPr>
        <p:spPr bwMode="auto">
          <a:xfrm flipH="1">
            <a:off x="2500313" y="3560744"/>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flipH="1">
            <a:off x="2500313" y="4272479"/>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H="1">
            <a:off x="2500313" y="4984214"/>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flipH="1">
            <a:off x="2500313" y="5614979"/>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a:off x="256222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289010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a:off x="321798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a:off x="354586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a:off x="387374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a:off x="420162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a:off x="452950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485738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518526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551314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584102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616890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6496785" y="5614979"/>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6824661" y="5614979"/>
            <a:ext cx="0" cy="64008"/>
          </a:xfrm>
          <a:prstGeom prst="line">
            <a:avLst/>
          </a:prstGeom>
          <a:noFill/>
          <a:ln w="28575" cap="flat" cmpd="sng" algn="ctr">
            <a:solidFill>
              <a:schemeClr val="tx1"/>
            </a:solidFill>
            <a:prstDash val="solid"/>
            <a:round/>
            <a:headEnd type="none" w="med" len="med"/>
            <a:tailEnd type="none" w="med" len="med"/>
          </a:ln>
          <a:effectLst/>
        </p:spPr>
      </p:cxnSp>
      <p:sp>
        <p:nvSpPr>
          <p:cNvPr id="39" name="TextBox 38"/>
          <p:cNvSpPr txBox="1"/>
          <p:nvPr/>
        </p:nvSpPr>
        <p:spPr>
          <a:xfrm>
            <a:off x="1832916" y="2659580"/>
            <a:ext cx="695975" cy="369332"/>
          </a:xfrm>
          <a:prstGeom prst="rect">
            <a:avLst/>
          </a:prstGeom>
          <a:noFill/>
        </p:spPr>
        <p:txBody>
          <a:bodyPr wrap="square" rtlCol="0">
            <a:spAutoFit/>
          </a:bodyPr>
          <a:lstStyle/>
          <a:p>
            <a:pPr algn="r">
              <a:buNone/>
            </a:pPr>
            <a:r>
              <a:rPr lang="en-US" sz="1800" b="0" dirty="0" smtClean="0"/>
              <a:t>0.4</a:t>
            </a:r>
            <a:endParaRPr lang="en-US" sz="1800" b="0" dirty="0"/>
          </a:p>
        </p:txBody>
      </p:sp>
      <p:sp>
        <p:nvSpPr>
          <p:cNvPr id="40" name="TextBox 39"/>
          <p:cNvSpPr txBox="1"/>
          <p:nvPr/>
        </p:nvSpPr>
        <p:spPr>
          <a:xfrm>
            <a:off x="1832916" y="3352263"/>
            <a:ext cx="695975" cy="369332"/>
          </a:xfrm>
          <a:prstGeom prst="rect">
            <a:avLst/>
          </a:prstGeom>
          <a:noFill/>
        </p:spPr>
        <p:txBody>
          <a:bodyPr wrap="square" rtlCol="0">
            <a:spAutoFit/>
          </a:bodyPr>
          <a:lstStyle/>
          <a:p>
            <a:pPr algn="r">
              <a:buNone/>
            </a:pPr>
            <a:r>
              <a:rPr lang="en-US" sz="1800" b="0" dirty="0" smtClean="0"/>
              <a:t>0.3</a:t>
            </a:r>
            <a:endParaRPr lang="en-US" sz="1800" b="0" dirty="0"/>
          </a:p>
        </p:txBody>
      </p:sp>
      <p:sp>
        <p:nvSpPr>
          <p:cNvPr id="41" name="TextBox 40"/>
          <p:cNvSpPr txBox="1"/>
          <p:nvPr/>
        </p:nvSpPr>
        <p:spPr>
          <a:xfrm>
            <a:off x="1832916" y="4044946"/>
            <a:ext cx="695975" cy="369332"/>
          </a:xfrm>
          <a:prstGeom prst="rect">
            <a:avLst/>
          </a:prstGeom>
          <a:noFill/>
        </p:spPr>
        <p:txBody>
          <a:bodyPr wrap="square" rtlCol="0">
            <a:spAutoFit/>
          </a:bodyPr>
          <a:lstStyle/>
          <a:p>
            <a:pPr algn="r">
              <a:buNone/>
            </a:pPr>
            <a:r>
              <a:rPr lang="en-US" sz="1800" b="0" dirty="0" smtClean="0"/>
              <a:t>0.2</a:t>
            </a:r>
            <a:endParaRPr lang="en-US" sz="1800" b="0" dirty="0"/>
          </a:p>
        </p:txBody>
      </p:sp>
      <p:sp>
        <p:nvSpPr>
          <p:cNvPr id="42" name="TextBox 41"/>
          <p:cNvSpPr txBox="1"/>
          <p:nvPr/>
        </p:nvSpPr>
        <p:spPr>
          <a:xfrm>
            <a:off x="1832916" y="4737629"/>
            <a:ext cx="695975" cy="369332"/>
          </a:xfrm>
          <a:prstGeom prst="rect">
            <a:avLst/>
          </a:prstGeom>
          <a:noFill/>
        </p:spPr>
        <p:txBody>
          <a:bodyPr wrap="square" rtlCol="0">
            <a:spAutoFit/>
          </a:bodyPr>
          <a:lstStyle/>
          <a:p>
            <a:pPr algn="r">
              <a:buNone/>
            </a:pPr>
            <a:r>
              <a:rPr lang="en-US" sz="1800" b="0" dirty="0" smtClean="0"/>
              <a:t>0.1</a:t>
            </a:r>
            <a:endParaRPr lang="en-US" sz="1800" b="0" dirty="0"/>
          </a:p>
        </p:txBody>
      </p:sp>
      <p:sp>
        <p:nvSpPr>
          <p:cNvPr id="43" name="TextBox 42"/>
          <p:cNvSpPr txBox="1"/>
          <p:nvPr/>
        </p:nvSpPr>
        <p:spPr>
          <a:xfrm>
            <a:off x="2126459" y="5430313"/>
            <a:ext cx="402432" cy="369332"/>
          </a:xfrm>
          <a:prstGeom prst="rect">
            <a:avLst/>
          </a:prstGeom>
          <a:noFill/>
        </p:spPr>
        <p:txBody>
          <a:bodyPr wrap="square" rtlCol="0">
            <a:spAutoFit/>
          </a:bodyPr>
          <a:lstStyle/>
          <a:p>
            <a:pPr algn="r">
              <a:buNone/>
            </a:pPr>
            <a:r>
              <a:rPr lang="en-US" sz="1800" b="0" dirty="0" smtClean="0"/>
              <a:t>0</a:t>
            </a:r>
            <a:endParaRPr lang="en-US" sz="1800" b="0" dirty="0"/>
          </a:p>
        </p:txBody>
      </p:sp>
      <p:sp>
        <p:nvSpPr>
          <p:cNvPr id="44" name="TextBox 43"/>
          <p:cNvSpPr txBox="1"/>
          <p:nvPr/>
        </p:nvSpPr>
        <p:spPr>
          <a:xfrm>
            <a:off x="2361009" y="5653157"/>
            <a:ext cx="402432" cy="369332"/>
          </a:xfrm>
          <a:prstGeom prst="rect">
            <a:avLst/>
          </a:prstGeom>
          <a:noFill/>
        </p:spPr>
        <p:txBody>
          <a:bodyPr wrap="square" rtlCol="0">
            <a:spAutoFit/>
          </a:bodyPr>
          <a:lstStyle/>
          <a:p>
            <a:pPr algn="ctr">
              <a:buNone/>
            </a:pPr>
            <a:r>
              <a:rPr lang="en-US" sz="1800" b="0" dirty="0" smtClean="0"/>
              <a:t>0</a:t>
            </a:r>
            <a:endParaRPr lang="en-US" sz="1800" b="0" dirty="0"/>
          </a:p>
        </p:txBody>
      </p:sp>
      <p:sp>
        <p:nvSpPr>
          <p:cNvPr id="45" name="TextBox 44"/>
          <p:cNvSpPr txBox="1"/>
          <p:nvPr/>
        </p:nvSpPr>
        <p:spPr>
          <a:xfrm>
            <a:off x="2689947" y="5653157"/>
            <a:ext cx="402432" cy="369332"/>
          </a:xfrm>
          <a:prstGeom prst="rect">
            <a:avLst/>
          </a:prstGeom>
          <a:noFill/>
        </p:spPr>
        <p:txBody>
          <a:bodyPr wrap="square" rtlCol="0">
            <a:spAutoFit/>
          </a:bodyPr>
          <a:lstStyle/>
          <a:p>
            <a:pPr algn="ctr">
              <a:buNone/>
            </a:pPr>
            <a:r>
              <a:rPr lang="en-US" sz="1800" b="0" dirty="0" smtClean="0"/>
              <a:t>1</a:t>
            </a:r>
            <a:endParaRPr lang="en-US" sz="1800" b="0" dirty="0"/>
          </a:p>
        </p:txBody>
      </p:sp>
      <p:sp>
        <p:nvSpPr>
          <p:cNvPr id="46" name="TextBox 45"/>
          <p:cNvSpPr txBox="1"/>
          <p:nvPr/>
        </p:nvSpPr>
        <p:spPr>
          <a:xfrm>
            <a:off x="3018885" y="5653157"/>
            <a:ext cx="402432" cy="369332"/>
          </a:xfrm>
          <a:prstGeom prst="rect">
            <a:avLst/>
          </a:prstGeom>
          <a:noFill/>
        </p:spPr>
        <p:txBody>
          <a:bodyPr wrap="square" rtlCol="0">
            <a:spAutoFit/>
          </a:bodyPr>
          <a:lstStyle/>
          <a:p>
            <a:pPr algn="ctr">
              <a:buNone/>
            </a:pPr>
            <a:r>
              <a:rPr lang="en-US" sz="1800" b="0" dirty="0" smtClean="0"/>
              <a:t>2</a:t>
            </a:r>
            <a:endParaRPr lang="en-US" sz="1800" b="0" dirty="0"/>
          </a:p>
        </p:txBody>
      </p:sp>
      <p:sp>
        <p:nvSpPr>
          <p:cNvPr id="47" name="TextBox 46"/>
          <p:cNvSpPr txBox="1"/>
          <p:nvPr/>
        </p:nvSpPr>
        <p:spPr>
          <a:xfrm>
            <a:off x="3347823" y="5653157"/>
            <a:ext cx="402432" cy="369332"/>
          </a:xfrm>
          <a:prstGeom prst="rect">
            <a:avLst/>
          </a:prstGeom>
          <a:noFill/>
        </p:spPr>
        <p:txBody>
          <a:bodyPr wrap="square" rtlCol="0">
            <a:spAutoFit/>
          </a:bodyPr>
          <a:lstStyle/>
          <a:p>
            <a:pPr algn="ctr">
              <a:buNone/>
            </a:pPr>
            <a:r>
              <a:rPr lang="en-US" sz="1800" b="0" dirty="0" smtClean="0"/>
              <a:t>3</a:t>
            </a:r>
            <a:endParaRPr lang="en-US" sz="1800" b="0" dirty="0"/>
          </a:p>
        </p:txBody>
      </p:sp>
      <p:sp>
        <p:nvSpPr>
          <p:cNvPr id="48" name="TextBox 47"/>
          <p:cNvSpPr txBox="1"/>
          <p:nvPr/>
        </p:nvSpPr>
        <p:spPr>
          <a:xfrm>
            <a:off x="3676761" y="5653157"/>
            <a:ext cx="402432" cy="369332"/>
          </a:xfrm>
          <a:prstGeom prst="rect">
            <a:avLst/>
          </a:prstGeom>
          <a:noFill/>
        </p:spPr>
        <p:txBody>
          <a:bodyPr wrap="square" rtlCol="0">
            <a:spAutoFit/>
          </a:bodyPr>
          <a:lstStyle/>
          <a:p>
            <a:pPr algn="ctr">
              <a:buNone/>
            </a:pPr>
            <a:r>
              <a:rPr lang="en-US" sz="1800" b="0" dirty="0" smtClean="0"/>
              <a:t>4</a:t>
            </a:r>
            <a:endParaRPr lang="en-US" sz="1800" b="0" dirty="0"/>
          </a:p>
        </p:txBody>
      </p:sp>
      <p:sp>
        <p:nvSpPr>
          <p:cNvPr id="49" name="TextBox 48"/>
          <p:cNvSpPr txBox="1"/>
          <p:nvPr/>
        </p:nvSpPr>
        <p:spPr>
          <a:xfrm>
            <a:off x="4005699" y="5653157"/>
            <a:ext cx="402432" cy="369332"/>
          </a:xfrm>
          <a:prstGeom prst="rect">
            <a:avLst/>
          </a:prstGeom>
          <a:noFill/>
        </p:spPr>
        <p:txBody>
          <a:bodyPr wrap="square" rtlCol="0">
            <a:spAutoFit/>
          </a:bodyPr>
          <a:lstStyle/>
          <a:p>
            <a:pPr algn="ctr">
              <a:buNone/>
            </a:pPr>
            <a:r>
              <a:rPr lang="en-US" sz="1800" b="0" dirty="0" smtClean="0"/>
              <a:t>5</a:t>
            </a:r>
            <a:endParaRPr lang="en-US" sz="1800" b="0" dirty="0"/>
          </a:p>
        </p:txBody>
      </p:sp>
      <p:sp>
        <p:nvSpPr>
          <p:cNvPr id="50" name="TextBox 49"/>
          <p:cNvSpPr txBox="1"/>
          <p:nvPr/>
        </p:nvSpPr>
        <p:spPr>
          <a:xfrm>
            <a:off x="4334637" y="5653157"/>
            <a:ext cx="402432" cy="369332"/>
          </a:xfrm>
          <a:prstGeom prst="rect">
            <a:avLst/>
          </a:prstGeom>
          <a:noFill/>
        </p:spPr>
        <p:txBody>
          <a:bodyPr wrap="square" rtlCol="0">
            <a:spAutoFit/>
          </a:bodyPr>
          <a:lstStyle/>
          <a:p>
            <a:pPr algn="ctr">
              <a:buNone/>
            </a:pPr>
            <a:r>
              <a:rPr lang="en-US" sz="1800" b="0" dirty="0" smtClean="0"/>
              <a:t>6</a:t>
            </a:r>
            <a:endParaRPr lang="en-US" sz="1800" b="0" dirty="0"/>
          </a:p>
        </p:txBody>
      </p:sp>
      <p:sp>
        <p:nvSpPr>
          <p:cNvPr id="51" name="TextBox 50"/>
          <p:cNvSpPr txBox="1"/>
          <p:nvPr/>
        </p:nvSpPr>
        <p:spPr>
          <a:xfrm>
            <a:off x="4663575" y="5653157"/>
            <a:ext cx="402432" cy="369332"/>
          </a:xfrm>
          <a:prstGeom prst="rect">
            <a:avLst/>
          </a:prstGeom>
          <a:noFill/>
        </p:spPr>
        <p:txBody>
          <a:bodyPr wrap="square" rtlCol="0">
            <a:spAutoFit/>
          </a:bodyPr>
          <a:lstStyle/>
          <a:p>
            <a:pPr algn="ctr">
              <a:buNone/>
            </a:pPr>
            <a:r>
              <a:rPr lang="en-US" sz="1800" b="0" dirty="0" smtClean="0"/>
              <a:t>7</a:t>
            </a:r>
            <a:endParaRPr lang="en-US" sz="1800" b="0" dirty="0"/>
          </a:p>
        </p:txBody>
      </p:sp>
      <p:sp>
        <p:nvSpPr>
          <p:cNvPr id="52" name="TextBox 51"/>
          <p:cNvSpPr txBox="1"/>
          <p:nvPr/>
        </p:nvSpPr>
        <p:spPr>
          <a:xfrm>
            <a:off x="4992513" y="5653157"/>
            <a:ext cx="402432" cy="369332"/>
          </a:xfrm>
          <a:prstGeom prst="rect">
            <a:avLst/>
          </a:prstGeom>
          <a:noFill/>
        </p:spPr>
        <p:txBody>
          <a:bodyPr wrap="square" rtlCol="0">
            <a:spAutoFit/>
          </a:bodyPr>
          <a:lstStyle/>
          <a:p>
            <a:pPr algn="ctr">
              <a:buNone/>
            </a:pPr>
            <a:r>
              <a:rPr lang="en-US" sz="1800" b="0" dirty="0" smtClean="0"/>
              <a:t>8</a:t>
            </a:r>
            <a:endParaRPr lang="en-US" sz="1800" b="0" dirty="0"/>
          </a:p>
        </p:txBody>
      </p:sp>
      <p:sp>
        <p:nvSpPr>
          <p:cNvPr id="53" name="TextBox 52"/>
          <p:cNvSpPr txBox="1"/>
          <p:nvPr/>
        </p:nvSpPr>
        <p:spPr>
          <a:xfrm>
            <a:off x="5321455" y="5653157"/>
            <a:ext cx="402432" cy="369332"/>
          </a:xfrm>
          <a:prstGeom prst="rect">
            <a:avLst/>
          </a:prstGeom>
          <a:noFill/>
        </p:spPr>
        <p:txBody>
          <a:bodyPr wrap="square" rtlCol="0">
            <a:spAutoFit/>
          </a:bodyPr>
          <a:lstStyle/>
          <a:p>
            <a:pPr algn="ctr">
              <a:buNone/>
            </a:pPr>
            <a:r>
              <a:rPr lang="en-US" sz="1800" b="0" dirty="0" smtClean="0"/>
              <a:t>9</a:t>
            </a:r>
            <a:endParaRPr lang="en-US" sz="1800" b="0" dirty="0"/>
          </a:p>
        </p:txBody>
      </p:sp>
      <p:sp>
        <p:nvSpPr>
          <p:cNvPr id="54" name="TextBox 53"/>
          <p:cNvSpPr txBox="1"/>
          <p:nvPr/>
        </p:nvSpPr>
        <p:spPr>
          <a:xfrm>
            <a:off x="5606468" y="5653157"/>
            <a:ext cx="471950" cy="369332"/>
          </a:xfrm>
          <a:prstGeom prst="rect">
            <a:avLst/>
          </a:prstGeom>
          <a:noFill/>
        </p:spPr>
        <p:txBody>
          <a:bodyPr wrap="square" rtlCol="0">
            <a:spAutoFit/>
          </a:bodyPr>
          <a:lstStyle/>
          <a:p>
            <a:pPr algn="ctr">
              <a:buNone/>
            </a:pPr>
            <a:r>
              <a:rPr lang="en-US" sz="1800" b="0" dirty="0" smtClean="0"/>
              <a:t>10</a:t>
            </a:r>
            <a:endParaRPr lang="en-US" sz="1800" b="0" dirty="0"/>
          </a:p>
        </p:txBody>
      </p:sp>
      <p:sp>
        <p:nvSpPr>
          <p:cNvPr id="55" name="TextBox 54"/>
          <p:cNvSpPr txBox="1"/>
          <p:nvPr/>
        </p:nvSpPr>
        <p:spPr>
          <a:xfrm>
            <a:off x="5929585" y="5653157"/>
            <a:ext cx="471950" cy="369332"/>
          </a:xfrm>
          <a:prstGeom prst="rect">
            <a:avLst/>
          </a:prstGeom>
          <a:noFill/>
        </p:spPr>
        <p:txBody>
          <a:bodyPr wrap="square" rtlCol="0">
            <a:spAutoFit/>
          </a:bodyPr>
          <a:lstStyle/>
          <a:p>
            <a:pPr algn="ctr">
              <a:buNone/>
            </a:pPr>
            <a:r>
              <a:rPr lang="en-US" sz="1800" b="0" dirty="0" smtClean="0"/>
              <a:t>11</a:t>
            </a:r>
            <a:endParaRPr lang="en-US" sz="1800" b="0" dirty="0"/>
          </a:p>
        </p:txBody>
      </p:sp>
      <p:sp>
        <p:nvSpPr>
          <p:cNvPr id="56" name="TextBox 55"/>
          <p:cNvSpPr txBox="1"/>
          <p:nvPr/>
        </p:nvSpPr>
        <p:spPr>
          <a:xfrm>
            <a:off x="6252702" y="5653157"/>
            <a:ext cx="471950" cy="369332"/>
          </a:xfrm>
          <a:prstGeom prst="rect">
            <a:avLst/>
          </a:prstGeom>
          <a:noFill/>
        </p:spPr>
        <p:txBody>
          <a:bodyPr wrap="square" rtlCol="0">
            <a:spAutoFit/>
          </a:bodyPr>
          <a:lstStyle/>
          <a:p>
            <a:pPr algn="ctr">
              <a:buNone/>
            </a:pPr>
            <a:r>
              <a:rPr lang="en-US" sz="1800" b="0" dirty="0" smtClean="0"/>
              <a:t>12</a:t>
            </a:r>
            <a:endParaRPr lang="en-US" sz="1800" b="0" dirty="0"/>
          </a:p>
        </p:txBody>
      </p:sp>
      <p:sp>
        <p:nvSpPr>
          <p:cNvPr id="57" name="TextBox 56"/>
          <p:cNvSpPr txBox="1"/>
          <p:nvPr/>
        </p:nvSpPr>
        <p:spPr>
          <a:xfrm>
            <a:off x="6561533" y="5653157"/>
            <a:ext cx="526256" cy="369332"/>
          </a:xfrm>
          <a:prstGeom prst="rect">
            <a:avLst/>
          </a:prstGeom>
          <a:noFill/>
        </p:spPr>
        <p:txBody>
          <a:bodyPr wrap="square" rtlCol="0">
            <a:spAutoFit/>
          </a:bodyPr>
          <a:lstStyle/>
          <a:p>
            <a:pPr algn="ctr">
              <a:buNone/>
            </a:pPr>
            <a:r>
              <a:rPr lang="en-US" sz="1800" b="0" dirty="0" smtClean="0"/>
              <a:t>13</a:t>
            </a:r>
            <a:endParaRPr lang="en-US" sz="1800" b="0" dirty="0"/>
          </a:p>
        </p:txBody>
      </p:sp>
      <p:sp>
        <p:nvSpPr>
          <p:cNvPr id="58" name="TextBox 57"/>
          <p:cNvSpPr txBox="1"/>
          <p:nvPr/>
        </p:nvSpPr>
        <p:spPr>
          <a:xfrm>
            <a:off x="2625342" y="2737096"/>
            <a:ext cx="4558053" cy="369332"/>
          </a:xfrm>
          <a:prstGeom prst="rect">
            <a:avLst/>
          </a:prstGeom>
          <a:noFill/>
        </p:spPr>
        <p:txBody>
          <a:bodyPr wrap="square" rtlCol="0">
            <a:spAutoFit/>
          </a:bodyPr>
          <a:lstStyle/>
          <a:p>
            <a:pPr>
              <a:buNone/>
            </a:pPr>
            <a:r>
              <a:rPr lang="en-US" sz="1800" b="1" dirty="0"/>
              <a:t>Baseline HBV DNA Level (copies/mL)</a:t>
            </a:r>
          </a:p>
        </p:txBody>
      </p:sp>
      <p:cxnSp>
        <p:nvCxnSpPr>
          <p:cNvPr id="61" name="Straight Connector 60"/>
          <p:cNvCxnSpPr/>
          <p:nvPr/>
        </p:nvCxnSpPr>
        <p:spPr bwMode="auto">
          <a:xfrm flipH="1">
            <a:off x="2742879" y="3224213"/>
            <a:ext cx="265235" cy="0"/>
          </a:xfrm>
          <a:prstGeom prst="line">
            <a:avLst/>
          </a:prstGeom>
          <a:noFill/>
          <a:ln w="28575" cap="flat" cmpd="sng" algn="ctr">
            <a:solidFill>
              <a:schemeClr val="accent2"/>
            </a:solidFill>
            <a:prstDash val="solid"/>
            <a:round/>
            <a:headEnd type="none" w="med" len="med"/>
            <a:tailEnd type="none" w="med" len="med"/>
          </a:ln>
          <a:effectLst/>
        </p:spPr>
      </p:cxnSp>
      <p:cxnSp>
        <p:nvCxnSpPr>
          <p:cNvPr id="62" name="Straight Connector 61"/>
          <p:cNvCxnSpPr/>
          <p:nvPr/>
        </p:nvCxnSpPr>
        <p:spPr bwMode="auto">
          <a:xfrm flipH="1">
            <a:off x="2742879" y="3495985"/>
            <a:ext cx="265235" cy="0"/>
          </a:xfrm>
          <a:prstGeom prst="line">
            <a:avLst/>
          </a:prstGeom>
          <a:noFill/>
          <a:ln w="28575" cap="flat" cmpd="sng" algn="ctr">
            <a:solidFill>
              <a:schemeClr val="accent3"/>
            </a:solidFill>
            <a:prstDash val="solid"/>
            <a:round/>
            <a:headEnd type="none" w="med" len="med"/>
            <a:tailEnd type="none" w="med" len="med"/>
          </a:ln>
          <a:effectLst/>
        </p:spPr>
      </p:cxnSp>
      <p:cxnSp>
        <p:nvCxnSpPr>
          <p:cNvPr id="63" name="Straight Connector 62"/>
          <p:cNvCxnSpPr/>
          <p:nvPr/>
        </p:nvCxnSpPr>
        <p:spPr bwMode="auto">
          <a:xfrm flipH="1">
            <a:off x="2742879" y="3767757"/>
            <a:ext cx="265235" cy="0"/>
          </a:xfrm>
          <a:prstGeom prst="line">
            <a:avLst/>
          </a:prstGeom>
          <a:noFill/>
          <a:ln w="28575" cap="flat" cmpd="sng" algn="ctr">
            <a:solidFill>
              <a:schemeClr val="accent1"/>
            </a:solidFill>
            <a:prstDash val="solid"/>
            <a:round/>
            <a:headEnd type="none" w="med" len="med"/>
            <a:tailEnd type="none" w="med" len="med"/>
          </a:ln>
          <a:effectLst/>
        </p:spPr>
      </p:cxnSp>
      <p:cxnSp>
        <p:nvCxnSpPr>
          <p:cNvPr id="64" name="Straight Connector 63"/>
          <p:cNvCxnSpPr/>
          <p:nvPr/>
        </p:nvCxnSpPr>
        <p:spPr bwMode="auto">
          <a:xfrm flipH="1">
            <a:off x="2742879" y="4039529"/>
            <a:ext cx="265235" cy="0"/>
          </a:xfrm>
          <a:prstGeom prst="line">
            <a:avLst/>
          </a:prstGeom>
          <a:noFill/>
          <a:ln w="28575" cap="flat" cmpd="sng" algn="ctr">
            <a:solidFill>
              <a:schemeClr val="tx2"/>
            </a:solidFill>
            <a:prstDash val="solid"/>
            <a:round/>
            <a:headEnd type="none" w="med" len="med"/>
            <a:tailEnd type="none" w="med" len="med"/>
          </a:ln>
          <a:effectLst/>
        </p:spPr>
      </p:cxnSp>
      <p:cxnSp>
        <p:nvCxnSpPr>
          <p:cNvPr id="65" name="Straight Connector 64"/>
          <p:cNvCxnSpPr/>
          <p:nvPr/>
        </p:nvCxnSpPr>
        <p:spPr bwMode="auto">
          <a:xfrm flipH="1">
            <a:off x="2742879" y="4311301"/>
            <a:ext cx="265235" cy="0"/>
          </a:xfrm>
          <a:prstGeom prst="line">
            <a:avLst/>
          </a:prstGeom>
          <a:noFill/>
          <a:ln w="28575" cap="flat" cmpd="sng" algn="ctr">
            <a:solidFill>
              <a:schemeClr val="bg2"/>
            </a:solidFill>
            <a:prstDash val="solid"/>
            <a:round/>
            <a:headEnd type="none" w="med" len="med"/>
            <a:tailEnd type="none" w="med" len="med"/>
          </a:ln>
          <a:effectLst/>
        </p:spPr>
      </p:cxnSp>
      <p:sp>
        <p:nvSpPr>
          <p:cNvPr id="72" name="Freeform 71"/>
          <p:cNvSpPr/>
          <p:nvPr/>
        </p:nvSpPr>
        <p:spPr bwMode="auto">
          <a:xfrm>
            <a:off x="2795588" y="4029075"/>
            <a:ext cx="4152900" cy="1543050"/>
          </a:xfrm>
          <a:custGeom>
            <a:avLst/>
            <a:gdLst>
              <a:gd name="connsiteX0" fmla="*/ 4152900 w 4152900"/>
              <a:gd name="connsiteY0" fmla="*/ 9525 h 1543050"/>
              <a:gd name="connsiteX1" fmla="*/ 3776662 w 4152900"/>
              <a:gd name="connsiteY1" fmla="*/ 0 h 1543050"/>
              <a:gd name="connsiteX2" fmla="*/ 3786187 w 4152900"/>
              <a:gd name="connsiteY2" fmla="*/ 33338 h 1543050"/>
              <a:gd name="connsiteX3" fmla="*/ 3771900 w 4152900"/>
              <a:gd name="connsiteY3" fmla="*/ 33338 h 1543050"/>
              <a:gd name="connsiteX4" fmla="*/ 3771900 w 4152900"/>
              <a:gd name="connsiteY4" fmla="*/ 80963 h 1543050"/>
              <a:gd name="connsiteX5" fmla="*/ 3662362 w 4152900"/>
              <a:gd name="connsiteY5" fmla="*/ 80963 h 1543050"/>
              <a:gd name="connsiteX6" fmla="*/ 3657600 w 4152900"/>
              <a:gd name="connsiteY6" fmla="*/ 138113 h 1543050"/>
              <a:gd name="connsiteX7" fmla="*/ 3524250 w 4152900"/>
              <a:gd name="connsiteY7" fmla="*/ 138113 h 1543050"/>
              <a:gd name="connsiteX8" fmla="*/ 3529012 w 4152900"/>
              <a:gd name="connsiteY8" fmla="*/ 171450 h 1543050"/>
              <a:gd name="connsiteX9" fmla="*/ 3495675 w 4152900"/>
              <a:gd name="connsiteY9" fmla="*/ 171450 h 1543050"/>
              <a:gd name="connsiteX10" fmla="*/ 3495675 w 4152900"/>
              <a:gd name="connsiteY10" fmla="*/ 200025 h 1543050"/>
              <a:gd name="connsiteX11" fmla="*/ 3395662 w 4152900"/>
              <a:gd name="connsiteY11" fmla="*/ 200025 h 1543050"/>
              <a:gd name="connsiteX12" fmla="*/ 3395662 w 4152900"/>
              <a:gd name="connsiteY12" fmla="*/ 223838 h 1543050"/>
              <a:gd name="connsiteX13" fmla="*/ 3376612 w 4152900"/>
              <a:gd name="connsiteY13" fmla="*/ 223838 h 1543050"/>
              <a:gd name="connsiteX14" fmla="*/ 3381375 w 4152900"/>
              <a:gd name="connsiteY14" fmla="*/ 271463 h 1543050"/>
              <a:gd name="connsiteX15" fmla="*/ 3224212 w 4152900"/>
              <a:gd name="connsiteY15" fmla="*/ 280988 h 1543050"/>
              <a:gd name="connsiteX16" fmla="*/ 3224212 w 4152900"/>
              <a:gd name="connsiteY16" fmla="*/ 295275 h 1543050"/>
              <a:gd name="connsiteX17" fmla="*/ 3171825 w 4152900"/>
              <a:gd name="connsiteY17" fmla="*/ 295275 h 1543050"/>
              <a:gd name="connsiteX18" fmla="*/ 3157537 w 4152900"/>
              <a:gd name="connsiteY18" fmla="*/ 333375 h 1543050"/>
              <a:gd name="connsiteX19" fmla="*/ 3128962 w 4152900"/>
              <a:gd name="connsiteY19" fmla="*/ 333375 h 1543050"/>
              <a:gd name="connsiteX20" fmla="*/ 3128962 w 4152900"/>
              <a:gd name="connsiteY20" fmla="*/ 357188 h 1543050"/>
              <a:gd name="connsiteX21" fmla="*/ 3090862 w 4152900"/>
              <a:gd name="connsiteY21" fmla="*/ 357188 h 1543050"/>
              <a:gd name="connsiteX22" fmla="*/ 3090862 w 4152900"/>
              <a:gd name="connsiteY22" fmla="*/ 404813 h 1543050"/>
              <a:gd name="connsiteX23" fmla="*/ 3081337 w 4152900"/>
              <a:gd name="connsiteY23" fmla="*/ 404813 h 1543050"/>
              <a:gd name="connsiteX24" fmla="*/ 3081337 w 4152900"/>
              <a:gd name="connsiteY24" fmla="*/ 457200 h 1543050"/>
              <a:gd name="connsiteX25" fmla="*/ 3052762 w 4152900"/>
              <a:gd name="connsiteY25" fmla="*/ 457200 h 1543050"/>
              <a:gd name="connsiteX26" fmla="*/ 3057525 w 4152900"/>
              <a:gd name="connsiteY26" fmla="*/ 481013 h 1543050"/>
              <a:gd name="connsiteX27" fmla="*/ 3024187 w 4152900"/>
              <a:gd name="connsiteY27" fmla="*/ 481013 h 1543050"/>
              <a:gd name="connsiteX28" fmla="*/ 3024187 w 4152900"/>
              <a:gd name="connsiteY28" fmla="*/ 504825 h 1543050"/>
              <a:gd name="connsiteX29" fmla="*/ 2771775 w 4152900"/>
              <a:gd name="connsiteY29" fmla="*/ 500063 h 1543050"/>
              <a:gd name="connsiteX30" fmla="*/ 2776537 w 4152900"/>
              <a:gd name="connsiteY30" fmla="*/ 528638 h 1543050"/>
              <a:gd name="connsiteX31" fmla="*/ 2743200 w 4152900"/>
              <a:gd name="connsiteY31" fmla="*/ 528638 h 1543050"/>
              <a:gd name="connsiteX32" fmla="*/ 2738437 w 4152900"/>
              <a:gd name="connsiteY32" fmla="*/ 552450 h 1543050"/>
              <a:gd name="connsiteX33" fmla="*/ 2690812 w 4152900"/>
              <a:gd name="connsiteY33" fmla="*/ 552450 h 1543050"/>
              <a:gd name="connsiteX34" fmla="*/ 2690812 w 4152900"/>
              <a:gd name="connsiteY34" fmla="*/ 609600 h 1543050"/>
              <a:gd name="connsiteX35" fmla="*/ 2662237 w 4152900"/>
              <a:gd name="connsiteY35" fmla="*/ 609600 h 1543050"/>
              <a:gd name="connsiteX36" fmla="*/ 2662237 w 4152900"/>
              <a:gd name="connsiteY36" fmla="*/ 609600 h 1543050"/>
              <a:gd name="connsiteX37" fmla="*/ 2619375 w 4152900"/>
              <a:gd name="connsiteY37" fmla="*/ 633413 h 1543050"/>
              <a:gd name="connsiteX38" fmla="*/ 2614612 w 4152900"/>
              <a:gd name="connsiteY38" fmla="*/ 661988 h 1543050"/>
              <a:gd name="connsiteX39" fmla="*/ 2566987 w 4152900"/>
              <a:gd name="connsiteY39" fmla="*/ 661988 h 1543050"/>
              <a:gd name="connsiteX40" fmla="*/ 2566987 w 4152900"/>
              <a:gd name="connsiteY40" fmla="*/ 681038 h 1543050"/>
              <a:gd name="connsiteX41" fmla="*/ 2533650 w 4152900"/>
              <a:gd name="connsiteY41" fmla="*/ 681038 h 1543050"/>
              <a:gd name="connsiteX42" fmla="*/ 2533650 w 4152900"/>
              <a:gd name="connsiteY42" fmla="*/ 681038 h 1543050"/>
              <a:gd name="connsiteX43" fmla="*/ 2490787 w 4152900"/>
              <a:gd name="connsiteY43" fmla="*/ 709613 h 1543050"/>
              <a:gd name="connsiteX44" fmla="*/ 2490787 w 4152900"/>
              <a:gd name="connsiteY44" fmla="*/ 742950 h 1543050"/>
              <a:gd name="connsiteX45" fmla="*/ 2443162 w 4152900"/>
              <a:gd name="connsiteY45" fmla="*/ 742950 h 1543050"/>
              <a:gd name="connsiteX46" fmla="*/ 2433637 w 4152900"/>
              <a:gd name="connsiteY46" fmla="*/ 776288 h 1543050"/>
              <a:gd name="connsiteX47" fmla="*/ 2400300 w 4152900"/>
              <a:gd name="connsiteY47" fmla="*/ 776288 h 1543050"/>
              <a:gd name="connsiteX48" fmla="*/ 2405062 w 4152900"/>
              <a:gd name="connsiteY48" fmla="*/ 795338 h 1543050"/>
              <a:gd name="connsiteX49" fmla="*/ 2233612 w 4152900"/>
              <a:gd name="connsiteY49" fmla="*/ 800100 h 1543050"/>
              <a:gd name="connsiteX50" fmla="*/ 2238375 w 4152900"/>
              <a:gd name="connsiteY50" fmla="*/ 828675 h 1543050"/>
              <a:gd name="connsiteX51" fmla="*/ 2190750 w 4152900"/>
              <a:gd name="connsiteY51" fmla="*/ 828675 h 1543050"/>
              <a:gd name="connsiteX52" fmla="*/ 2181225 w 4152900"/>
              <a:gd name="connsiteY52" fmla="*/ 847725 h 1543050"/>
              <a:gd name="connsiteX53" fmla="*/ 2038350 w 4152900"/>
              <a:gd name="connsiteY53" fmla="*/ 847725 h 1543050"/>
              <a:gd name="connsiteX54" fmla="*/ 2043112 w 4152900"/>
              <a:gd name="connsiteY54" fmla="*/ 876300 h 1543050"/>
              <a:gd name="connsiteX55" fmla="*/ 1933575 w 4152900"/>
              <a:gd name="connsiteY55" fmla="*/ 881063 h 1543050"/>
              <a:gd name="connsiteX56" fmla="*/ 1914525 w 4152900"/>
              <a:gd name="connsiteY56" fmla="*/ 895350 h 1543050"/>
              <a:gd name="connsiteX57" fmla="*/ 1843087 w 4152900"/>
              <a:gd name="connsiteY57" fmla="*/ 895350 h 1543050"/>
              <a:gd name="connsiteX58" fmla="*/ 1847850 w 4152900"/>
              <a:gd name="connsiteY58" fmla="*/ 923925 h 1543050"/>
              <a:gd name="connsiteX59" fmla="*/ 1671637 w 4152900"/>
              <a:gd name="connsiteY59" fmla="*/ 914400 h 1543050"/>
              <a:gd name="connsiteX60" fmla="*/ 1681162 w 4152900"/>
              <a:gd name="connsiteY60" fmla="*/ 962025 h 1543050"/>
              <a:gd name="connsiteX61" fmla="*/ 1614487 w 4152900"/>
              <a:gd name="connsiteY61" fmla="*/ 952500 h 1543050"/>
              <a:gd name="connsiteX62" fmla="*/ 1614487 w 4152900"/>
              <a:gd name="connsiteY62" fmla="*/ 985838 h 1543050"/>
              <a:gd name="connsiteX63" fmla="*/ 1562100 w 4152900"/>
              <a:gd name="connsiteY63" fmla="*/ 990600 h 1543050"/>
              <a:gd name="connsiteX64" fmla="*/ 1562100 w 4152900"/>
              <a:gd name="connsiteY64" fmla="*/ 1023938 h 1543050"/>
              <a:gd name="connsiteX65" fmla="*/ 1509712 w 4152900"/>
              <a:gd name="connsiteY65" fmla="*/ 1023938 h 1543050"/>
              <a:gd name="connsiteX66" fmla="*/ 1509712 w 4152900"/>
              <a:gd name="connsiteY66" fmla="*/ 1081088 h 1543050"/>
              <a:gd name="connsiteX67" fmla="*/ 1376362 w 4152900"/>
              <a:gd name="connsiteY67" fmla="*/ 1076325 h 1543050"/>
              <a:gd name="connsiteX68" fmla="*/ 1362075 w 4152900"/>
              <a:gd name="connsiteY68" fmla="*/ 1104900 h 1543050"/>
              <a:gd name="connsiteX69" fmla="*/ 1319212 w 4152900"/>
              <a:gd name="connsiteY69" fmla="*/ 1104900 h 1543050"/>
              <a:gd name="connsiteX70" fmla="*/ 1309687 w 4152900"/>
              <a:gd name="connsiteY70" fmla="*/ 1138238 h 1543050"/>
              <a:gd name="connsiteX71" fmla="*/ 1262062 w 4152900"/>
              <a:gd name="connsiteY71" fmla="*/ 1138238 h 1543050"/>
              <a:gd name="connsiteX72" fmla="*/ 1257300 w 4152900"/>
              <a:gd name="connsiteY72" fmla="*/ 1171575 h 1543050"/>
              <a:gd name="connsiteX73" fmla="*/ 1195387 w 4152900"/>
              <a:gd name="connsiteY73" fmla="*/ 1171575 h 1543050"/>
              <a:gd name="connsiteX74" fmla="*/ 1195387 w 4152900"/>
              <a:gd name="connsiteY74" fmla="*/ 1185863 h 1543050"/>
              <a:gd name="connsiteX75" fmla="*/ 981075 w 4152900"/>
              <a:gd name="connsiteY75" fmla="*/ 1185863 h 1543050"/>
              <a:gd name="connsiteX76" fmla="*/ 985837 w 4152900"/>
              <a:gd name="connsiteY76" fmla="*/ 1214438 h 1543050"/>
              <a:gd name="connsiteX77" fmla="*/ 571500 w 4152900"/>
              <a:gd name="connsiteY77" fmla="*/ 1209675 h 1543050"/>
              <a:gd name="connsiteX78" fmla="*/ 571500 w 4152900"/>
              <a:gd name="connsiteY78" fmla="*/ 1209675 h 1543050"/>
              <a:gd name="connsiteX79" fmla="*/ 442912 w 4152900"/>
              <a:gd name="connsiteY79" fmla="*/ 1228725 h 1543050"/>
              <a:gd name="connsiteX80" fmla="*/ 395287 w 4152900"/>
              <a:gd name="connsiteY80" fmla="*/ 1281113 h 1543050"/>
              <a:gd name="connsiteX81" fmla="*/ 323850 w 4152900"/>
              <a:gd name="connsiteY81" fmla="*/ 1276350 h 1543050"/>
              <a:gd name="connsiteX82" fmla="*/ 319087 w 4152900"/>
              <a:gd name="connsiteY82" fmla="*/ 1333500 h 1543050"/>
              <a:gd name="connsiteX83" fmla="*/ 233362 w 4152900"/>
              <a:gd name="connsiteY83" fmla="*/ 1333500 h 1543050"/>
              <a:gd name="connsiteX84" fmla="*/ 238125 w 4152900"/>
              <a:gd name="connsiteY84" fmla="*/ 1362075 h 1543050"/>
              <a:gd name="connsiteX85" fmla="*/ 185737 w 4152900"/>
              <a:gd name="connsiteY85" fmla="*/ 1362075 h 1543050"/>
              <a:gd name="connsiteX86" fmla="*/ 185737 w 4152900"/>
              <a:gd name="connsiteY86" fmla="*/ 1414463 h 1543050"/>
              <a:gd name="connsiteX87" fmla="*/ 152400 w 4152900"/>
              <a:gd name="connsiteY87" fmla="*/ 1414463 h 1543050"/>
              <a:gd name="connsiteX88" fmla="*/ 152400 w 4152900"/>
              <a:gd name="connsiteY88" fmla="*/ 1447800 h 1543050"/>
              <a:gd name="connsiteX89" fmla="*/ 123825 w 4152900"/>
              <a:gd name="connsiteY89" fmla="*/ 1447800 h 1543050"/>
              <a:gd name="connsiteX90" fmla="*/ 123825 w 4152900"/>
              <a:gd name="connsiteY90" fmla="*/ 1490663 h 1543050"/>
              <a:gd name="connsiteX91" fmla="*/ 95250 w 4152900"/>
              <a:gd name="connsiteY91" fmla="*/ 1495425 h 1543050"/>
              <a:gd name="connsiteX92" fmla="*/ 100012 w 4152900"/>
              <a:gd name="connsiteY92" fmla="*/ 1514475 h 1543050"/>
              <a:gd name="connsiteX93" fmla="*/ 66675 w 4152900"/>
              <a:gd name="connsiteY93" fmla="*/ 1514475 h 1543050"/>
              <a:gd name="connsiteX94" fmla="*/ 71437 w 4152900"/>
              <a:gd name="connsiteY94" fmla="*/ 1543050 h 1543050"/>
              <a:gd name="connsiteX95" fmla="*/ 0 w 4152900"/>
              <a:gd name="connsiteY95" fmla="*/ 1543050 h 1543050"/>
              <a:gd name="connsiteX96" fmla="*/ 0 w 4152900"/>
              <a:gd name="connsiteY96" fmla="*/ 1543050 h 154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152900" h="1543050">
                <a:moveTo>
                  <a:pt x="4152900" y="9525"/>
                </a:moveTo>
                <a:lnTo>
                  <a:pt x="3776662" y="0"/>
                </a:lnTo>
                <a:lnTo>
                  <a:pt x="3786187" y="33338"/>
                </a:lnTo>
                <a:lnTo>
                  <a:pt x="3771900" y="33338"/>
                </a:lnTo>
                <a:lnTo>
                  <a:pt x="3771900" y="80963"/>
                </a:lnTo>
                <a:lnTo>
                  <a:pt x="3662362" y="80963"/>
                </a:lnTo>
                <a:lnTo>
                  <a:pt x="3657600" y="138113"/>
                </a:lnTo>
                <a:lnTo>
                  <a:pt x="3524250" y="138113"/>
                </a:lnTo>
                <a:lnTo>
                  <a:pt x="3529012" y="171450"/>
                </a:lnTo>
                <a:lnTo>
                  <a:pt x="3495675" y="171450"/>
                </a:lnTo>
                <a:lnTo>
                  <a:pt x="3495675" y="200025"/>
                </a:lnTo>
                <a:lnTo>
                  <a:pt x="3395662" y="200025"/>
                </a:lnTo>
                <a:lnTo>
                  <a:pt x="3395662" y="223838"/>
                </a:lnTo>
                <a:lnTo>
                  <a:pt x="3376612" y="223838"/>
                </a:lnTo>
                <a:lnTo>
                  <a:pt x="3381375" y="271463"/>
                </a:lnTo>
                <a:lnTo>
                  <a:pt x="3224212" y="280988"/>
                </a:lnTo>
                <a:lnTo>
                  <a:pt x="3224212" y="295275"/>
                </a:lnTo>
                <a:lnTo>
                  <a:pt x="3171825" y="295275"/>
                </a:lnTo>
                <a:lnTo>
                  <a:pt x="3157537" y="333375"/>
                </a:lnTo>
                <a:lnTo>
                  <a:pt x="3128962" y="333375"/>
                </a:lnTo>
                <a:lnTo>
                  <a:pt x="3128962" y="357188"/>
                </a:lnTo>
                <a:lnTo>
                  <a:pt x="3090862" y="357188"/>
                </a:lnTo>
                <a:lnTo>
                  <a:pt x="3090862" y="404813"/>
                </a:lnTo>
                <a:lnTo>
                  <a:pt x="3081337" y="404813"/>
                </a:lnTo>
                <a:lnTo>
                  <a:pt x="3081337" y="457200"/>
                </a:lnTo>
                <a:lnTo>
                  <a:pt x="3052762" y="457200"/>
                </a:lnTo>
                <a:lnTo>
                  <a:pt x="3057525" y="481013"/>
                </a:lnTo>
                <a:lnTo>
                  <a:pt x="3024187" y="481013"/>
                </a:lnTo>
                <a:lnTo>
                  <a:pt x="3024187" y="504825"/>
                </a:lnTo>
                <a:lnTo>
                  <a:pt x="2771775" y="500063"/>
                </a:lnTo>
                <a:lnTo>
                  <a:pt x="2776537" y="528638"/>
                </a:lnTo>
                <a:lnTo>
                  <a:pt x="2743200" y="528638"/>
                </a:lnTo>
                <a:lnTo>
                  <a:pt x="2738437" y="552450"/>
                </a:lnTo>
                <a:lnTo>
                  <a:pt x="2690812" y="552450"/>
                </a:lnTo>
                <a:lnTo>
                  <a:pt x="2690812" y="609600"/>
                </a:lnTo>
                <a:lnTo>
                  <a:pt x="2662237" y="609600"/>
                </a:lnTo>
                <a:lnTo>
                  <a:pt x="2662237" y="609600"/>
                </a:lnTo>
                <a:lnTo>
                  <a:pt x="2619375" y="633413"/>
                </a:lnTo>
                <a:lnTo>
                  <a:pt x="2614612" y="661988"/>
                </a:lnTo>
                <a:lnTo>
                  <a:pt x="2566987" y="661988"/>
                </a:lnTo>
                <a:lnTo>
                  <a:pt x="2566987" y="681038"/>
                </a:lnTo>
                <a:lnTo>
                  <a:pt x="2533650" y="681038"/>
                </a:lnTo>
                <a:lnTo>
                  <a:pt x="2533650" y="681038"/>
                </a:lnTo>
                <a:lnTo>
                  <a:pt x="2490787" y="709613"/>
                </a:lnTo>
                <a:lnTo>
                  <a:pt x="2490787" y="742950"/>
                </a:lnTo>
                <a:lnTo>
                  <a:pt x="2443162" y="742950"/>
                </a:lnTo>
                <a:lnTo>
                  <a:pt x="2433637" y="776288"/>
                </a:lnTo>
                <a:lnTo>
                  <a:pt x="2400300" y="776288"/>
                </a:lnTo>
                <a:lnTo>
                  <a:pt x="2405062" y="795338"/>
                </a:lnTo>
                <a:lnTo>
                  <a:pt x="2233612" y="800100"/>
                </a:lnTo>
                <a:lnTo>
                  <a:pt x="2238375" y="828675"/>
                </a:lnTo>
                <a:lnTo>
                  <a:pt x="2190750" y="828675"/>
                </a:lnTo>
                <a:lnTo>
                  <a:pt x="2181225" y="847725"/>
                </a:lnTo>
                <a:lnTo>
                  <a:pt x="2038350" y="847725"/>
                </a:lnTo>
                <a:lnTo>
                  <a:pt x="2043112" y="876300"/>
                </a:lnTo>
                <a:lnTo>
                  <a:pt x="1933575" y="881063"/>
                </a:lnTo>
                <a:lnTo>
                  <a:pt x="1914525" y="895350"/>
                </a:lnTo>
                <a:lnTo>
                  <a:pt x="1843087" y="895350"/>
                </a:lnTo>
                <a:lnTo>
                  <a:pt x="1847850" y="923925"/>
                </a:lnTo>
                <a:lnTo>
                  <a:pt x="1671637" y="914400"/>
                </a:lnTo>
                <a:lnTo>
                  <a:pt x="1681162" y="962025"/>
                </a:lnTo>
                <a:lnTo>
                  <a:pt x="1614487" y="952500"/>
                </a:lnTo>
                <a:lnTo>
                  <a:pt x="1614487" y="985838"/>
                </a:lnTo>
                <a:lnTo>
                  <a:pt x="1562100" y="990600"/>
                </a:lnTo>
                <a:lnTo>
                  <a:pt x="1562100" y="1023938"/>
                </a:lnTo>
                <a:lnTo>
                  <a:pt x="1509712" y="1023938"/>
                </a:lnTo>
                <a:lnTo>
                  <a:pt x="1509712" y="1081088"/>
                </a:lnTo>
                <a:lnTo>
                  <a:pt x="1376362" y="1076325"/>
                </a:lnTo>
                <a:lnTo>
                  <a:pt x="1362075" y="1104900"/>
                </a:lnTo>
                <a:lnTo>
                  <a:pt x="1319212" y="1104900"/>
                </a:lnTo>
                <a:lnTo>
                  <a:pt x="1309687" y="1138238"/>
                </a:lnTo>
                <a:lnTo>
                  <a:pt x="1262062" y="1138238"/>
                </a:lnTo>
                <a:lnTo>
                  <a:pt x="1257300" y="1171575"/>
                </a:lnTo>
                <a:lnTo>
                  <a:pt x="1195387" y="1171575"/>
                </a:lnTo>
                <a:lnTo>
                  <a:pt x="1195387" y="1185863"/>
                </a:lnTo>
                <a:lnTo>
                  <a:pt x="981075" y="1185863"/>
                </a:lnTo>
                <a:lnTo>
                  <a:pt x="985837" y="1214438"/>
                </a:lnTo>
                <a:lnTo>
                  <a:pt x="571500" y="1209675"/>
                </a:lnTo>
                <a:lnTo>
                  <a:pt x="571500" y="1209675"/>
                </a:lnTo>
                <a:lnTo>
                  <a:pt x="442912" y="1228725"/>
                </a:lnTo>
                <a:lnTo>
                  <a:pt x="395287" y="1281113"/>
                </a:lnTo>
                <a:lnTo>
                  <a:pt x="323850" y="1276350"/>
                </a:lnTo>
                <a:lnTo>
                  <a:pt x="319087" y="1333500"/>
                </a:lnTo>
                <a:lnTo>
                  <a:pt x="233362" y="1333500"/>
                </a:lnTo>
                <a:lnTo>
                  <a:pt x="238125" y="1362075"/>
                </a:lnTo>
                <a:lnTo>
                  <a:pt x="185737" y="1362075"/>
                </a:lnTo>
                <a:lnTo>
                  <a:pt x="185737" y="1414463"/>
                </a:lnTo>
                <a:lnTo>
                  <a:pt x="152400" y="1414463"/>
                </a:lnTo>
                <a:lnTo>
                  <a:pt x="152400" y="1447800"/>
                </a:lnTo>
                <a:lnTo>
                  <a:pt x="123825" y="1447800"/>
                </a:lnTo>
                <a:lnTo>
                  <a:pt x="123825" y="1490663"/>
                </a:lnTo>
                <a:lnTo>
                  <a:pt x="95250" y="1495425"/>
                </a:lnTo>
                <a:lnTo>
                  <a:pt x="100012" y="1514475"/>
                </a:lnTo>
                <a:lnTo>
                  <a:pt x="66675" y="1514475"/>
                </a:lnTo>
                <a:lnTo>
                  <a:pt x="71437" y="1543050"/>
                </a:lnTo>
                <a:lnTo>
                  <a:pt x="0" y="1543050"/>
                </a:lnTo>
                <a:lnTo>
                  <a:pt x="0" y="1543050"/>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71" name="Group 70"/>
          <p:cNvGrpSpPr/>
          <p:nvPr/>
        </p:nvGrpSpPr>
        <p:grpSpPr>
          <a:xfrm>
            <a:off x="2733675" y="3052763"/>
            <a:ext cx="4243388" cy="2543175"/>
            <a:chOff x="2733675" y="3052763"/>
            <a:chExt cx="4243388" cy="2543175"/>
          </a:xfrm>
        </p:grpSpPr>
        <p:grpSp>
          <p:nvGrpSpPr>
            <p:cNvPr id="68" name="Group 67"/>
            <p:cNvGrpSpPr/>
            <p:nvPr/>
          </p:nvGrpSpPr>
          <p:grpSpPr>
            <a:xfrm>
              <a:off x="5543550" y="3052763"/>
              <a:ext cx="1433513" cy="1209675"/>
              <a:chOff x="5543550" y="3052763"/>
              <a:chExt cx="1433513" cy="1209675"/>
            </a:xfrm>
          </p:grpSpPr>
          <p:sp>
            <p:nvSpPr>
              <p:cNvPr id="66" name="Freeform 65"/>
              <p:cNvSpPr/>
              <p:nvPr/>
            </p:nvSpPr>
            <p:spPr bwMode="auto">
              <a:xfrm>
                <a:off x="6157913" y="3052763"/>
                <a:ext cx="819150" cy="642937"/>
              </a:xfrm>
              <a:custGeom>
                <a:avLst/>
                <a:gdLst>
                  <a:gd name="connsiteX0" fmla="*/ 819150 w 819150"/>
                  <a:gd name="connsiteY0" fmla="*/ 0 h 642937"/>
                  <a:gd name="connsiteX1" fmla="*/ 738187 w 819150"/>
                  <a:gd name="connsiteY1" fmla="*/ 0 h 642937"/>
                  <a:gd name="connsiteX2" fmla="*/ 738187 w 819150"/>
                  <a:gd name="connsiteY2" fmla="*/ 119062 h 642937"/>
                  <a:gd name="connsiteX3" fmla="*/ 628650 w 819150"/>
                  <a:gd name="connsiteY3" fmla="*/ 119062 h 642937"/>
                  <a:gd name="connsiteX4" fmla="*/ 628650 w 819150"/>
                  <a:gd name="connsiteY4" fmla="*/ 180975 h 642937"/>
                  <a:gd name="connsiteX5" fmla="*/ 623887 w 819150"/>
                  <a:gd name="connsiteY5" fmla="*/ 180975 h 642937"/>
                  <a:gd name="connsiteX6" fmla="*/ 623887 w 819150"/>
                  <a:gd name="connsiteY6" fmla="*/ 252412 h 642937"/>
                  <a:gd name="connsiteX7" fmla="*/ 552450 w 819150"/>
                  <a:gd name="connsiteY7" fmla="*/ 252412 h 642937"/>
                  <a:gd name="connsiteX8" fmla="*/ 552450 w 819150"/>
                  <a:gd name="connsiteY8" fmla="*/ 280987 h 642937"/>
                  <a:gd name="connsiteX9" fmla="*/ 528637 w 819150"/>
                  <a:gd name="connsiteY9" fmla="*/ 280987 h 642937"/>
                  <a:gd name="connsiteX10" fmla="*/ 528637 w 819150"/>
                  <a:gd name="connsiteY10" fmla="*/ 319087 h 642937"/>
                  <a:gd name="connsiteX11" fmla="*/ 519112 w 819150"/>
                  <a:gd name="connsiteY11" fmla="*/ 319087 h 642937"/>
                  <a:gd name="connsiteX12" fmla="*/ 519112 w 819150"/>
                  <a:gd name="connsiteY12" fmla="*/ 352425 h 642937"/>
                  <a:gd name="connsiteX13" fmla="*/ 504825 w 819150"/>
                  <a:gd name="connsiteY13" fmla="*/ 352425 h 642937"/>
                  <a:gd name="connsiteX14" fmla="*/ 504825 w 819150"/>
                  <a:gd name="connsiteY14" fmla="*/ 390525 h 642937"/>
                  <a:gd name="connsiteX15" fmla="*/ 490537 w 819150"/>
                  <a:gd name="connsiteY15" fmla="*/ 390525 h 642937"/>
                  <a:gd name="connsiteX16" fmla="*/ 490537 w 819150"/>
                  <a:gd name="connsiteY16" fmla="*/ 428625 h 642937"/>
                  <a:gd name="connsiteX17" fmla="*/ 466725 w 819150"/>
                  <a:gd name="connsiteY17" fmla="*/ 428625 h 642937"/>
                  <a:gd name="connsiteX18" fmla="*/ 466725 w 819150"/>
                  <a:gd name="connsiteY18" fmla="*/ 466725 h 642937"/>
                  <a:gd name="connsiteX19" fmla="*/ 414337 w 819150"/>
                  <a:gd name="connsiteY19" fmla="*/ 466725 h 642937"/>
                  <a:gd name="connsiteX20" fmla="*/ 414337 w 819150"/>
                  <a:gd name="connsiteY20" fmla="*/ 490537 h 642937"/>
                  <a:gd name="connsiteX21" fmla="*/ 395287 w 819150"/>
                  <a:gd name="connsiteY21" fmla="*/ 490537 h 642937"/>
                  <a:gd name="connsiteX22" fmla="*/ 395287 w 819150"/>
                  <a:gd name="connsiteY22" fmla="*/ 509587 h 642937"/>
                  <a:gd name="connsiteX23" fmla="*/ 381000 w 819150"/>
                  <a:gd name="connsiteY23" fmla="*/ 509587 h 642937"/>
                  <a:gd name="connsiteX24" fmla="*/ 381000 w 819150"/>
                  <a:gd name="connsiteY24" fmla="*/ 547687 h 642937"/>
                  <a:gd name="connsiteX25" fmla="*/ 347662 w 819150"/>
                  <a:gd name="connsiteY25" fmla="*/ 547687 h 642937"/>
                  <a:gd name="connsiteX26" fmla="*/ 347662 w 819150"/>
                  <a:gd name="connsiteY26" fmla="*/ 581025 h 642937"/>
                  <a:gd name="connsiteX27" fmla="*/ 323850 w 819150"/>
                  <a:gd name="connsiteY27" fmla="*/ 581025 h 642937"/>
                  <a:gd name="connsiteX28" fmla="*/ 323850 w 819150"/>
                  <a:gd name="connsiteY28" fmla="*/ 581025 h 642937"/>
                  <a:gd name="connsiteX29" fmla="*/ 314325 w 819150"/>
                  <a:gd name="connsiteY29" fmla="*/ 604837 h 642937"/>
                  <a:gd name="connsiteX30" fmla="*/ 152400 w 819150"/>
                  <a:gd name="connsiteY30" fmla="*/ 604837 h 642937"/>
                  <a:gd name="connsiteX31" fmla="*/ 157162 w 819150"/>
                  <a:gd name="connsiteY31" fmla="*/ 628650 h 642937"/>
                  <a:gd name="connsiteX32" fmla="*/ 76200 w 819150"/>
                  <a:gd name="connsiteY32" fmla="*/ 628650 h 642937"/>
                  <a:gd name="connsiteX33" fmla="*/ 76200 w 819150"/>
                  <a:gd name="connsiteY33" fmla="*/ 642937 h 642937"/>
                  <a:gd name="connsiteX34" fmla="*/ 0 w 819150"/>
                  <a:gd name="connsiteY34" fmla="*/ 642937 h 642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19150" h="642937">
                    <a:moveTo>
                      <a:pt x="819150" y="0"/>
                    </a:moveTo>
                    <a:lnTo>
                      <a:pt x="738187" y="0"/>
                    </a:lnTo>
                    <a:lnTo>
                      <a:pt x="738187" y="119062"/>
                    </a:lnTo>
                    <a:lnTo>
                      <a:pt x="628650" y="119062"/>
                    </a:lnTo>
                    <a:lnTo>
                      <a:pt x="628650" y="180975"/>
                    </a:lnTo>
                    <a:lnTo>
                      <a:pt x="623887" y="180975"/>
                    </a:lnTo>
                    <a:lnTo>
                      <a:pt x="623887" y="252412"/>
                    </a:lnTo>
                    <a:lnTo>
                      <a:pt x="552450" y="252412"/>
                    </a:lnTo>
                    <a:lnTo>
                      <a:pt x="552450" y="280987"/>
                    </a:lnTo>
                    <a:lnTo>
                      <a:pt x="528637" y="280987"/>
                    </a:lnTo>
                    <a:lnTo>
                      <a:pt x="528637" y="319087"/>
                    </a:lnTo>
                    <a:lnTo>
                      <a:pt x="519112" y="319087"/>
                    </a:lnTo>
                    <a:lnTo>
                      <a:pt x="519112" y="352425"/>
                    </a:lnTo>
                    <a:lnTo>
                      <a:pt x="504825" y="352425"/>
                    </a:lnTo>
                    <a:lnTo>
                      <a:pt x="504825" y="390525"/>
                    </a:lnTo>
                    <a:lnTo>
                      <a:pt x="490537" y="390525"/>
                    </a:lnTo>
                    <a:lnTo>
                      <a:pt x="490537" y="428625"/>
                    </a:lnTo>
                    <a:lnTo>
                      <a:pt x="466725" y="428625"/>
                    </a:lnTo>
                    <a:lnTo>
                      <a:pt x="466725" y="466725"/>
                    </a:lnTo>
                    <a:lnTo>
                      <a:pt x="414337" y="466725"/>
                    </a:lnTo>
                    <a:lnTo>
                      <a:pt x="414337" y="490537"/>
                    </a:lnTo>
                    <a:lnTo>
                      <a:pt x="395287" y="490537"/>
                    </a:lnTo>
                    <a:lnTo>
                      <a:pt x="395287" y="509587"/>
                    </a:lnTo>
                    <a:lnTo>
                      <a:pt x="381000" y="509587"/>
                    </a:lnTo>
                    <a:lnTo>
                      <a:pt x="381000" y="547687"/>
                    </a:lnTo>
                    <a:lnTo>
                      <a:pt x="347662" y="547687"/>
                    </a:lnTo>
                    <a:lnTo>
                      <a:pt x="347662" y="581025"/>
                    </a:lnTo>
                    <a:lnTo>
                      <a:pt x="323850" y="581025"/>
                    </a:lnTo>
                    <a:lnTo>
                      <a:pt x="323850" y="581025"/>
                    </a:lnTo>
                    <a:lnTo>
                      <a:pt x="314325" y="604837"/>
                    </a:lnTo>
                    <a:lnTo>
                      <a:pt x="152400" y="604837"/>
                    </a:lnTo>
                    <a:lnTo>
                      <a:pt x="157162" y="628650"/>
                    </a:lnTo>
                    <a:lnTo>
                      <a:pt x="76200" y="628650"/>
                    </a:lnTo>
                    <a:lnTo>
                      <a:pt x="76200" y="642937"/>
                    </a:lnTo>
                    <a:lnTo>
                      <a:pt x="0" y="642937"/>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67" name="Freeform 66"/>
              <p:cNvSpPr/>
              <p:nvPr/>
            </p:nvSpPr>
            <p:spPr bwMode="auto">
              <a:xfrm>
                <a:off x="5543550" y="3700463"/>
                <a:ext cx="623888" cy="561975"/>
              </a:xfrm>
              <a:custGeom>
                <a:avLst/>
                <a:gdLst>
                  <a:gd name="connsiteX0" fmla="*/ 623888 w 623888"/>
                  <a:gd name="connsiteY0" fmla="*/ 0 h 561975"/>
                  <a:gd name="connsiteX1" fmla="*/ 581025 w 623888"/>
                  <a:gd name="connsiteY1" fmla="*/ 42862 h 561975"/>
                  <a:gd name="connsiteX2" fmla="*/ 547688 w 623888"/>
                  <a:gd name="connsiteY2" fmla="*/ 42862 h 561975"/>
                  <a:gd name="connsiteX3" fmla="*/ 547688 w 623888"/>
                  <a:gd name="connsiteY3" fmla="*/ 66675 h 561975"/>
                  <a:gd name="connsiteX4" fmla="*/ 533400 w 623888"/>
                  <a:gd name="connsiteY4" fmla="*/ 66675 h 561975"/>
                  <a:gd name="connsiteX5" fmla="*/ 533400 w 623888"/>
                  <a:gd name="connsiteY5" fmla="*/ 100012 h 561975"/>
                  <a:gd name="connsiteX6" fmla="*/ 504825 w 623888"/>
                  <a:gd name="connsiteY6" fmla="*/ 104775 h 561975"/>
                  <a:gd name="connsiteX7" fmla="*/ 504825 w 623888"/>
                  <a:gd name="connsiteY7" fmla="*/ 142875 h 561975"/>
                  <a:gd name="connsiteX8" fmla="*/ 461963 w 623888"/>
                  <a:gd name="connsiteY8" fmla="*/ 142875 h 561975"/>
                  <a:gd name="connsiteX9" fmla="*/ 461963 w 623888"/>
                  <a:gd name="connsiteY9" fmla="*/ 180975 h 561975"/>
                  <a:gd name="connsiteX10" fmla="*/ 395288 w 623888"/>
                  <a:gd name="connsiteY10" fmla="*/ 195262 h 561975"/>
                  <a:gd name="connsiteX11" fmla="*/ 400050 w 623888"/>
                  <a:gd name="connsiteY11" fmla="*/ 209550 h 561975"/>
                  <a:gd name="connsiteX12" fmla="*/ 357188 w 623888"/>
                  <a:gd name="connsiteY12" fmla="*/ 214312 h 561975"/>
                  <a:gd name="connsiteX13" fmla="*/ 357188 w 623888"/>
                  <a:gd name="connsiteY13" fmla="*/ 257175 h 561975"/>
                  <a:gd name="connsiteX14" fmla="*/ 300038 w 623888"/>
                  <a:gd name="connsiteY14" fmla="*/ 261937 h 561975"/>
                  <a:gd name="connsiteX15" fmla="*/ 300038 w 623888"/>
                  <a:gd name="connsiteY15" fmla="*/ 280987 h 561975"/>
                  <a:gd name="connsiteX16" fmla="*/ 266700 w 623888"/>
                  <a:gd name="connsiteY16" fmla="*/ 280987 h 561975"/>
                  <a:gd name="connsiteX17" fmla="*/ 266700 w 623888"/>
                  <a:gd name="connsiteY17" fmla="*/ 295275 h 561975"/>
                  <a:gd name="connsiteX18" fmla="*/ 266700 w 623888"/>
                  <a:gd name="connsiteY18" fmla="*/ 295275 h 561975"/>
                  <a:gd name="connsiteX19" fmla="*/ 238125 w 623888"/>
                  <a:gd name="connsiteY19" fmla="*/ 309562 h 561975"/>
                  <a:gd name="connsiteX20" fmla="*/ 209550 w 623888"/>
                  <a:gd name="connsiteY20" fmla="*/ 319087 h 561975"/>
                  <a:gd name="connsiteX21" fmla="*/ 219075 w 623888"/>
                  <a:gd name="connsiteY21" fmla="*/ 347662 h 561975"/>
                  <a:gd name="connsiteX22" fmla="*/ 171450 w 623888"/>
                  <a:gd name="connsiteY22" fmla="*/ 347662 h 561975"/>
                  <a:gd name="connsiteX23" fmla="*/ 176213 w 623888"/>
                  <a:gd name="connsiteY23" fmla="*/ 371475 h 561975"/>
                  <a:gd name="connsiteX24" fmla="*/ 157163 w 623888"/>
                  <a:gd name="connsiteY24" fmla="*/ 371475 h 561975"/>
                  <a:gd name="connsiteX25" fmla="*/ 142875 w 623888"/>
                  <a:gd name="connsiteY25" fmla="*/ 428625 h 561975"/>
                  <a:gd name="connsiteX26" fmla="*/ 109538 w 623888"/>
                  <a:gd name="connsiteY26" fmla="*/ 428625 h 561975"/>
                  <a:gd name="connsiteX27" fmla="*/ 114300 w 623888"/>
                  <a:gd name="connsiteY27" fmla="*/ 447675 h 561975"/>
                  <a:gd name="connsiteX28" fmla="*/ 80963 w 623888"/>
                  <a:gd name="connsiteY28" fmla="*/ 452437 h 561975"/>
                  <a:gd name="connsiteX29" fmla="*/ 80963 w 623888"/>
                  <a:gd name="connsiteY29" fmla="*/ 452437 h 561975"/>
                  <a:gd name="connsiteX30" fmla="*/ 52388 w 623888"/>
                  <a:gd name="connsiteY30" fmla="*/ 476250 h 561975"/>
                  <a:gd name="connsiteX31" fmla="*/ 52388 w 623888"/>
                  <a:gd name="connsiteY31" fmla="*/ 523875 h 561975"/>
                  <a:gd name="connsiteX32" fmla="*/ 33338 w 623888"/>
                  <a:gd name="connsiteY32" fmla="*/ 523875 h 561975"/>
                  <a:gd name="connsiteX33" fmla="*/ 33338 w 623888"/>
                  <a:gd name="connsiteY33" fmla="*/ 557212 h 561975"/>
                  <a:gd name="connsiteX34" fmla="*/ 0 w 623888"/>
                  <a:gd name="connsiteY34" fmla="*/ 561975 h 561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23888" h="561975">
                    <a:moveTo>
                      <a:pt x="623888" y="0"/>
                    </a:moveTo>
                    <a:lnTo>
                      <a:pt x="581025" y="42862"/>
                    </a:lnTo>
                    <a:lnTo>
                      <a:pt x="547688" y="42862"/>
                    </a:lnTo>
                    <a:lnTo>
                      <a:pt x="547688" y="66675"/>
                    </a:lnTo>
                    <a:lnTo>
                      <a:pt x="533400" y="66675"/>
                    </a:lnTo>
                    <a:lnTo>
                      <a:pt x="533400" y="100012"/>
                    </a:lnTo>
                    <a:lnTo>
                      <a:pt x="504825" y="104775"/>
                    </a:lnTo>
                    <a:lnTo>
                      <a:pt x="504825" y="142875"/>
                    </a:lnTo>
                    <a:lnTo>
                      <a:pt x="461963" y="142875"/>
                    </a:lnTo>
                    <a:lnTo>
                      <a:pt x="461963" y="180975"/>
                    </a:lnTo>
                    <a:lnTo>
                      <a:pt x="395288" y="195262"/>
                    </a:lnTo>
                    <a:lnTo>
                      <a:pt x="400050" y="209550"/>
                    </a:lnTo>
                    <a:lnTo>
                      <a:pt x="357188" y="214312"/>
                    </a:lnTo>
                    <a:lnTo>
                      <a:pt x="357188" y="257175"/>
                    </a:lnTo>
                    <a:lnTo>
                      <a:pt x="300038" y="261937"/>
                    </a:lnTo>
                    <a:lnTo>
                      <a:pt x="300038" y="280987"/>
                    </a:lnTo>
                    <a:lnTo>
                      <a:pt x="266700" y="280987"/>
                    </a:lnTo>
                    <a:lnTo>
                      <a:pt x="266700" y="295275"/>
                    </a:lnTo>
                    <a:lnTo>
                      <a:pt x="266700" y="295275"/>
                    </a:lnTo>
                    <a:lnTo>
                      <a:pt x="238125" y="309562"/>
                    </a:lnTo>
                    <a:lnTo>
                      <a:pt x="209550" y="319087"/>
                    </a:lnTo>
                    <a:lnTo>
                      <a:pt x="219075" y="347662"/>
                    </a:lnTo>
                    <a:lnTo>
                      <a:pt x="171450" y="347662"/>
                    </a:lnTo>
                    <a:lnTo>
                      <a:pt x="176213" y="371475"/>
                    </a:lnTo>
                    <a:lnTo>
                      <a:pt x="157163" y="371475"/>
                    </a:lnTo>
                    <a:lnTo>
                      <a:pt x="142875" y="428625"/>
                    </a:lnTo>
                    <a:lnTo>
                      <a:pt x="109538" y="428625"/>
                    </a:lnTo>
                    <a:lnTo>
                      <a:pt x="114300" y="447675"/>
                    </a:lnTo>
                    <a:lnTo>
                      <a:pt x="80963" y="452437"/>
                    </a:lnTo>
                    <a:lnTo>
                      <a:pt x="80963" y="452437"/>
                    </a:lnTo>
                    <a:lnTo>
                      <a:pt x="52388" y="476250"/>
                    </a:lnTo>
                    <a:lnTo>
                      <a:pt x="52388" y="523875"/>
                    </a:lnTo>
                    <a:lnTo>
                      <a:pt x="33338" y="523875"/>
                    </a:lnTo>
                    <a:lnTo>
                      <a:pt x="33338" y="557212"/>
                    </a:lnTo>
                    <a:lnTo>
                      <a:pt x="0" y="561975"/>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69" name="Freeform 68"/>
            <p:cNvSpPr/>
            <p:nvPr/>
          </p:nvSpPr>
          <p:spPr bwMode="auto">
            <a:xfrm>
              <a:off x="2733675" y="5214938"/>
              <a:ext cx="738188" cy="381000"/>
            </a:xfrm>
            <a:custGeom>
              <a:avLst/>
              <a:gdLst>
                <a:gd name="connsiteX0" fmla="*/ 0 w 738188"/>
                <a:gd name="connsiteY0" fmla="*/ 381000 h 381000"/>
                <a:gd name="connsiteX1" fmla="*/ 42863 w 738188"/>
                <a:gd name="connsiteY1" fmla="*/ 342900 h 381000"/>
                <a:gd name="connsiteX2" fmla="*/ 42863 w 738188"/>
                <a:gd name="connsiteY2" fmla="*/ 304800 h 381000"/>
                <a:gd name="connsiteX3" fmla="*/ 42863 w 738188"/>
                <a:gd name="connsiteY3" fmla="*/ 304800 h 381000"/>
                <a:gd name="connsiteX4" fmla="*/ 61913 w 738188"/>
                <a:gd name="connsiteY4" fmla="*/ 280987 h 381000"/>
                <a:gd name="connsiteX5" fmla="*/ 104775 w 738188"/>
                <a:gd name="connsiteY5" fmla="*/ 280987 h 381000"/>
                <a:gd name="connsiteX6" fmla="*/ 104775 w 738188"/>
                <a:gd name="connsiteY6" fmla="*/ 252412 h 381000"/>
                <a:gd name="connsiteX7" fmla="*/ 123825 w 738188"/>
                <a:gd name="connsiteY7" fmla="*/ 252412 h 381000"/>
                <a:gd name="connsiteX8" fmla="*/ 138113 w 738188"/>
                <a:gd name="connsiteY8" fmla="*/ 204787 h 381000"/>
                <a:gd name="connsiteX9" fmla="*/ 238125 w 738188"/>
                <a:gd name="connsiteY9" fmla="*/ 195262 h 381000"/>
                <a:gd name="connsiteX10" fmla="*/ 228600 w 738188"/>
                <a:gd name="connsiteY10" fmla="*/ 176212 h 381000"/>
                <a:gd name="connsiteX11" fmla="*/ 252413 w 738188"/>
                <a:gd name="connsiteY11" fmla="*/ 176212 h 381000"/>
                <a:gd name="connsiteX12" fmla="*/ 252413 w 738188"/>
                <a:gd name="connsiteY12" fmla="*/ 142875 h 381000"/>
                <a:gd name="connsiteX13" fmla="*/ 295275 w 738188"/>
                <a:gd name="connsiteY13" fmla="*/ 142875 h 381000"/>
                <a:gd name="connsiteX14" fmla="*/ 300038 w 738188"/>
                <a:gd name="connsiteY14" fmla="*/ 128587 h 381000"/>
                <a:gd name="connsiteX15" fmla="*/ 347663 w 738188"/>
                <a:gd name="connsiteY15" fmla="*/ 128587 h 381000"/>
                <a:gd name="connsiteX16" fmla="*/ 347663 w 738188"/>
                <a:gd name="connsiteY16" fmla="*/ 109537 h 381000"/>
                <a:gd name="connsiteX17" fmla="*/ 457200 w 738188"/>
                <a:gd name="connsiteY17" fmla="*/ 109537 h 381000"/>
                <a:gd name="connsiteX18" fmla="*/ 442913 w 738188"/>
                <a:gd name="connsiteY18" fmla="*/ 95250 h 381000"/>
                <a:gd name="connsiteX19" fmla="*/ 466725 w 738188"/>
                <a:gd name="connsiteY19" fmla="*/ 100012 h 381000"/>
                <a:gd name="connsiteX20" fmla="*/ 466725 w 738188"/>
                <a:gd name="connsiteY20" fmla="*/ 57150 h 381000"/>
                <a:gd name="connsiteX21" fmla="*/ 509588 w 738188"/>
                <a:gd name="connsiteY21" fmla="*/ 57150 h 381000"/>
                <a:gd name="connsiteX22" fmla="*/ 509588 w 738188"/>
                <a:gd name="connsiteY22" fmla="*/ 47625 h 381000"/>
                <a:gd name="connsiteX23" fmla="*/ 571500 w 738188"/>
                <a:gd name="connsiteY23" fmla="*/ 38100 h 381000"/>
                <a:gd name="connsiteX24" fmla="*/ 576263 w 738188"/>
                <a:gd name="connsiteY24" fmla="*/ 19050 h 381000"/>
                <a:gd name="connsiteX25" fmla="*/ 719138 w 738188"/>
                <a:gd name="connsiteY25" fmla="*/ 14287 h 381000"/>
                <a:gd name="connsiteX26" fmla="*/ 719138 w 738188"/>
                <a:gd name="connsiteY26" fmla="*/ 0 h 381000"/>
                <a:gd name="connsiteX27" fmla="*/ 738188 w 738188"/>
                <a:gd name="connsiteY27" fmla="*/ 0 h 381000"/>
                <a:gd name="connsiteX0" fmla="*/ 0 w 738188"/>
                <a:gd name="connsiteY0" fmla="*/ 381000 h 381000"/>
                <a:gd name="connsiteX1" fmla="*/ 42863 w 738188"/>
                <a:gd name="connsiteY1" fmla="*/ 342900 h 381000"/>
                <a:gd name="connsiteX2" fmla="*/ 42863 w 738188"/>
                <a:gd name="connsiteY2" fmla="*/ 304800 h 381000"/>
                <a:gd name="connsiteX3" fmla="*/ 42863 w 738188"/>
                <a:gd name="connsiteY3" fmla="*/ 304800 h 381000"/>
                <a:gd name="connsiteX4" fmla="*/ 61913 w 738188"/>
                <a:gd name="connsiteY4" fmla="*/ 280987 h 381000"/>
                <a:gd name="connsiteX5" fmla="*/ 104775 w 738188"/>
                <a:gd name="connsiteY5" fmla="*/ 280987 h 381000"/>
                <a:gd name="connsiteX6" fmla="*/ 104775 w 738188"/>
                <a:gd name="connsiteY6" fmla="*/ 252412 h 381000"/>
                <a:gd name="connsiteX7" fmla="*/ 123825 w 738188"/>
                <a:gd name="connsiteY7" fmla="*/ 252412 h 381000"/>
                <a:gd name="connsiteX8" fmla="*/ 138113 w 738188"/>
                <a:gd name="connsiteY8" fmla="*/ 204787 h 381000"/>
                <a:gd name="connsiteX9" fmla="*/ 238125 w 738188"/>
                <a:gd name="connsiteY9" fmla="*/ 195262 h 381000"/>
                <a:gd name="connsiteX10" fmla="*/ 247650 w 738188"/>
                <a:gd name="connsiteY10" fmla="*/ 176212 h 381000"/>
                <a:gd name="connsiteX11" fmla="*/ 252413 w 738188"/>
                <a:gd name="connsiteY11" fmla="*/ 176212 h 381000"/>
                <a:gd name="connsiteX12" fmla="*/ 252413 w 738188"/>
                <a:gd name="connsiteY12" fmla="*/ 142875 h 381000"/>
                <a:gd name="connsiteX13" fmla="*/ 295275 w 738188"/>
                <a:gd name="connsiteY13" fmla="*/ 142875 h 381000"/>
                <a:gd name="connsiteX14" fmla="*/ 300038 w 738188"/>
                <a:gd name="connsiteY14" fmla="*/ 128587 h 381000"/>
                <a:gd name="connsiteX15" fmla="*/ 347663 w 738188"/>
                <a:gd name="connsiteY15" fmla="*/ 128587 h 381000"/>
                <a:gd name="connsiteX16" fmla="*/ 347663 w 738188"/>
                <a:gd name="connsiteY16" fmla="*/ 109537 h 381000"/>
                <a:gd name="connsiteX17" fmla="*/ 457200 w 738188"/>
                <a:gd name="connsiteY17" fmla="*/ 109537 h 381000"/>
                <a:gd name="connsiteX18" fmla="*/ 442913 w 738188"/>
                <a:gd name="connsiteY18" fmla="*/ 95250 h 381000"/>
                <a:gd name="connsiteX19" fmla="*/ 466725 w 738188"/>
                <a:gd name="connsiteY19" fmla="*/ 100012 h 381000"/>
                <a:gd name="connsiteX20" fmla="*/ 466725 w 738188"/>
                <a:gd name="connsiteY20" fmla="*/ 57150 h 381000"/>
                <a:gd name="connsiteX21" fmla="*/ 509588 w 738188"/>
                <a:gd name="connsiteY21" fmla="*/ 57150 h 381000"/>
                <a:gd name="connsiteX22" fmla="*/ 509588 w 738188"/>
                <a:gd name="connsiteY22" fmla="*/ 47625 h 381000"/>
                <a:gd name="connsiteX23" fmla="*/ 571500 w 738188"/>
                <a:gd name="connsiteY23" fmla="*/ 38100 h 381000"/>
                <a:gd name="connsiteX24" fmla="*/ 576263 w 738188"/>
                <a:gd name="connsiteY24" fmla="*/ 19050 h 381000"/>
                <a:gd name="connsiteX25" fmla="*/ 719138 w 738188"/>
                <a:gd name="connsiteY25" fmla="*/ 14287 h 381000"/>
                <a:gd name="connsiteX26" fmla="*/ 719138 w 738188"/>
                <a:gd name="connsiteY26" fmla="*/ 0 h 381000"/>
                <a:gd name="connsiteX27" fmla="*/ 738188 w 738188"/>
                <a:gd name="connsiteY27" fmla="*/ 0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38188" h="381000">
                  <a:moveTo>
                    <a:pt x="0" y="381000"/>
                  </a:moveTo>
                  <a:lnTo>
                    <a:pt x="42863" y="342900"/>
                  </a:lnTo>
                  <a:lnTo>
                    <a:pt x="42863" y="304800"/>
                  </a:lnTo>
                  <a:lnTo>
                    <a:pt x="42863" y="304800"/>
                  </a:lnTo>
                  <a:lnTo>
                    <a:pt x="61913" y="280987"/>
                  </a:lnTo>
                  <a:lnTo>
                    <a:pt x="104775" y="280987"/>
                  </a:lnTo>
                  <a:lnTo>
                    <a:pt x="104775" y="252412"/>
                  </a:lnTo>
                  <a:lnTo>
                    <a:pt x="123825" y="252412"/>
                  </a:lnTo>
                  <a:lnTo>
                    <a:pt x="138113" y="204787"/>
                  </a:lnTo>
                  <a:lnTo>
                    <a:pt x="238125" y="195262"/>
                  </a:lnTo>
                  <a:lnTo>
                    <a:pt x="247650" y="176212"/>
                  </a:lnTo>
                  <a:lnTo>
                    <a:pt x="252413" y="176212"/>
                  </a:lnTo>
                  <a:lnTo>
                    <a:pt x="252413" y="142875"/>
                  </a:lnTo>
                  <a:lnTo>
                    <a:pt x="295275" y="142875"/>
                  </a:lnTo>
                  <a:lnTo>
                    <a:pt x="300038" y="128587"/>
                  </a:lnTo>
                  <a:lnTo>
                    <a:pt x="347663" y="128587"/>
                  </a:lnTo>
                  <a:lnTo>
                    <a:pt x="347663" y="109537"/>
                  </a:lnTo>
                  <a:lnTo>
                    <a:pt x="457200" y="109537"/>
                  </a:lnTo>
                  <a:lnTo>
                    <a:pt x="442913" y="95250"/>
                  </a:lnTo>
                  <a:lnTo>
                    <a:pt x="466725" y="100012"/>
                  </a:lnTo>
                  <a:lnTo>
                    <a:pt x="466725" y="57150"/>
                  </a:lnTo>
                  <a:lnTo>
                    <a:pt x="509588" y="57150"/>
                  </a:lnTo>
                  <a:lnTo>
                    <a:pt x="509588" y="47625"/>
                  </a:lnTo>
                  <a:lnTo>
                    <a:pt x="571500" y="38100"/>
                  </a:lnTo>
                  <a:lnTo>
                    <a:pt x="576263" y="19050"/>
                  </a:lnTo>
                  <a:lnTo>
                    <a:pt x="719138" y="14287"/>
                  </a:lnTo>
                  <a:lnTo>
                    <a:pt x="719138" y="0"/>
                  </a:lnTo>
                  <a:lnTo>
                    <a:pt x="738188" y="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70" name="Freeform 69"/>
            <p:cNvSpPr/>
            <p:nvPr/>
          </p:nvSpPr>
          <p:spPr bwMode="auto">
            <a:xfrm>
              <a:off x="3452813" y="4262438"/>
              <a:ext cx="2109787" cy="942975"/>
            </a:xfrm>
            <a:custGeom>
              <a:avLst/>
              <a:gdLst>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962025 w 2109787"/>
                <a:gd name="connsiteY25" fmla="*/ 609600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62012 w 2109787"/>
                <a:gd name="connsiteY25" fmla="*/ 604838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62012 w 2109787"/>
                <a:gd name="connsiteY25" fmla="*/ 604838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62012 w 2109787"/>
                <a:gd name="connsiteY25" fmla="*/ 604838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57249 w 2109787"/>
                <a:gd name="connsiteY25" fmla="*/ 619125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57249 w 2109787"/>
                <a:gd name="connsiteY25" fmla="*/ 619125 h 942975"/>
                <a:gd name="connsiteX26" fmla="*/ 976312 w 2109787"/>
                <a:gd name="connsiteY26" fmla="*/ 571500 h 942975"/>
                <a:gd name="connsiteX27" fmla="*/ 1033462 w 2109787"/>
                <a:gd name="connsiteY27" fmla="*/ 566737 h 942975"/>
                <a:gd name="connsiteX28" fmla="*/ 1042987 w 2109787"/>
                <a:gd name="connsiteY28" fmla="*/ 523875 h 942975"/>
                <a:gd name="connsiteX29" fmla="*/ 1090612 w 2109787"/>
                <a:gd name="connsiteY29" fmla="*/ 523875 h 942975"/>
                <a:gd name="connsiteX30" fmla="*/ 1090612 w 2109787"/>
                <a:gd name="connsiteY30" fmla="*/ 509587 h 942975"/>
                <a:gd name="connsiteX31" fmla="*/ 1238250 w 2109787"/>
                <a:gd name="connsiteY31" fmla="*/ 509587 h 942975"/>
                <a:gd name="connsiteX32" fmla="*/ 1252537 w 2109787"/>
                <a:gd name="connsiteY32" fmla="*/ 485775 h 942975"/>
                <a:gd name="connsiteX33" fmla="*/ 1300162 w 2109787"/>
                <a:gd name="connsiteY33" fmla="*/ 485775 h 942975"/>
                <a:gd name="connsiteX34" fmla="*/ 1309687 w 2109787"/>
                <a:gd name="connsiteY34" fmla="*/ 466725 h 942975"/>
                <a:gd name="connsiteX35" fmla="*/ 1343025 w 2109787"/>
                <a:gd name="connsiteY35" fmla="*/ 466725 h 942975"/>
                <a:gd name="connsiteX36" fmla="*/ 1343025 w 2109787"/>
                <a:gd name="connsiteY36" fmla="*/ 442912 h 942975"/>
                <a:gd name="connsiteX37" fmla="*/ 1390650 w 2109787"/>
                <a:gd name="connsiteY37" fmla="*/ 452437 h 942975"/>
                <a:gd name="connsiteX38" fmla="*/ 1419225 w 2109787"/>
                <a:gd name="connsiteY38" fmla="*/ 400050 h 942975"/>
                <a:gd name="connsiteX39" fmla="*/ 1490662 w 2109787"/>
                <a:gd name="connsiteY39" fmla="*/ 400050 h 942975"/>
                <a:gd name="connsiteX40" fmla="*/ 1500187 w 2109787"/>
                <a:gd name="connsiteY40" fmla="*/ 381000 h 942975"/>
                <a:gd name="connsiteX41" fmla="*/ 1619250 w 2109787"/>
                <a:gd name="connsiteY41" fmla="*/ 381000 h 942975"/>
                <a:gd name="connsiteX42" fmla="*/ 1628775 w 2109787"/>
                <a:gd name="connsiteY42" fmla="*/ 361950 h 942975"/>
                <a:gd name="connsiteX43" fmla="*/ 1690687 w 2109787"/>
                <a:gd name="connsiteY43" fmla="*/ 347662 h 942975"/>
                <a:gd name="connsiteX44" fmla="*/ 1714500 w 2109787"/>
                <a:gd name="connsiteY44" fmla="*/ 276225 h 942975"/>
                <a:gd name="connsiteX45" fmla="*/ 1747837 w 2109787"/>
                <a:gd name="connsiteY45" fmla="*/ 266700 h 942975"/>
                <a:gd name="connsiteX46" fmla="*/ 1757362 w 2109787"/>
                <a:gd name="connsiteY46" fmla="*/ 214312 h 942975"/>
                <a:gd name="connsiteX47" fmla="*/ 1814512 w 2109787"/>
                <a:gd name="connsiteY47" fmla="*/ 209550 h 942975"/>
                <a:gd name="connsiteX48" fmla="*/ 1809750 w 2109787"/>
                <a:gd name="connsiteY48" fmla="*/ 171450 h 942975"/>
                <a:gd name="connsiteX49" fmla="*/ 1871662 w 2109787"/>
                <a:gd name="connsiteY49" fmla="*/ 171450 h 942975"/>
                <a:gd name="connsiteX50" fmla="*/ 1871662 w 2109787"/>
                <a:gd name="connsiteY50" fmla="*/ 147637 h 942975"/>
                <a:gd name="connsiteX51" fmla="*/ 1905000 w 2109787"/>
                <a:gd name="connsiteY51" fmla="*/ 147637 h 942975"/>
                <a:gd name="connsiteX52" fmla="*/ 1928812 w 2109787"/>
                <a:gd name="connsiteY52" fmla="*/ 109537 h 942975"/>
                <a:gd name="connsiteX53" fmla="*/ 1957387 w 2109787"/>
                <a:gd name="connsiteY53" fmla="*/ 109537 h 942975"/>
                <a:gd name="connsiteX54" fmla="*/ 1966912 w 2109787"/>
                <a:gd name="connsiteY54" fmla="*/ 57150 h 942975"/>
                <a:gd name="connsiteX55" fmla="*/ 2024062 w 2109787"/>
                <a:gd name="connsiteY55" fmla="*/ 52387 h 942975"/>
                <a:gd name="connsiteX56" fmla="*/ 2043112 w 2109787"/>
                <a:gd name="connsiteY56" fmla="*/ 0 h 942975"/>
                <a:gd name="connsiteX57" fmla="*/ 2109787 w 2109787"/>
                <a:gd name="connsiteY57"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57249 w 2109787"/>
                <a:gd name="connsiteY25" fmla="*/ 619125 h 942975"/>
                <a:gd name="connsiteX26" fmla="*/ 933450 w 2109787"/>
                <a:gd name="connsiteY26" fmla="*/ 609600 h 942975"/>
                <a:gd name="connsiteX27" fmla="*/ 976312 w 2109787"/>
                <a:gd name="connsiteY27" fmla="*/ 571500 h 942975"/>
                <a:gd name="connsiteX28" fmla="*/ 1033462 w 2109787"/>
                <a:gd name="connsiteY28" fmla="*/ 566737 h 942975"/>
                <a:gd name="connsiteX29" fmla="*/ 1042987 w 2109787"/>
                <a:gd name="connsiteY29" fmla="*/ 523875 h 942975"/>
                <a:gd name="connsiteX30" fmla="*/ 1090612 w 2109787"/>
                <a:gd name="connsiteY30" fmla="*/ 523875 h 942975"/>
                <a:gd name="connsiteX31" fmla="*/ 1090612 w 2109787"/>
                <a:gd name="connsiteY31" fmla="*/ 509587 h 942975"/>
                <a:gd name="connsiteX32" fmla="*/ 1238250 w 2109787"/>
                <a:gd name="connsiteY32" fmla="*/ 509587 h 942975"/>
                <a:gd name="connsiteX33" fmla="*/ 1252537 w 2109787"/>
                <a:gd name="connsiteY33" fmla="*/ 485775 h 942975"/>
                <a:gd name="connsiteX34" fmla="*/ 1300162 w 2109787"/>
                <a:gd name="connsiteY34" fmla="*/ 485775 h 942975"/>
                <a:gd name="connsiteX35" fmla="*/ 1309687 w 2109787"/>
                <a:gd name="connsiteY35" fmla="*/ 466725 h 942975"/>
                <a:gd name="connsiteX36" fmla="*/ 1343025 w 2109787"/>
                <a:gd name="connsiteY36" fmla="*/ 466725 h 942975"/>
                <a:gd name="connsiteX37" fmla="*/ 1343025 w 2109787"/>
                <a:gd name="connsiteY37" fmla="*/ 442912 h 942975"/>
                <a:gd name="connsiteX38" fmla="*/ 1390650 w 2109787"/>
                <a:gd name="connsiteY38" fmla="*/ 452437 h 942975"/>
                <a:gd name="connsiteX39" fmla="*/ 1419225 w 2109787"/>
                <a:gd name="connsiteY39" fmla="*/ 400050 h 942975"/>
                <a:gd name="connsiteX40" fmla="*/ 1490662 w 2109787"/>
                <a:gd name="connsiteY40" fmla="*/ 400050 h 942975"/>
                <a:gd name="connsiteX41" fmla="*/ 1500187 w 2109787"/>
                <a:gd name="connsiteY41" fmla="*/ 381000 h 942975"/>
                <a:gd name="connsiteX42" fmla="*/ 1619250 w 2109787"/>
                <a:gd name="connsiteY42" fmla="*/ 381000 h 942975"/>
                <a:gd name="connsiteX43" fmla="*/ 1628775 w 2109787"/>
                <a:gd name="connsiteY43" fmla="*/ 361950 h 942975"/>
                <a:gd name="connsiteX44" fmla="*/ 1690687 w 2109787"/>
                <a:gd name="connsiteY44" fmla="*/ 347662 h 942975"/>
                <a:gd name="connsiteX45" fmla="*/ 1714500 w 2109787"/>
                <a:gd name="connsiteY45" fmla="*/ 276225 h 942975"/>
                <a:gd name="connsiteX46" fmla="*/ 1747837 w 2109787"/>
                <a:gd name="connsiteY46" fmla="*/ 266700 h 942975"/>
                <a:gd name="connsiteX47" fmla="*/ 1757362 w 2109787"/>
                <a:gd name="connsiteY47" fmla="*/ 214312 h 942975"/>
                <a:gd name="connsiteX48" fmla="*/ 1814512 w 2109787"/>
                <a:gd name="connsiteY48" fmla="*/ 209550 h 942975"/>
                <a:gd name="connsiteX49" fmla="*/ 1809750 w 2109787"/>
                <a:gd name="connsiteY49" fmla="*/ 171450 h 942975"/>
                <a:gd name="connsiteX50" fmla="*/ 1871662 w 2109787"/>
                <a:gd name="connsiteY50" fmla="*/ 171450 h 942975"/>
                <a:gd name="connsiteX51" fmla="*/ 1871662 w 2109787"/>
                <a:gd name="connsiteY51" fmla="*/ 147637 h 942975"/>
                <a:gd name="connsiteX52" fmla="*/ 1905000 w 2109787"/>
                <a:gd name="connsiteY52" fmla="*/ 147637 h 942975"/>
                <a:gd name="connsiteX53" fmla="*/ 1928812 w 2109787"/>
                <a:gd name="connsiteY53" fmla="*/ 109537 h 942975"/>
                <a:gd name="connsiteX54" fmla="*/ 1957387 w 2109787"/>
                <a:gd name="connsiteY54" fmla="*/ 109537 h 942975"/>
                <a:gd name="connsiteX55" fmla="*/ 1966912 w 2109787"/>
                <a:gd name="connsiteY55" fmla="*/ 57150 h 942975"/>
                <a:gd name="connsiteX56" fmla="*/ 2024062 w 2109787"/>
                <a:gd name="connsiteY56" fmla="*/ 52387 h 942975"/>
                <a:gd name="connsiteX57" fmla="*/ 2043112 w 2109787"/>
                <a:gd name="connsiteY57" fmla="*/ 0 h 942975"/>
                <a:gd name="connsiteX58" fmla="*/ 2109787 w 2109787"/>
                <a:gd name="connsiteY58"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57249 w 2109787"/>
                <a:gd name="connsiteY25" fmla="*/ 619125 h 942975"/>
                <a:gd name="connsiteX26" fmla="*/ 938212 w 2109787"/>
                <a:gd name="connsiteY26" fmla="*/ 609600 h 942975"/>
                <a:gd name="connsiteX27" fmla="*/ 976312 w 2109787"/>
                <a:gd name="connsiteY27" fmla="*/ 571500 h 942975"/>
                <a:gd name="connsiteX28" fmla="*/ 1033462 w 2109787"/>
                <a:gd name="connsiteY28" fmla="*/ 566737 h 942975"/>
                <a:gd name="connsiteX29" fmla="*/ 1042987 w 2109787"/>
                <a:gd name="connsiteY29" fmla="*/ 523875 h 942975"/>
                <a:gd name="connsiteX30" fmla="*/ 1090612 w 2109787"/>
                <a:gd name="connsiteY30" fmla="*/ 523875 h 942975"/>
                <a:gd name="connsiteX31" fmla="*/ 1090612 w 2109787"/>
                <a:gd name="connsiteY31" fmla="*/ 509587 h 942975"/>
                <a:gd name="connsiteX32" fmla="*/ 1238250 w 2109787"/>
                <a:gd name="connsiteY32" fmla="*/ 509587 h 942975"/>
                <a:gd name="connsiteX33" fmla="*/ 1252537 w 2109787"/>
                <a:gd name="connsiteY33" fmla="*/ 485775 h 942975"/>
                <a:gd name="connsiteX34" fmla="*/ 1300162 w 2109787"/>
                <a:gd name="connsiteY34" fmla="*/ 485775 h 942975"/>
                <a:gd name="connsiteX35" fmla="*/ 1309687 w 2109787"/>
                <a:gd name="connsiteY35" fmla="*/ 466725 h 942975"/>
                <a:gd name="connsiteX36" fmla="*/ 1343025 w 2109787"/>
                <a:gd name="connsiteY36" fmla="*/ 466725 h 942975"/>
                <a:gd name="connsiteX37" fmla="*/ 1343025 w 2109787"/>
                <a:gd name="connsiteY37" fmla="*/ 442912 h 942975"/>
                <a:gd name="connsiteX38" fmla="*/ 1390650 w 2109787"/>
                <a:gd name="connsiteY38" fmla="*/ 452437 h 942975"/>
                <a:gd name="connsiteX39" fmla="*/ 1419225 w 2109787"/>
                <a:gd name="connsiteY39" fmla="*/ 400050 h 942975"/>
                <a:gd name="connsiteX40" fmla="*/ 1490662 w 2109787"/>
                <a:gd name="connsiteY40" fmla="*/ 400050 h 942975"/>
                <a:gd name="connsiteX41" fmla="*/ 1500187 w 2109787"/>
                <a:gd name="connsiteY41" fmla="*/ 381000 h 942975"/>
                <a:gd name="connsiteX42" fmla="*/ 1619250 w 2109787"/>
                <a:gd name="connsiteY42" fmla="*/ 381000 h 942975"/>
                <a:gd name="connsiteX43" fmla="*/ 1628775 w 2109787"/>
                <a:gd name="connsiteY43" fmla="*/ 361950 h 942975"/>
                <a:gd name="connsiteX44" fmla="*/ 1690687 w 2109787"/>
                <a:gd name="connsiteY44" fmla="*/ 347662 h 942975"/>
                <a:gd name="connsiteX45" fmla="*/ 1714500 w 2109787"/>
                <a:gd name="connsiteY45" fmla="*/ 276225 h 942975"/>
                <a:gd name="connsiteX46" fmla="*/ 1747837 w 2109787"/>
                <a:gd name="connsiteY46" fmla="*/ 266700 h 942975"/>
                <a:gd name="connsiteX47" fmla="*/ 1757362 w 2109787"/>
                <a:gd name="connsiteY47" fmla="*/ 214312 h 942975"/>
                <a:gd name="connsiteX48" fmla="*/ 1814512 w 2109787"/>
                <a:gd name="connsiteY48" fmla="*/ 209550 h 942975"/>
                <a:gd name="connsiteX49" fmla="*/ 1809750 w 2109787"/>
                <a:gd name="connsiteY49" fmla="*/ 171450 h 942975"/>
                <a:gd name="connsiteX50" fmla="*/ 1871662 w 2109787"/>
                <a:gd name="connsiteY50" fmla="*/ 171450 h 942975"/>
                <a:gd name="connsiteX51" fmla="*/ 1871662 w 2109787"/>
                <a:gd name="connsiteY51" fmla="*/ 147637 h 942975"/>
                <a:gd name="connsiteX52" fmla="*/ 1905000 w 2109787"/>
                <a:gd name="connsiteY52" fmla="*/ 147637 h 942975"/>
                <a:gd name="connsiteX53" fmla="*/ 1928812 w 2109787"/>
                <a:gd name="connsiteY53" fmla="*/ 109537 h 942975"/>
                <a:gd name="connsiteX54" fmla="*/ 1957387 w 2109787"/>
                <a:gd name="connsiteY54" fmla="*/ 109537 h 942975"/>
                <a:gd name="connsiteX55" fmla="*/ 1966912 w 2109787"/>
                <a:gd name="connsiteY55" fmla="*/ 57150 h 942975"/>
                <a:gd name="connsiteX56" fmla="*/ 2024062 w 2109787"/>
                <a:gd name="connsiteY56" fmla="*/ 52387 h 942975"/>
                <a:gd name="connsiteX57" fmla="*/ 2043112 w 2109787"/>
                <a:gd name="connsiteY57" fmla="*/ 0 h 942975"/>
                <a:gd name="connsiteX58" fmla="*/ 2109787 w 2109787"/>
                <a:gd name="connsiteY58" fmla="*/ 4762 h 942975"/>
                <a:gd name="connsiteX0" fmla="*/ 0 w 2109787"/>
                <a:gd name="connsiteY0" fmla="*/ 942975 h 942975"/>
                <a:gd name="connsiteX1" fmla="*/ 66675 w 2109787"/>
                <a:gd name="connsiteY1" fmla="*/ 942975 h 942975"/>
                <a:gd name="connsiteX2" fmla="*/ 66675 w 2109787"/>
                <a:gd name="connsiteY2" fmla="*/ 914400 h 942975"/>
                <a:gd name="connsiteX3" fmla="*/ 238125 w 2109787"/>
                <a:gd name="connsiteY3" fmla="*/ 914400 h 942975"/>
                <a:gd name="connsiteX4" fmla="*/ 238125 w 2109787"/>
                <a:gd name="connsiteY4" fmla="*/ 900112 h 942975"/>
                <a:gd name="connsiteX5" fmla="*/ 304800 w 2109787"/>
                <a:gd name="connsiteY5" fmla="*/ 895350 h 942975"/>
                <a:gd name="connsiteX6" fmla="*/ 304800 w 2109787"/>
                <a:gd name="connsiteY6" fmla="*/ 866775 h 942975"/>
                <a:gd name="connsiteX7" fmla="*/ 357187 w 2109787"/>
                <a:gd name="connsiteY7" fmla="*/ 866775 h 942975"/>
                <a:gd name="connsiteX8" fmla="*/ 361950 w 2109787"/>
                <a:gd name="connsiteY8" fmla="*/ 847725 h 942975"/>
                <a:gd name="connsiteX9" fmla="*/ 423862 w 2109787"/>
                <a:gd name="connsiteY9" fmla="*/ 847725 h 942975"/>
                <a:gd name="connsiteX10" fmla="*/ 423862 w 2109787"/>
                <a:gd name="connsiteY10" fmla="*/ 838200 h 942975"/>
                <a:gd name="connsiteX11" fmla="*/ 500062 w 2109787"/>
                <a:gd name="connsiteY11" fmla="*/ 838200 h 942975"/>
                <a:gd name="connsiteX12" fmla="*/ 500062 w 2109787"/>
                <a:gd name="connsiteY12" fmla="*/ 800100 h 942975"/>
                <a:gd name="connsiteX13" fmla="*/ 523875 w 2109787"/>
                <a:gd name="connsiteY13" fmla="*/ 800100 h 942975"/>
                <a:gd name="connsiteX14" fmla="*/ 519112 w 2109787"/>
                <a:gd name="connsiteY14" fmla="*/ 771525 h 942975"/>
                <a:gd name="connsiteX15" fmla="*/ 533400 w 2109787"/>
                <a:gd name="connsiteY15" fmla="*/ 766762 h 942975"/>
                <a:gd name="connsiteX16" fmla="*/ 552450 w 2109787"/>
                <a:gd name="connsiteY16" fmla="*/ 709612 h 942975"/>
                <a:gd name="connsiteX17" fmla="*/ 628650 w 2109787"/>
                <a:gd name="connsiteY17" fmla="*/ 709612 h 942975"/>
                <a:gd name="connsiteX18" fmla="*/ 633412 w 2109787"/>
                <a:gd name="connsiteY18" fmla="*/ 695325 h 942975"/>
                <a:gd name="connsiteX19" fmla="*/ 700087 w 2109787"/>
                <a:gd name="connsiteY19" fmla="*/ 695325 h 942975"/>
                <a:gd name="connsiteX20" fmla="*/ 709612 w 2109787"/>
                <a:gd name="connsiteY20" fmla="*/ 657225 h 942975"/>
                <a:gd name="connsiteX21" fmla="*/ 747712 w 2109787"/>
                <a:gd name="connsiteY21" fmla="*/ 657225 h 942975"/>
                <a:gd name="connsiteX22" fmla="*/ 752475 w 2109787"/>
                <a:gd name="connsiteY22" fmla="*/ 642937 h 942975"/>
                <a:gd name="connsiteX23" fmla="*/ 852487 w 2109787"/>
                <a:gd name="connsiteY23" fmla="*/ 647700 h 942975"/>
                <a:gd name="connsiteX24" fmla="*/ 852487 w 2109787"/>
                <a:gd name="connsiteY24" fmla="*/ 647700 h 942975"/>
                <a:gd name="connsiteX25" fmla="*/ 857249 w 2109787"/>
                <a:gd name="connsiteY25" fmla="*/ 619125 h 942975"/>
                <a:gd name="connsiteX26" fmla="*/ 957262 w 2109787"/>
                <a:gd name="connsiteY26" fmla="*/ 609600 h 942975"/>
                <a:gd name="connsiteX27" fmla="*/ 976312 w 2109787"/>
                <a:gd name="connsiteY27" fmla="*/ 571500 h 942975"/>
                <a:gd name="connsiteX28" fmla="*/ 1033462 w 2109787"/>
                <a:gd name="connsiteY28" fmla="*/ 566737 h 942975"/>
                <a:gd name="connsiteX29" fmla="*/ 1042987 w 2109787"/>
                <a:gd name="connsiteY29" fmla="*/ 523875 h 942975"/>
                <a:gd name="connsiteX30" fmla="*/ 1090612 w 2109787"/>
                <a:gd name="connsiteY30" fmla="*/ 523875 h 942975"/>
                <a:gd name="connsiteX31" fmla="*/ 1090612 w 2109787"/>
                <a:gd name="connsiteY31" fmla="*/ 509587 h 942975"/>
                <a:gd name="connsiteX32" fmla="*/ 1238250 w 2109787"/>
                <a:gd name="connsiteY32" fmla="*/ 509587 h 942975"/>
                <a:gd name="connsiteX33" fmla="*/ 1252537 w 2109787"/>
                <a:gd name="connsiteY33" fmla="*/ 485775 h 942975"/>
                <a:gd name="connsiteX34" fmla="*/ 1300162 w 2109787"/>
                <a:gd name="connsiteY34" fmla="*/ 485775 h 942975"/>
                <a:gd name="connsiteX35" fmla="*/ 1309687 w 2109787"/>
                <a:gd name="connsiteY35" fmla="*/ 466725 h 942975"/>
                <a:gd name="connsiteX36" fmla="*/ 1343025 w 2109787"/>
                <a:gd name="connsiteY36" fmla="*/ 466725 h 942975"/>
                <a:gd name="connsiteX37" fmla="*/ 1343025 w 2109787"/>
                <a:gd name="connsiteY37" fmla="*/ 442912 h 942975"/>
                <a:gd name="connsiteX38" fmla="*/ 1390650 w 2109787"/>
                <a:gd name="connsiteY38" fmla="*/ 452437 h 942975"/>
                <a:gd name="connsiteX39" fmla="*/ 1419225 w 2109787"/>
                <a:gd name="connsiteY39" fmla="*/ 400050 h 942975"/>
                <a:gd name="connsiteX40" fmla="*/ 1490662 w 2109787"/>
                <a:gd name="connsiteY40" fmla="*/ 400050 h 942975"/>
                <a:gd name="connsiteX41" fmla="*/ 1500187 w 2109787"/>
                <a:gd name="connsiteY41" fmla="*/ 381000 h 942975"/>
                <a:gd name="connsiteX42" fmla="*/ 1619250 w 2109787"/>
                <a:gd name="connsiteY42" fmla="*/ 381000 h 942975"/>
                <a:gd name="connsiteX43" fmla="*/ 1628775 w 2109787"/>
                <a:gd name="connsiteY43" fmla="*/ 361950 h 942975"/>
                <a:gd name="connsiteX44" fmla="*/ 1690687 w 2109787"/>
                <a:gd name="connsiteY44" fmla="*/ 347662 h 942975"/>
                <a:gd name="connsiteX45" fmla="*/ 1714500 w 2109787"/>
                <a:gd name="connsiteY45" fmla="*/ 276225 h 942975"/>
                <a:gd name="connsiteX46" fmla="*/ 1747837 w 2109787"/>
                <a:gd name="connsiteY46" fmla="*/ 266700 h 942975"/>
                <a:gd name="connsiteX47" fmla="*/ 1757362 w 2109787"/>
                <a:gd name="connsiteY47" fmla="*/ 214312 h 942975"/>
                <a:gd name="connsiteX48" fmla="*/ 1814512 w 2109787"/>
                <a:gd name="connsiteY48" fmla="*/ 209550 h 942975"/>
                <a:gd name="connsiteX49" fmla="*/ 1809750 w 2109787"/>
                <a:gd name="connsiteY49" fmla="*/ 171450 h 942975"/>
                <a:gd name="connsiteX50" fmla="*/ 1871662 w 2109787"/>
                <a:gd name="connsiteY50" fmla="*/ 171450 h 942975"/>
                <a:gd name="connsiteX51" fmla="*/ 1871662 w 2109787"/>
                <a:gd name="connsiteY51" fmla="*/ 147637 h 942975"/>
                <a:gd name="connsiteX52" fmla="*/ 1905000 w 2109787"/>
                <a:gd name="connsiteY52" fmla="*/ 147637 h 942975"/>
                <a:gd name="connsiteX53" fmla="*/ 1928812 w 2109787"/>
                <a:gd name="connsiteY53" fmla="*/ 109537 h 942975"/>
                <a:gd name="connsiteX54" fmla="*/ 1957387 w 2109787"/>
                <a:gd name="connsiteY54" fmla="*/ 109537 h 942975"/>
                <a:gd name="connsiteX55" fmla="*/ 1966912 w 2109787"/>
                <a:gd name="connsiteY55" fmla="*/ 57150 h 942975"/>
                <a:gd name="connsiteX56" fmla="*/ 2024062 w 2109787"/>
                <a:gd name="connsiteY56" fmla="*/ 52387 h 942975"/>
                <a:gd name="connsiteX57" fmla="*/ 2043112 w 2109787"/>
                <a:gd name="connsiteY57" fmla="*/ 0 h 942975"/>
                <a:gd name="connsiteX58" fmla="*/ 2109787 w 2109787"/>
                <a:gd name="connsiteY58" fmla="*/ 4762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2109787" h="942975">
                  <a:moveTo>
                    <a:pt x="0" y="942975"/>
                  </a:moveTo>
                  <a:lnTo>
                    <a:pt x="66675" y="942975"/>
                  </a:lnTo>
                  <a:lnTo>
                    <a:pt x="66675" y="914400"/>
                  </a:lnTo>
                  <a:lnTo>
                    <a:pt x="238125" y="914400"/>
                  </a:lnTo>
                  <a:lnTo>
                    <a:pt x="238125" y="900112"/>
                  </a:lnTo>
                  <a:lnTo>
                    <a:pt x="304800" y="895350"/>
                  </a:lnTo>
                  <a:lnTo>
                    <a:pt x="304800" y="866775"/>
                  </a:lnTo>
                  <a:lnTo>
                    <a:pt x="357187" y="866775"/>
                  </a:lnTo>
                  <a:lnTo>
                    <a:pt x="361950" y="847725"/>
                  </a:lnTo>
                  <a:lnTo>
                    <a:pt x="423862" y="847725"/>
                  </a:lnTo>
                  <a:lnTo>
                    <a:pt x="423862" y="838200"/>
                  </a:lnTo>
                  <a:lnTo>
                    <a:pt x="500062" y="838200"/>
                  </a:lnTo>
                  <a:lnTo>
                    <a:pt x="500062" y="800100"/>
                  </a:lnTo>
                  <a:lnTo>
                    <a:pt x="523875" y="800100"/>
                  </a:lnTo>
                  <a:lnTo>
                    <a:pt x="519112" y="771525"/>
                  </a:lnTo>
                  <a:lnTo>
                    <a:pt x="533400" y="766762"/>
                  </a:lnTo>
                  <a:lnTo>
                    <a:pt x="552450" y="709612"/>
                  </a:lnTo>
                  <a:lnTo>
                    <a:pt x="628650" y="709612"/>
                  </a:lnTo>
                  <a:lnTo>
                    <a:pt x="633412" y="695325"/>
                  </a:lnTo>
                  <a:lnTo>
                    <a:pt x="700087" y="695325"/>
                  </a:lnTo>
                  <a:lnTo>
                    <a:pt x="709612" y="657225"/>
                  </a:lnTo>
                  <a:lnTo>
                    <a:pt x="747712" y="657225"/>
                  </a:lnTo>
                  <a:lnTo>
                    <a:pt x="752475" y="642937"/>
                  </a:lnTo>
                  <a:lnTo>
                    <a:pt x="852487" y="647700"/>
                  </a:lnTo>
                  <a:lnTo>
                    <a:pt x="852487" y="647700"/>
                  </a:lnTo>
                  <a:lnTo>
                    <a:pt x="857249" y="619125"/>
                  </a:lnTo>
                  <a:cubicBezTo>
                    <a:pt x="870743" y="612775"/>
                    <a:pt x="937418" y="617537"/>
                    <a:pt x="957262" y="609600"/>
                  </a:cubicBezTo>
                  <a:cubicBezTo>
                    <a:pt x="977106" y="601663"/>
                    <a:pt x="959643" y="578644"/>
                    <a:pt x="976312" y="571500"/>
                  </a:cubicBezTo>
                  <a:lnTo>
                    <a:pt x="1033462" y="566737"/>
                  </a:lnTo>
                  <a:lnTo>
                    <a:pt x="1042987" y="523875"/>
                  </a:lnTo>
                  <a:lnTo>
                    <a:pt x="1090612" y="523875"/>
                  </a:lnTo>
                  <a:lnTo>
                    <a:pt x="1090612" y="509587"/>
                  </a:lnTo>
                  <a:lnTo>
                    <a:pt x="1238250" y="509587"/>
                  </a:lnTo>
                  <a:lnTo>
                    <a:pt x="1252537" y="485775"/>
                  </a:lnTo>
                  <a:lnTo>
                    <a:pt x="1300162" y="485775"/>
                  </a:lnTo>
                  <a:lnTo>
                    <a:pt x="1309687" y="466725"/>
                  </a:lnTo>
                  <a:lnTo>
                    <a:pt x="1343025" y="466725"/>
                  </a:lnTo>
                  <a:lnTo>
                    <a:pt x="1343025" y="442912"/>
                  </a:lnTo>
                  <a:lnTo>
                    <a:pt x="1390650" y="452437"/>
                  </a:lnTo>
                  <a:lnTo>
                    <a:pt x="1419225" y="400050"/>
                  </a:lnTo>
                  <a:lnTo>
                    <a:pt x="1490662" y="400050"/>
                  </a:lnTo>
                  <a:lnTo>
                    <a:pt x="1500187" y="381000"/>
                  </a:lnTo>
                  <a:lnTo>
                    <a:pt x="1619250" y="381000"/>
                  </a:lnTo>
                  <a:lnTo>
                    <a:pt x="1628775" y="361950"/>
                  </a:lnTo>
                  <a:lnTo>
                    <a:pt x="1690687" y="347662"/>
                  </a:lnTo>
                  <a:lnTo>
                    <a:pt x="1714500" y="276225"/>
                  </a:lnTo>
                  <a:lnTo>
                    <a:pt x="1747837" y="266700"/>
                  </a:lnTo>
                  <a:lnTo>
                    <a:pt x="1757362" y="214312"/>
                  </a:lnTo>
                  <a:lnTo>
                    <a:pt x="1814512" y="209550"/>
                  </a:lnTo>
                  <a:lnTo>
                    <a:pt x="1809750" y="171450"/>
                  </a:lnTo>
                  <a:lnTo>
                    <a:pt x="1871662" y="171450"/>
                  </a:lnTo>
                  <a:lnTo>
                    <a:pt x="1871662" y="147637"/>
                  </a:lnTo>
                  <a:lnTo>
                    <a:pt x="1905000" y="147637"/>
                  </a:lnTo>
                  <a:lnTo>
                    <a:pt x="1928812" y="109537"/>
                  </a:lnTo>
                  <a:lnTo>
                    <a:pt x="1957387" y="109537"/>
                  </a:lnTo>
                  <a:lnTo>
                    <a:pt x="1966912" y="57150"/>
                  </a:lnTo>
                  <a:lnTo>
                    <a:pt x="2024062" y="52387"/>
                  </a:lnTo>
                  <a:lnTo>
                    <a:pt x="2043112" y="0"/>
                  </a:lnTo>
                  <a:lnTo>
                    <a:pt x="2109787" y="4762"/>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sp>
        <p:nvSpPr>
          <p:cNvPr id="74" name="Freeform 73"/>
          <p:cNvSpPr/>
          <p:nvPr/>
        </p:nvSpPr>
        <p:spPr bwMode="auto">
          <a:xfrm>
            <a:off x="2792730" y="4916805"/>
            <a:ext cx="4137660" cy="662940"/>
          </a:xfrm>
          <a:custGeom>
            <a:avLst/>
            <a:gdLst>
              <a:gd name="connsiteX0" fmla="*/ 0 w 4137660"/>
              <a:gd name="connsiteY0" fmla="*/ 662940 h 662940"/>
              <a:gd name="connsiteX1" fmla="*/ 95250 w 4137660"/>
              <a:gd name="connsiteY1" fmla="*/ 662940 h 662940"/>
              <a:gd name="connsiteX2" fmla="*/ 95250 w 4137660"/>
              <a:gd name="connsiteY2" fmla="*/ 640080 h 662940"/>
              <a:gd name="connsiteX3" fmla="*/ 228600 w 4137660"/>
              <a:gd name="connsiteY3" fmla="*/ 640080 h 662940"/>
              <a:gd name="connsiteX4" fmla="*/ 228600 w 4137660"/>
              <a:gd name="connsiteY4" fmla="*/ 628650 h 662940"/>
              <a:gd name="connsiteX5" fmla="*/ 293370 w 4137660"/>
              <a:gd name="connsiteY5" fmla="*/ 628650 h 662940"/>
              <a:gd name="connsiteX6" fmla="*/ 293370 w 4137660"/>
              <a:gd name="connsiteY6" fmla="*/ 605790 h 662940"/>
              <a:gd name="connsiteX7" fmla="*/ 361950 w 4137660"/>
              <a:gd name="connsiteY7" fmla="*/ 605790 h 662940"/>
              <a:gd name="connsiteX8" fmla="*/ 361950 w 4137660"/>
              <a:gd name="connsiteY8" fmla="*/ 586740 h 662940"/>
              <a:gd name="connsiteX9" fmla="*/ 415290 w 4137660"/>
              <a:gd name="connsiteY9" fmla="*/ 586740 h 662940"/>
              <a:gd name="connsiteX10" fmla="*/ 415290 w 4137660"/>
              <a:gd name="connsiteY10" fmla="*/ 575310 h 662940"/>
              <a:gd name="connsiteX11" fmla="*/ 468630 w 4137660"/>
              <a:gd name="connsiteY11" fmla="*/ 575310 h 662940"/>
              <a:gd name="connsiteX12" fmla="*/ 468630 w 4137660"/>
              <a:gd name="connsiteY12" fmla="*/ 556260 h 662940"/>
              <a:gd name="connsiteX13" fmla="*/ 502920 w 4137660"/>
              <a:gd name="connsiteY13" fmla="*/ 556260 h 662940"/>
              <a:gd name="connsiteX14" fmla="*/ 502920 w 4137660"/>
              <a:gd name="connsiteY14" fmla="*/ 544830 h 662940"/>
              <a:gd name="connsiteX15" fmla="*/ 1017270 w 4137660"/>
              <a:gd name="connsiteY15" fmla="*/ 544830 h 662940"/>
              <a:gd name="connsiteX16" fmla="*/ 1017270 w 4137660"/>
              <a:gd name="connsiteY16" fmla="*/ 533400 h 662940"/>
              <a:gd name="connsiteX17" fmla="*/ 1181100 w 4137660"/>
              <a:gd name="connsiteY17" fmla="*/ 533400 h 662940"/>
              <a:gd name="connsiteX18" fmla="*/ 1181100 w 4137660"/>
              <a:gd name="connsiteY18" fmla="*/ 518160 h 662940"/>
              <a:gd name="connsiteX19" fmla="*/ 1291590 w 4137660"/>
              <a:gd name="connsiteY19" fmla="*/ 518160 h 662940"/>
              <a:gd name="connsiteX20" fmla="*/ 1291590 w 4137660"/>
              <a:gd name="connsiteY20" fmla="*/ 499110 h 662940"/>
              <a:gd name="connsiteX21" fmla="*/ 1367790 w 4137660"/>
              <a:gd name="connsiteY21" fmla="*/ 499110 h 662940"/>
              <a:gd name="connsiteX22" fmla="*/ 1367790 w 4137660"/>
              <a:gd name="connsiteY22" fmla="*/ 476250 h 662940"/>
              <a:gd name="connsiteX23" fmla="*/ 1661160 w 4137660"/>
              <a:gd name="connsiteY23" fmla="*/ 476250 h 662940"/>
              <a:gd name="connsiteX24" fmla="*/ 1661160 w 4137660"/>
              <a:gd name="connsiteY24" fmla="*/ 457200 h 662940"/>
              <a:gd name="connsiteX25" fmla="*/ 1939290 w 4137660"/>
              <a:gd name="connsiteY25" fmla="*/ 457200 h 662940"/>
              <a:gd name="connsiteX26" fmla="*/ 1939290 w 4137660"/>
              <a:gd name="connsiteY26" fmla="*/ 445770 h 662940"/>
              <a:gd name="connsiteX27" fmla="*/ 2026920 w 4137660"/>
              <a:gd name="connsiteY27" fmla="*/ 445770 h 662940"/>
              <a:gd name="connsiteX28" fmla="*/ 2026920 w 4137660"/>
              <a:gd name="connsiteY28" fmla="*/ 422910 h 662940"/>
              <a:gd name="connsiteX29" fmla="*/ 2091690 w 4137660"/>
              <a:gd name="connsiteY29" fmla="*/ 422910 h 662940"/>
              <a:gd name="connsiteX30" fmla="*/ 2091690 w 4137660"/>
              <a:gd name="connsiteY30" fmla="*/ 411480 h 662940"/>
              <a:gd name="connsiteX31" fmla="*/ 2263140 w 4137660"/>
              <a:gd name="connsiteY31" fmla="*/ 411480 h 662940"/>
              <a:gd name="connsiteX32" fmla="*/ 2320290 w 4137660"/>
              <a:gd name="connsiteY32" fmla="*/ 411480 h 662940"/>
              <a:gd name="connsiteX33" fmla="*/ 2320290 w 4137660"/>
              <a:gd name="connsiteY33" fmla="*/ 396240 h 662940"/>
              <a:gd name="connsiteX34" fmla="*/ 2354580 w 4137660"/>
              <a:gd name="connsiteY34" fmla="*/ 396240 h 662940"/>
              <a:gd name="connsiteX35" fmla="*/ 2354580 w 4137660"/>
              <a:gd name="connsiteY35" fmla="*/ 381000 h 662940"/>
              <a:gd name="connsiteX36" fmla="*/ 2526030 w 4137660"/>
              <a:gd name="connsiteY36" fmla="*/ 381000 h 662940"/>
              <a:gd name="connsiteX37" fmla="*/ 2526030 w 4137660"/>
              <a:gd name="connsiteY37" fmla="*/ 358140 h 662940"/>
              <a:gd name="connsiteX38" fmla="*/ 2628900 w 4137660"/>
              <a:gd name="connsiteY38" fmla="*/ 358140 h 662940"/>
              <a:gd name="connsiteX39" fmla="*/ 2628900 w 4137660"/>
              <a:gd name="connsiteY39" fmla="*/ 331470 h 662940"/>
              <a:gd name="connsiteX40" fmla="*/ 2708910 w 4137660"/>
              <a:gd name="connsiteY40" fmla="*/ 331470 h 662940"/>
              <a:gd name="connsiteX41" fmla="*/ 2708910 w 4137660"/>
              <a:gd name="connsiteY41" fmla="*/ 304800 h 662940"/>
              <a:gd name="connsiteX42" fmla="*/ 2853690 w 4137660"/>
              <a:gd name="connsiteY42" fmla="*/ 304800 h 662940"/>
              <a:gd name="connsiteX43" fmla="*/ 2853690 w 4137660"/>
              <a:gd name="connsiteY43" fmla="*/ 289560 h 662940"/>
              <a:gd name="connsiteX44" fmla="*/ 2971800 w 4137660"/>
              <a:gd name="connsiteY44" fmla="*/ 289560 h 662940"/>
              <a:gd name="connsiteX45" fmla="*/ 2971800 w 4137660"/>
              <a:gd name="connsiteY45" fmla="*/ 259080 h 662940"/>
              <a:gd name="connsiteX46" fmla="*/ 3025140 w 4137660"/>
              <a:gd name="connsiteY46" fmla="*/ 259080 h 662940"/>
              <a:gd name="connsiteX47" fmla="*/ 3025140 w 4137660"/>
              <a:gd name="connsiteY47" fmla="*/ 247650 h 662940"/>
              <a:gd name="connsiteX48" fmla="*/ 3185160 w 4137660"/>
              <a:gd name="connsiteY48" fmla="*/ 247650 h 662940"/>
              <a:gd name="connsiteX49" fmla="*/ 3185160 w 4137660"/>
              <a:gd name="connsiteY49" fmla="*/ 220980 h 662940"/>
              <a:gd name="connsiteX50" fmla="*/ 3425190 w 4137660"/>
              <a:gd name="connsiteY50" fmla="*/ 220980 h 662940"/>
              <a:gd name="connsiteX51" fmla="*/ 3425190 w 4137660"/>
              <a:gd name="connsiteY51" fmla="*/ 194310 h 662940"/>
              <a:gd name="connsiteX52" fmla="*/ 3478530 w 4137660"/>
              <a:gd name="connsiteY52" fmla="*/ 194310 h 662940"/>
              <a:gd name="connsiteX53" fmla="*/ 3478530 w 4137660"/>
              <a:gd name="connsiteY53" fmla="*/ 152400 h 662940"/>
              <a:gd name="connsiteX54" fmla="*/ 3550920 w 4137660"/>
              <a:gd name="connsiteY54" fmla="*/ 152400 h 662940"/>
              <a:gd name="connsiteX55" fmla="*/ 3550920 w 4137660"/>
              <a:gd name="connsiteY55" fmla="*/ 102870 h 662940"/>
              <a:gd name="connsiteX56" fmla="*/ 3608070 w 4137660"/>
              <a:gd name="connsiteY56" fmla="*/ 102870 h 662940"/>
              <a:gd name="connsiteX57" fmla="*/ 3608070 w 4137660"/>
              <a:gd name="connsiteY57" fmla="*/ 76200 h 662940"/>
              <a:gd name="connsiteX58" fmla="*/ 3649980 w 4137660"/>
              <a:gd name="connsiteY58" fmla="*/ 76200 h 662940"/>
              <a:gd name="connsiteX59" fmla="*/ 3649980 w 4137660"/>
              <a:gd name="connsiteY59" fmla="*/ 57150 h 662940"/>
              <a:gd name="connsiteX60" fmla="*/ 3695700 w 4137660"/>
              <a:gd name="connsiteY60" fmla="*/ 57150 h 662940"/>
              <a:gd name="connsiteX61" fmla="*/ 3695700 w 4137660"/>
              <a:gd name="connsiteY61" fmla="*/ 15240 h 662940"/>
              <a:gd name="connsiteX62" fmla="*/ 3832860 w 4137660"/>
              <a:gd name="connsiteY62" fmla="*/ 15240 h 662940"/>
              <a:gd name="connsiteX63" fmla="*/ 3848100 w 4137660"/>
              <a:gd name="connsiteY63" fmla="*/ 0 h 662940"/>
              <a:gd name="connsiteX64" fmla="*/ 4137660 w 4137660"/>
              <a:gd name="connsiteY64" fmla="*/ 0 h 662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4137660" h="662940">
                <a:moveTo>
                  <a:pt x="0" y="662940"/>
                </a:moveTo>
                <a:lnTo>
                  <a:pt x="95250" y="662940"/>
                </a:lnTo>
                <a:lnTo>
                  <a:pt x="95250" y="640080"/>
                </a:lnTo>
                <a:lnTo>
                  <a:pt x="228600" y="640080"/>
                </a:lnTo>
                <a:lnTo>
                  <a:pt x="228600" y="628650"/>
                </a:lnTo>
                <a:lnTo>
                  <a:pt x="293370" y="628650"/>
                </a:lnTo>
                <a:lnTo>
                  <a:pt x="293370" y="605790"/>
                </a:lnTo>
                <a:lnTo>
                  <a:pt x="361950" y="605790"/>
                </a:lnTo>
                <a:lnTo>
                  <a:pt x="361950" y="586740"/>
                </a:lnTo>
                <a:lnTo>
                  <a:pt x="415290" y="586740"/>
                </a:lnTo>
                <a:lnTo>
                  <a:pt x="415290" y="575310"/>
                </a:lnTo>
                <a:lnTo>
                  <a:pt x="468630" y="575310"/>
                </a:lnTo>
                <a:lnTo>
                  <a:pt x="468630" y="556260"/>
                </a:lnTo>
                <a:lnTo>
                  <a:pt x="502920" y="556260"/>
                </a:lnTo>
                <a:lnTo>
                  <a:pt x="502920" y="544830"/>
                </a:lnTo>
                <a:lnTo>
                  <a:pt x="1017270" y="544830"/>
                </a:lnTo>
                <a:lnTo>
                  <a:pt x="1017270" y="533400"/>
                </a:lnTo>
                <a:lnTo>
                  <a:pt x="1181100" y="533400"/>
                </a:lnTo>
                <a:lnTo>
                  <a:pt x="1181100" y="518160"/>
                </a:lnTo>
                <a:lnTo>
                  <a:pt x="1291590" y="518160"/>
                </a:lnTo>
                <a:lnTo>
                  <a:pt x="1291590" y="499110"/>
                </a:lnTo>
                <a:lnTo>
                  <a:pt x="1367790" y="499110"/>
                </a:lnTo>
                <a:lnTo>
                  <a:pt x="1367790" y="476250"/>
                </a:lnTo>
                <a:lnTo>
                  <a:pt x="1661160" y="476250"/>
                </a:lnTo>
                <a:lnTo>
                  <a:pt x="1661160" y="457200"/>
                </a:lnTo>
                <a:lnTo>
                  <a:pt x="1939290" y="457200"/>
                </a:lnTo>
                <a:lnTo>
                  <a:pt x="1939290" y="445770"/>
                </a:lnTo>
                <a:lnTo>
                  <a:pt x="2026920" y="445770"/>
                </a:lnTo>
                <a:lnTo>
                  <a:pt x="2026920" y="422910"/>
                </a:lnTo>
                <a:lnTo>
                  <a:pt x="2091690" y="422910"/>
                </a:lnTo>
                <a:lnTo>
                  <a:pt x="2091690" y="411480"/>
                </a:lnTo>
                <a:lnTo>
                  <a:pt x="2263140" y="411480"/>
                </a:lnTo>
                <a:lnTo>
                  <a:pt x="2320290" y="411480"/>
                </a:lnTo>
                <a:lnTo>
                  <a:pt x="2320290" y="396240"/>
                </a:lnTo>
                <a:lnTo>
                  <a:pt x="2354580" y="396240"/>
                </a:lnTo>
                <a:lnTo>
                  <a:pt x="2354580" y="381000"/>
                </a:lnTo>
                <a:lnTo>
                  <a:pt x="2526030" y="381000"/>
                </a:lnTo>
                <a:lnTo>
                  <a:pt x="2526030" y="358140"/>
                </a:lnTo>
                <a:lnTo>
                  <a:pt x="2628900" y="358140"/>
                </a:lnTo>
                <a:lnTo>
                  <a:pt x="2628900" y="331470"/>
                </a:lnTo>
                <a:lnTo>
                  <a:pt x="2708910" y="331470"/>
                </a:lnTo>
                <a:lnTo>
                  <a:pt x="2708910" y="304800"/>
                </a:lnTo>
                <a:lnTo>
                  <a:pt x="2853690" y="304800"/>
                </a:lnTo>
                <a:lnTo>
                  <a:pt x="2853690" y="289560"/>
                </a:lnTo>
                <a:lnTo>
                  <a:pt x="2971800" y="289560"/>
                </a:lnTo>
                <a:lnTo>
                  <a:pt x="2971800" y="259080"/>
                </a:lnTo>
                <a:lnTo>
                  <a:pt x="3025140" y="259080"/>
                </a:lnTo>
                <a:lnTo>
                  <a:pt x="3025140" y="247650"/>
                </a:lnTo>
                <a:lnTo>
                  <a:pt x="3185160" y="247650"/>
                </a:lnTo>
                <a:lnTo>
                  <a:pt x="3185160" y="220980"/>
                </a:lnTo>
                <a:lnTo>
                  <a:pt x="3425190" y="220980"/>
                </a:lnTo>
                <a:lnTo>
                  <a:pt x="3425190" y="194310"/>
                </a:lnTo>
                <a:lnTo>
                  <a:pt x="3478530" y="194310"/>
                </a:lnTo>
                <a:lnTo>
                  <a:pt x="3478530" y="152400"/>
                </a:lnTo>
                <a:lnTo>
                  <a:pt x="3550920" y="152400"/>
                </a:lnTo>
                <a:lnTo>
                  <a:pt x="3550920" y="102870"/>
                </a:lnTo>
                <a:lnTo>
                  <a:pt x="3608070" y="102870"/>
                </a:lnTo>
                <a:lnTo>
                  <a:pt x="3608070" y="76200"/>
                </a:lnTo>
                <a:lnTo>
                  <a:pt x="3649980" y="76200"/>
                </a:lnTo>
                <a:lnTo>
                  <a:pt x="3649980" y="57150"/>
                </a:lnTo>
                <a:lnTo>
                  <a:pt x="3695700" y="57150"/>
                </a:lnTo>
                <a:lnTo>
                  <a:pt x="3695700" y="15240"/>
                </a:lnTo>
                <a:lnTo>
                  <a:pt x="3832860" y="15240"/>
                </a:lnTo>
                <a:lnTo>
                  <a:pt x="3848100" y="0"/>
                </a:lnTo>
                <a:lnTo>
                  <a:pt x="4137660" y="0"/>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grpSp>
        <p:nvGrpSpPr>
          <p:cNvPr id="73" name="Group 16"/>
          <p:cNvGrpSpPr>
            <a:grpSpLocks/>
          </p:cNvGrpSpPr>
          <p:nvPr/>
        </p:nvGrpSpPr>
        <p:grpSpPr bwMode="auto">
          <a:xfrm>
            <a:off x="6291263" y="6208713"/>
            <a:ext cx="2673350" cy="450850"/>
            <a:chOff x="9289790" y="4481726"/>
            <a:chExt cx="2673350" cy="450347"/>
          </a:xfrm>
        </p:grpSpPr>
        <p:pic>
          <p:nvPicPr>
            <p:cNvPr id="7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0"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
        <p:nvSpPr>
          <p:cNvPr id="81" name="TextBox 80"/>
          <p:cNvSpPr txBox="1"/>
          <p:nvPr/>
        </p:nvSpPr>
        <p:spPr>
          <a:xfrm>
            <a:off x="2996255" y="3031339"/>
            <a:ext cx="3851229" cy="1477328"/>
          </a:xfrm>
          <a:prstGeom prst="rect">
            <a:avLst/>
          </a:prstGeom>
          <a:noFill/>
        </p:spPr>
        <p:txBody>
          <a:bodyPr wrap="square" rtlCol="0">
            <a:spAutoFit/>
          </a:bodyPr>
          <a:lstStyle/>
          <a:p>
            <a:r>
              <a:rPr lang="en-US" sz="1800" dirty="0" smtClean="0"/>
              <a:t>≥</a:t>
            </a:r>
            <a:r>
              <a:rPr lang="en-US" sz="1800" dirty="0"/>
              <a:t> </a:t>
            </a:r>
            <a:r>
              <a:rPr lang="en-US" sz="1800" dirty="0" smtClean="0"/>
              <a:t>1 million </a:t>
            </a:r>
            <a:br>
              <a:rPr lang="en-US" sz="1800" dirty="0" smtClean="0"/>
            </a:br>
            <a:r>
              <a:rPr lang="en-US" sz="1800" dirty="0" smtClean="0"/>
              <a:t>100,000-999,999</a:t>
            </a:r>
            <a:endParaRPr lang="en-US" sz="1800" baseline="30000" dirty="0" smtClean="0"/>
          </a:p>
          <a:p>
            <a:r>
              <a:rPr lang="en-US" sz="1800" dirty="0" smtClean="0"/>
              <a:t>10,000-99,999</a:t>
            </a:r>
            <a:endParaRPr lang="en-US" sz="1800" baseline="30000" dirty="0" smtClean="0"/>
          </a:p>
          <a:p>
            <a:r>
              <a:rPr lang="en-US" sz="1800" dirty="0" smtClean="0"/>
              <a:t>300-9999</a:t>
            </a:r>
            <a:endParaRPr lang="en-US" sz="1800" baseline="30000" dirty="0" smtClean="0"/>
          </a:p>
          <a:p>
            <a:r>
              <a:rPr lang="en-US" sz="1800" dirty="0" smtClean="0"/>
              <a:t>&lt; 300</a:t>
            </a:r>
            <a:endParaRPr lang="en-US" sz="1800" dirty="0"/>
          </a:p>
        </p:txBody>
      </p:sp>
    </p:spTree>
    <p:extLst>
      <p:ext uri="{BB962C8B-B14F-4D97-AF65-F5344CB8AC3E}">
        <p14:creationId xmlns:p14="http://schemas.microsoft.com/office/powerpoint/2010/main" val="181484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12"/>
          <p:cNvSpPr txBox="1">
            <a:spLocks/>
          </p:cNvSpPr>
          <p:nvPr/>
        </p:nvSpPr>
        <p:spPr>
          <a:xfrm>
            <a:off x="374904" y="1512888"/>
            <a:ext cx="8455025" cy="4651375"/>
          </a:xfrm>
          <a:prstGeom prst="rect">
            <a:avLst/>
          </a:prstGeom>
        </p:spPr>
        <p:txBody>
          <a:bodyPr/>
          <a:lstStyle>
            <a:lvl1pPr marL="342900" indent="-342900" algn="l" rtl="0" eaLnBrk="0" fontAlgn="base" hangingPunct="0">
              <a:lnSpc>
                <a:spcPct val="90000"/>
              </a:lnSpc>
              <a:spcBef>
                <a:spcPts val="1000"/>
              </a:spcBef>
              <a:spcAft>
                <a:spcPts val="700"/>
              </a:spcAft>
              <a:buClr>
                <a:srgbClr val="FEFDDE"/>
              </a:buClr>
              <a:buFont typeface="Wingdings" panose="05000000000000000000" pitchFamily="2" charset="2"/>
              <a:buChar char="§"/>
              <a:defRPr sz="2600">
                <a:solidFill>
                  <a:srgbClr val="FEFDDE"/>
                </a:solidFill>
                <a:latin typeface="+mn-lt"/>
                <a:ea typeface="+mn-ea"/>
                <a:cs typeface="+mn-cs"/>
              </a:defRPr>
            </a:lvl1pPr>
            <a:lvl2pPr marL="742950" indent="-285750" algn="l" rtl="0" eaLnBrk="0" fontAlgn="base" hangingPunct="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mn-lt"/>
              </a:defRPr>
            </a:lvl2pPr>
            <a:lvl3pPr marL="11430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mn-lt"/>
              </a:defRPr>
            </a:lvl3pPr>
            <a:lvl4pPr marL="16002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mn-lt"/>
              </a:defRPr>
            </a:lvl4pPr>
            <a:lvl5pPr marL="2057400" indent="-228600" algn="l" rtl="0" eaLnBrk="0" fontAlgn="base" hangingPunct="0">
              <a:lnSpc>
                <a:spcPct val="90000"/>
              </a:lnSpc>
              <a:spcBef>
                <a:spcPts val="1000"/>
              </a:spcBef>
              <a:spcAft>
                <a:spcPts val="700"/>
              </a:spcAft>
              <a:buClr>
                <a:srgbClr val="FEFDDE"/>
              </a:buClr>
              <a:buFont typeface="Arial" panose="020B0604020202020204" pitchFamily="34" charset="0"/>
              <a:buChar char="–"/>
              <a:defRPr>
                <a:solidFill>
                  <a:srgbClr val="FEFDDE"/>
                </a:solidFill>
                <a:latin typeface="+mn-lt"/>
              </a:defRPr>
            </a:lvl5pPr>
            <a:lvl6pPr marL="25146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fontAlgn="base">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eaLnBrk="1" hangingPunct="1">
              <a:spcAft>
                <a:spcPts val="300"/>
              </a:spcAft>
            </a:pPr>
            <a:r>
              <a:rPr lang="en-US" altLang="en-US" sz="2000" kern="0" dirty="0"/>
              <a:t>Prospective study in same REVEAL cohort (N = 3653</a:t>
            </a:r>
            <a:r>
              <a:rPr lang="en-US" altLang="en-US" sz="2000" kern="0" dirty="0" smtClean="0"/>
              <a:t>)</a:t>
            </a:r>
            <a:br>
              <a:rPr lang="en-US" altLang="en-US" sz="2000" kern="0" dirty="0" smtClean="0"/>
            </a:br>
            <a:r>
              <a:rPr lang="en-US" altLang="en-US" sz="2000" kern="0" dirty="0" smtClean="0"/>
              <a:t/>
            </a:r>
            <a:br>
              <a:rPr lang="en-US" altLang="en-US" sz="2000" kern="0" dirty="0" smtClean="0"/>
            </a:b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endParaRPr lang="en-US" altLang="en-US" sz="2000" kern="0" dirty="0"/>
          </a:p>
          <a:p>
            <a:pPr eaLnBrk="1" hangingPunct="1">
              <a:spcAft>
                <a:spcPts val="300"/>
              </a:spcAft>
            </a:pPr>
            <a:r>
              <a:rPr lang="en-US" altLang="en-US" sz="2000" kern="0" dirty="0"/>
              <a:t>Increased HCC incidence with increasing DNA levels (</a:t>
            </a:r>
            <a:r>
              <a:rPr lang="en-US" altLang="en-US" sz="2000" i="1" kern="0" dirty="0"/>
              <a:t>P </a:t>
            </a:r>
            <a:r>
              <a:rPr lang="en-US" altLang="en-US" sz="2000" kern="0" dirty="0"/>
              <a:t>&lt; .001)</a:t>
            </a:r>
          </a:p>
          <a:p>
            <a:pPr eaLnBrk="1" hangingPunct="1">
              <a:spcAft>
                <a:spcPts val="300"/>
              </a:spcAft>
            </a:pPr>
            <a:r>
              <a:rPr lang="en-US" altLang="en-US" sz="2000" kern="0" dirty="0"/>
              <a:t>HCC can occur in the absence of cirrhosis</a:t>
            </a:r>
          </a:p>
        </p:txBody>
      </p:sp>
      <p:sp>
        <p:nvSpPr>
          <p:cNvPr id="10"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Chen CJ, et al. JAMA. 2006;295:65-73.</a:t>
            </a:r>
          </a:p>
        </p:txBody>
      </p:sp>
      <p:sp>
        <p:nvSpPr>
          <p:cNvPr id="11" name="Rectangle 4"/>
          <p:cNvSpPr>
            <a:spLocks noGrp="1" noChangeArrowheads="1"/>
          </p:cNvSpPr>
          <p:nvPr>
            <p:ph type="title"/>
          </p:nvPr>
        </p:nvSpPr>
        <p:spPr/>
        <p:txBody>
          <a:bodyPr/>
          <a:lstStyle/>
          <a:p>
            <a:pPr eaLnBrk="1" hangingPunct="1"/>
            <a:r>
              <a:rPr lang="en-US" altLang="en-US" dirty="0"/>
              <a:t>REVEAL: HBV DNA Level and Risk of HCC</a:t>
            </a:r>
          </a:p>
        </p:txBody>
      </p:sp>
      <p:sp>
        <p:nvSpPr>
          <p:cNvPr id="24" name="TextBox 23"/>
          <p:cNvSpPr txBox="1"/>
          <p:nvPr/>
        </p:nvSpPr>
        <p:spPr>
          <a:xfrm>
            <a:off x="2619375" y="5175813"/>
            <a:ext cx="4219575" cy="400110"/>
          </a:xfrm>
          <a:prstGeom prst="rect">
            <a:avLst/>
          </a:prstGeom>
          <a:noFill/>
        </p:spPr>
        <p:txBody>
          <a:bodyPr wrap="square" rtlCol="0">
            <a:spAutoFit/>
          </a:bodyPr>
          <a:lstStyle/>
          <a:p>
            <a:pPr algn="ctr">
              <a:buNone/>
            </a:pPr>
            <a:r>
              <a:rPr lang="en-US" sz="2000" b="1" dirty="0"/>
              <a:t>Follow-up </a:t>
            </a:r>
            <a:r>
              <a:rPr lang="en-US" sz="2000" b="1" dirty="0" smtClean="0"/>
              <a:t>(Yrs</a:t>
            </a:r>
            <a:r>
              <a:rPr lang="en-US" sz="2000" b="1" dirty="0"/>
              <a:t>)</a:t>
            </a:r>
          </a:p>
        </p:txBody>
      </p:sp>
      <p:sp>
        <p:nvSpPr>
          <p:cNvPr id="25" name="TextBox 24"/>
          <p:cNvSpPr txBox="1"/>
          <p:nvPr/>
        </p:nvSpPr>
        <p:spPr>
          <a:xfrm rot="16200000">
            <a:off x="119407" y="3145111"/>
            <a:ext cx="3096345" cy="707886"/>
          </a:xfrm>
          <a:prstGeom prst="rect">
            <a:avLst/>
          </a:prstGeom>
          <a:noFill/>
        </p:spPr>
        <p:txBody>
          <a:bodyPr wrap="square" rtlCol="0">
            <a:spAutoFit/>
          </a:bodyPr>
          <a:lstStyle/>
          <a:p>
            <a:pPr algn="ctr">
              <a:buNone/>
            </a:pPr>
            <a:r>
              <a:rPr lang="en-US" sz="2000" b="1" dirty="0"/>
              <a:t>Cumulative Incidence of </a:t>
            </a:r>
            <a:r>
              <a:rPr lang="en-US" sz="2000" b="1" dirty="0" smtClean="0"/>
              <a:t>HCC (%)</a:t>
            </a:r>
            <a:endParaRPr lang="en-US" sz="2000" b="1" dirty="0"/>
          </a:p>
        </p:txBody>
      </p:sp>
      <p:cxnSp>
        <p:nvCxnSpPr>
          <p:cNvPr id="26" name="Straight Connector 25"/>
          <p:cNvCxnSpPr/>
          <p:nvPr/>
        </p:nvCxnSpPr>
        <p:spPr bwMode="auto">
          <a:xfrm>
            <a:off x="2562225" y="4824383"/>
            <a:ext cx="4276725" cy="0"/>
          </a:xfrm>
          <a:prstGeom prst="line">
            <a:avLst/>
          </a:prstGeom>
          <a:noFill/>
          <a:ln w="28575"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flipV="1">
            <a:off x="2562225" y="2048887"/>
            <a:ext cx="0" cy="2856467"/>
          </a:xfrm>
          <a:prstGeom prst="line">
            <a:avLst/>
          </a:prstGeom>
          <a:noFill/>
          <a:ln w="2857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flipH="1">
            <a:off x="2500313" y="2058413"/>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flipH="1">
            <a:off x="2500313" y="3638969"/>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flipH="1">
            <a:off x="2500313" y="4034108"/>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31" name="Straight Connector 30"/>
          <p:cNvCxnSpPr/>
          <p:nvPr/>
        </p:nvCxnSpPr>
        <p:spPr bwMode="auto">
          <a:xfrm flipH="1">
            <a:off x="2500313" y="4429247"/>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flipH="1">
            <a:off x="2500313" y="4824383"/>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256222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289010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321798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a:off x="354586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a:off x="387374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420162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a:off x="452950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485738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518526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a:off x="551314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584102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a:off x="616890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6496785" y="4824383"/>
            <a:ext cx="0" cy="64008"/>
          </a:xfrm>
          <a:prstGeom prst="line">
            <a:avLst/>
          </a:prstGeom>
          <a:noFill/>
          <a:ln w="28575" cap="flat" cmpd="sng" algn="ctr">
            <a:solidFill>
              <a:schemeClr val="tx1"/>
            </a:solidFill>
            <a:prstDash val="solid"/>
            <a:round/>
            <a:headEnd type="none" w="med" len="med"/>
            <a:tailEnd type="none" w="med" len="med"/>
          </a:ln>
          <a:effectLst/>
        </p:spPr>
      </p:cxnSp>
      <p:cxnSp>
        <p:nvCxnSpPr>
          <p:cNvPr id="46" name="Straight Connector 45"/>
          <p:cNvCxnSpPr/>
          <p:nvPr/>
        </p:nvCxnSpPr>
        <p:spPr bwMode="auto">
          <a:xfrm>
            <a:off x="6824661" y="4824383"/>
            <a:ext cx="0" cy="64008"/>
          </a:xfrm>
          <a:prstGeom prst="line">
            <a:avLst/>
          </a:prstGeom>
          <a:noFill/>
          <a:ln w="28575" cap="flat" cmpd="sng" algn="ctr">
            <a:solidFill>
              <a:schemeClr val="tx1"/>
            </a:solidFill>
            <a:prstDash val="solid"/>
            <a:round/>
            <a:headEnd type="none" w="med" len="med"/>
            <a:tailEnd type="none" w="med" len="med"/>
          </a:ln>
          <a:effectLst/>
        </p:spPr>
      </p:cxnSp>
      <p:sp>
        <p:nvSpPr>
          <p:cNvPr id="47" name="TextBox 46"/>
          <p:cNvSpPr txBox="1"/>
          <p:nvPr/>
        </p:nvSpPr>
        <p:spPr>
          <a:xfrm>
            <a:off x="2021523" y="1868984"/>
            <a:ext cx="507368" cy="369332"/>
          </a:xfrm>
          <a:prstGeom prst="rect">
            <a:avLst/>
          </a:prstGeom>
          <a:noFill/>
        </p:spPr>
        <p:txBody>
          <a:bodyPr wrap="square" rtlCol="0">
            <a:spAutoFit/>
          </a:bodyPr>
          <a:lstStyle/>
          <a:p>
            <a:pPr algn="r">
              <a:buNone/>
            </a:pPr>
            <a:r>
              <a:rPr lang="en-US" sz="1800" b="0" dirty="0" smtClean="0"/>
              <a:t>14</a:t>
            </a:r>
            <a:endParaRPr lang="en-US" sz="1800" b="0" dirty="0"/>
          </a:p>
        </p:txBody>
      </p:sp>
      <p:sp>
        <p:nvSpPr>
          <p:cNvPr id="48" name="TextBox 47"/>
          <p:cNvSpPr txBox="1"/>
          <p:nvPr/>
        </p:nvSpPr>
        <p:spPr>
          <a:xfrm>
            <a:off x="2126459" y="3452260"/>
            <a:ext cx="402432" cy="369332"/>
          </a:xfrm>
          <a:prstGeom prst="rect">
            <a:avLst/>
          </a:prstGeom>
          <a:noFill/>
        </p:spPr>
        <p:txBody>
          <a:bodyPr wrap="square" rtlCol="0">
            <a:spAutoFit/>
          </a:bodyPr>
          <a:lstStyle/>
          <a:p>
            <a:pPr algn="r">
              <a:buNone/>
            </a:pPr>
            <a:r>
              <a:rPr lang="en-US" sz="1800" b="0" dirty="0" smtClean="0"/>
              <a:t>6</a:t>
            </a:r>
            <a:endParaRPr lang="en-US" sz="1800" b="0" dirty="0"/>
          </a:p>
        </p:txBody>
      </p:sp>
      <p:sp>
        <p:nvSpPr>
          <p:cNvPr id="49" name="TextBox 48"/>
          <p:cNvSpPr txBox="1"/>
          <p:nvPr/>
        </p:nvSpPr>
        <p:spPr>
          <a:xfrm>
            <a:off x="2021523" y="3848079"/>
            <a:ext cx="507368" cy="369332"/>
          </a:xfrm>
          <a:prstGeom prst="rect">
            <a:avLst/>
          </a:prstGeom>
          <a:noFill/>
        </p:spPr>
        <p:txBody>
          <a:bodyPr wrap="square" rtlCol="0">
            <a:spAutoFit/>
          </a:bodyPr>
          <a:lstStyle/>
          <a:p>
            <a:pPr algn="r">
              <a:buNone/>
            </a:pPr>
            <a:r>
              <a:rPr lang="en-US" sz="1800" b="0" dirty="0" smtClean="0"/>
              <a:t>4</a:t>
            </a:r>
            <a:endParaRPr lang="en-US" sz="1800" b="0" dirty="0"/>
          </a:p>
        </p:txBody>
      </p:sp>
      <p:sp>
        <p:nvSpPr>
          <p:cNvPr id="50" name="TextBox 49"/>
          <p:cNvSpPr txBox="1"/>
          <p:nvPr/>
        </p:nvSpPr>
        <p:spPr>
          <a:xfrm>
            <a:off x="2126459" y="4243898"/>
            <a:ext cx="402432" cy="369332"/>
          </a:xfrm>
          <a:prstGeom prst="rect">
            <a:avLst/>
          </a:prstGeom>
          <a:noFill/>
        </p:spPr>
        <p:txBody>
          <a:bodyPr wrap="square" rtlCol="0">
            <a:spAutoFit/>
          </a:bodyPr>
          <a:lstStyle/>
          <a:p>
            <a:pPr algn="r">
              <a:buNone/>
            </a:pPr>
            <a:r>
              <a:rPr lang="en-US" sz="1800" b="0" dirty="0" smtClean="0"/>
              <a:t>2</a:t>
            </a:r>
            <a:endParaRPr lang="en-US" sz="1800" b="0" dirty="0"/>
          </a:p>
        </p:txBody>
      </p:sp>
      <p:sp>
        <p:nvSpPr>
          <p:cNvPr id="51" name="TextBox 50"/>
          <p:cNvSpPr txBox="1"/>
          <p:nvPr/>
        </p:nvSpPr>
        <p:spPr>
          <a:xfrm>
            <a:off x="2126459" y="4639717"/>
            <a:ext cx="402432" cy="369332"/>
          </a:xfrm>
          <a:prstGeom prst="rect">
            <a:avLst/>
          </a:prstGeom>
          <a:noFill/>
        </p:spPr>
        <p:txBody>
          <a:bodyPr wrap="square" rtlCol="0">
            <a:spAutoFit/>
          </a:bodyPr>
          <a:lstStyle/>
          <a:p>
            <a:pPr algn="r">
              <a:buNone/>
            </a:pPr>
            <a:r>
              <a:rPr lang="en-US" sz="1800" b="0" dirty="0" smtClean="0"/>
              <a:t>0</a:t>
            </a:r>
            <a:endParaRPr lang="en-US" sz="1800" b="0" dirty="0"/>
          </a:p>
        </p:txBody>
      </p:sp>
      <p:sp>
        <p:nvSpPr>
          <p:cNvPr id="52" name="TextBox 51"/>
          <p:cNvSpPr txBox="1"/>
          <p:nvPr/>
        </p:nvSpPr>
        <p:spPr>
          <a:xfrm>
            <a:off x="2361009" y="4862561"/>
            <a:ext cx="402432" cy="369332"/>
          </a:xfrm>
          <a:prstGeom prst="rect">
            <a:avLst/>
          </a:prstGeom>
          <a:noFill/>
        </p:spPr>
        <p:txBody>
          <a:bodyPr wrap="square" rtlCol="0">
            <a:spAutoFit/>
          </a:bodyPr>
          <a:lstStyle/>
          <a:p>
            <a:pPr algn="ctr">
              <a:buNone/>
            </a:pPr>
            <a:r>
              <a:rPr lang="en-US" sz="1800" b="0" dirty="0" smtClean="0"/>
              <a:t>0</a:t>
            </a:r>
            <a:endParaRPr lang="en-US" sz="1800" b="0" dirty="0"/>
          </a:p>
        </p:txBody>
      </p:sp>
      <p:sp>
        <p:nvSpPr>
          <p:cNvPr id="53" name="TextBox 52"/>
          <p:cNvSpPr txBox="1"/>
          <p:nvPr/>
        </p:nvSpPr>
        <p:spPr>
          <a:xfrm>
            <a:off x="2689947" y="4862561"/>
            <a:ext cx="402432" cy="369332"/>
          </a:xfrm>
          <a:prstGeom prst="rect">
            <a:avLst/>
          </a:prstGeom>
          <a:noFill/>
        </p:spPr>
        <p:txBody>
          <a:bodyPr wrap="square" rtlCol="0">
            <a:spAutoFit/>
          </a:bodyPr>
          <a:lstStyle/>
          <a:p>
            <a:pPr algn="ctr">
              <a:buNone/>
            </a:pPr>
            <a:r>
              <a:rPr lang="en-US" sz="1800" b="0" dirty="0" smtClean="0"/>
              <a:t>1</a:t>
            </a:r>
            <a:endParaRPr lang="en-US" sz="1800" b="0" dirty="0"/>
          </a:p>
        </p:txBody>
      </p:sp>
      <p:sp>
        <p:nvSpPr>
          <p:cNvPr id="54" name="TextBox 53"/>
          <p:cNvSpPr txBox="1"/>
          <p:nvPr/>
        </p:nvSpPr>
        <p:spPr>
          <a:xfrm>
            <a:off x="3018885" y="4862561"/>
            <a:ext cx="402432" cy="369332"/>
          </a:xfrm>
          <a:prstGeom prst="rect">
            <a:avLst/>
          </a:prstGeom>
          <a:noFill/>
        </p:spPr>
        <p:txBody>
          <a:bodyPr wrap="square" rtlCol="0">
            <a:spAutoFit/>
          </a:bodyPr>
          <a:lstStyle/>
          <a:p>
            <a:pPr algn="ctr">
              <a:buNone/>
            </a:pPr>
            <a:r>
              <a:rPr lang="en-US" sz="1800" b="0" dirty="0" smtClean="0"/>
              <a:t>2</a:t>
            </a:r>
            <a:endParaRPr lang="en-US" sz="1800" b="0" dirty="0"/>
          </a:p>
        </p:txBody>
      </p:sp>
      <p:sp>
        <p:nvSpPr>
          <p:cNvPr id="55" name="TextBox 54"/>
          <p:cNvSpPr txBox="1"/>
          <p:nvPr/>
        </p:nvSpPr>
        <p:spPr>
          <a:xfrm>
            <a:off x="3347823" y="4862561"/>
            <a:ext cx="402432" cy="369332"/>
          </a:xfrm>
          <a:prstGeom prst="rect">
            <a:avLst/>
          </a:prstGeom>
          <a:noFill/>
        </p:spPr>
        <p:txBody>
          <a:bodyPr wrap="square" rtlCol="0">
            <a:spAutoFit/>
          </a:bodyPr>
          <a:lstStyle/>
          <a:p>
            <a:pPr algn="ctr">
              <a:buNone/>
            </a:pPr>
            <a:r>
              <a:rPr lang="en-US" sz="1800" b="0" dirty="0" smtClean="0"/>
              <a:t>3</a:t>
            </a:r>
            <a:endParaRPr lang="en-US" sz="1800" b="0" dirty="0"/>
          </a:p>
        </p:txBody>
      </p:sp>
      <p:sp>
        <p:nvSpPr>
          <p:cNvPr id="56" name="TextBox 55"/>
          <p:cNvSpPr txBox="1"/>
          <p:nvPr/>
        </p:nvSpPr>
        <p:spPr>
          <a:xfrm>
            <a:off x="3676761" y="4862561"/>
            <a:ext cx="402432" cy="369332"/>
          </a:xfrm>
          <a:prstGeom prst="rect">
            <a:avLst/>
          </a:prstGeom>
          <a:noFill/>
        </p:spPr>
        <p:txBody>
          <a:bodyPr wrap="square" rtlCol="0">
            <a:spAutoFit/>
          </a:bodyPr>
          <a:lstStyle/>
          <a:p>
            <a:pPr algn="ctr">
              <a:buNone/>
            </a:pPr>
            <a:r>
              <a:rPr lang="en-US" sz="1800" b="0" dirty="0" smtClean="0"/>
              <a:t>4</a:t>
            </a:r>
            <a:endParaRPr lang="en-US" sz="1800" b="0" dirty="0"/>
          </a:p>
        </p:txBody>
      </p:sp>
      <p:sp>
        <p:nvSpPr>
          <p:cNvPr id="57" name="TextBox 56"/>
          <p:cNvSpPr txBox="1"/>
          <p:nvPr/>
        </p:nvSpPr>
        <p:spPr>
          <a:xfrm>
            <a:off x="4005699" y="4862561"/>
            <a:ext cx="402432" cy="369332"/>
          </a:xfrm>
          <a:prstGeom prst="rect">
            <a:avLst/>
          </a:prstGeom>
          <a:noFill/>
        </p:spPr>
        <p:txBody>
          <a:bodyPr wrap="square" rtlCol="0">
            <a:spAutoFit/>
          </a:bodyPr>
          <a:lstStyle/>
          <a:p>
            <a:pPr algn="ctr">
              <a:buNone/>
            </a:pPr>
            <a:r>
              <a:rPr lang="en-US" sz="1800" b="0" dirty="0" smtClean="0"/>
              <a:t>5</a:t>
            </a:r>
            <a:endParaRPr lang="en-US" sz="1800" b="0" dirty="0"/>
          </a:p>
        </p:txBody>
      </p:sp>
      <p:sp>
        <p:nvSpPr>
          <p:cNvPr id="58" name="TextBox 57"/>
          <p:cNvSpPr txBox="1"/>
          <p:nvPr/>
        </p:nvSpPr>
        <p:spPr>
          <a:xfrm>
            <a:off x="4334637" y="4862561"/>
            <a:ext cx="402432" cy="369332"/>
          </a:xfrm>
          <a:prstGeom prst="rect">
            <a:avLst/>
          </a:prstGeom>
          <a:noFill/>
        </p:spPr>
        <p:txBody>
          <a:bodyPr wrap="square" rtlCol="0">
            <a:spAutoFit/>
          </a:bodyPr>
          <a:lstStyle/>
          <a:p>
            <a:pPr algn="ctr">
              <a:buNone/>
            </a:pPr>
            <a:r>
              <a:rPr lang="en-US" sz="1800" b="0" dirty="0" smtClean="0"/>
              <a:t>6</a:t>
            </a:r>
            <a:endParaRPr lang="en-US" sz="1800" b="0" dirty="0"/>
          </a:p>
        </p:txBody>
      </p:sp>
      <p:sp>
        <p:nvSpPr>
          <p:cNvPr id="59" name="TextBox 58"/>
          <p:cNvSpPr txBox="1"/>
          <p:nvPr/>
        </p:nvSpPr>
        <p:spPr>
          <a:xfrm>
            <a:off x="4663575" y="4862561"/>
            <a:ext cx="402432" cy="369332"/>
          </a:xfrm>
          <a:prstGeom prst="rect">
            <a:avLst/>
          </a:prstGeom>
          <a:noFill/>
        </p:spPr>
        <p:txBody>
          <a:bodyPr wrap="square" rtlCol="0">
            <a:spAutoFit/>
          </a:bodyPr>
          <a:lstStyle/>
          <a:p>
            <a:pPr algn="ctr">
              <a:buNone/>
            </a:pPr>
            <a:r>
              <a:rPr lang="en-US" sz="1800" b="0" dirty="0" smtClean="0"/>
              <a:t>7</a:t>
            </a:r>
            <a:endParaRPr lang="en-US" sz="1800" b="0" dirty="0"/>
          </a:p>
        </p:txBody>
      </p:sp>
      <p:sp>
        <p:nvSpPr>
          <p:cNvPr id="60" name="TextBox 59"/>
          <p:cNvSpPr txBox="1"/>
          <p:nvPr/>
        </p:nvSpPr>
        <p:spPr>
          <a:xfrm>
            <a:off x="4992513" y="4862561"/>
            <a:ext cx="402432" cy="369332"/>
          </a:xfrm>
          <a:prstGeom prst="rect">
            <a:avLst/>
          </a:prstGeom>
          <a:noFill/>
        </p:spPr>
        <p:txBody>
          <a:bodyPr wrap="square" rtlCol="0">
            <a:spAutoFit/>
          </a:bodyPr>
          <a:lstStyle/>
          <a:p>
            <a:pPr algn="ctr">
              <a:buNone/>
            </a:pPr>
            <a:r>
              <a:rPr lang="en-US" sz="1800" b="0" dirty="0" smtClean="0"/>
              <a:t>8</a:t>
            </a:r>
            <a:endParaRPr lang="en-US" sz="1800" b="0" dirty="0"/>
          </a:p>
        </p:txBody>
      </p:sp>
      <p:sp>
        <p:nvSpPr>
          <p:cNvPr id="61" name="TextBox 60"/>
          <p:cNvSpPr txBox="1"/>
          <p:nvPr/>
        </p:nvSpPr>
        <p:spPr>
          <a:xfrm>
            <a:off x="5321455" y="4862561"/>
            <a:ext cx="402432" cy="369332"/>
          </a:xfrm>
          <a:prstGeom prst="rect">
            <a:avLst/>
          </a:prstGeom>
          <a:noFill/>
        </p:spPr>
        <p:txBody>
          <a:bodyPr wrap="square" rtlCol="0">
            <a:spAutoFit/>
          </a:bodyPr>
          <a:lstStyle/>
          <a:p>
            <a:pPr algn="ctr">
              <a:buNone/>
            </a:pPr>
            <a:r>
              <a:rPr lang="en-US" sz="1800" b="0" dirty="0" smtClean="0"/>
              <a:t>9</a:t>
            </a:r>
            <a:endParaRPr lang="en-US" sz="1800" b="0" dirty="0"/>
          </a:p>
        </p:txBody>
      </p:sp>
      <p:sp>
        <p:nvSpPr>
          <p:cNvPr id="62" name="TextBox 61"/>
          <p:cNvSpPr txBox="1"/>
          <p:nvPr/>
        </p:nvSpPr>
        <p:spPr>
          <a:xfrm>
            <a:off x="5606468" y="4862561"/>
            <a:ext cx="471950" cy="369332"/>
          </a:xfrm>
          <a:prstGeom prst="rect">
            <a:avLst/>
          </a:prstGeom>
          <a:noFill/>
        </p:spPr>
        <p:txBody>
          <a:bodyPr wrap="square" rtlCol="0">
            <a:spAutoFit/>
          </a:bodyPr>
          <a:lstStyle/>
          <a:p>
            <a:pPr algn="ctr">
              <a:buNone/>
            </a:pPr>
            <a:r>
              <a:rPr lang="en-US" sz="1800" b="0" dirty="0" smtClean="0"/>
              <a:t>10</a:t>
            </a:r>
            <a:endParaRPr lang="en-US" sz="1800" b="0" dirty="0"/>
          </a:p>
        </p:txBody>
      </p:sp>
      <p:sp>
        <p:nvSpPr>
          <p:cNvPr id="63" name="TextBox 62"/>
          <p:cNvSpPr txBox="1"/>
          <p:nvPr/>
        </p:nvSpPr>
        <p:spPr>
          <a:xfrm>
            <a:off x="5929585" y="4862561"/>
            <a:ext cx="471950" cy="369332"/>
          </a:xfrm>
          <a:prstGeom prst="rect">
            <a:avLst/>
          </a:prstGeom>
          <a:noFill/>
        </p:spPr>
        <p:txBody>
          <a:bodyPr wrap="square" rtlCol="0">
            <a:spAutoFit/>
          </a:bodyPr>
          <a:lstStyle/>
          <a:p>
            <a:pPr algn="ctr">
              <a:buNone/>
            </a:pPr>
            <a:r>
              <a:rPr lang="en-US" sz="1800" b="0" dirty="0" smtClean="0"/>
              <a:t>11</a:t>
            </a:r>
            <a:endParaRPr lang="en-US" sz="1800" b="0" dirty="0"/>
          </a:p>
        </p:txBody>
      </p:sp>
      <p:sp>
        <p:nvSpPr>
          <p:cNvPr id="64" name="TextBox 63"/>
          <p:cNvSpPr txBox="1"/>
          <p:nvPr/>
        </p:nvSpPr>
        <p:spPr>
          <a:xfrm>
            <a:off x="6252702" y="4862561"/>
            <a:ext cx="471950" cy="369332"/>
          </a:xfrm>
          <a:prstGeom prst="rect">
            <a:avLst/>
          </a:prstGeom>
          <a:noFill/>
        </p:spPr>
        <p:txBody>
          <a:bodyPr wrap="square" rtlCol="0">
            <a:spAutoFit/>
          </a:bodyPr>
          <a:lstStyle/>
          <a:p>
            <a:pPr algn="ctr">
              <a:buNone/>
            </a:pPr>
            <a:r>
              <a:rPr lang="en-US" sz="1800" b="0" dirty="0" smtClean="0"/>
              <a:t>12</a:t>
            </a:r>
            <a:endParaRPr lang="en-US" sz="1800" b="0" dirty="0"/>
          </a:p>
        </p:txBody>
      </p:sp>
      <p:sp>
        <p:nvSpPr>
          <p:cNvPr id="65" name="TextBox 64"/>
          <p:cNvSpPr txBox="1"/>
          <p:nvPr/>
        </p:nvSpPr>
        <p:spPr>
          <a:xfrm>
            <a:off x="6561533" y="4862561"/>
            <a:ext cx="526256" cy="369332"/>
          </a:xfrm>
          <a:prstGeom prst="rect">
            <a:avLst/>
          </a:prstGeom>
          <a:noFill/>
        </p:spPr>
        <p:txBody>
          <a:bodyPr wrap="square" rtlCol="0">
            <a:spAutoFit/>
          </a:bodyPr>
          <a:lstStyle/>
          <a:p>
            <a:pPr algn="ctr">
              <a:buNone/>
            </a:pPr>
            <a:r>
              <a:rPr lang="en-US" sz="1800" b="0" dirty="0" smtClean="0"/>
              <a:t>13</a:t>
            </a:r>
            <a:endParaRPr lang="en-US" sz="1800" b="0" dirty="0"/>
          </a:p>
        </p:txBody>
      </p:sp>
      <p:sp>
        <p:nvSpPr>
          <p:cNvPr id="66" name="TextBox 65"/>
          <p:cNvSpPr txBox="1"/>
          <p:nvPr/>
        </p:nvSpPr>
        <p:spPr>
          <a:xfrm>
            <a:off x="2625342" y="1946500"/>
            <a:ext cx="4558053" cy="369332"/>
          </a:xfrm>
          <a:prstGeom prst="rect">
            <a:avLst/>
          </a:prstGeom>
          <a:noFill/>
        </p:spPr>
        <p:txBody>
          <a:bodyPr wrap="square" rtlCol="0">
            <a:spAutoFit/>
          </a:bodyPr>
          <a:lstStyle/>
          <a:p>
            <a:pPr>
              <a:buNone/>
            </a:pPr>
            <a:r>
              <a:rPr lang="en-US" sz="1800" b="1" dirty="0"/>
              <a:t>Baseline HBV </a:t>
            </a:r>
            <a:r>
              <a:rPr lang="en-US" sz="1800" b="1" dirty="0" smtClean="0"/>
              <a:t>DNA </a:t>
            </a:r>
            <a:r>
              <a:rPr lang="en-US" sz="1800" b="1" dirty="0"/>
              <a:t>(copies/mL)</a:t>
            </a:r>
          </a:p>
        </p:txBody>
      </p:sp>
      <p:sp>
        <p:nvSpPr>
          <p:cNvPr id="67" name="TextBox 66"/>
          <p:cNvSpPr txBox="1"/>
          <p:nvPr/>
        </p:nvSpPr>
        <p:spPr>
          <a:xfrm>
            <a:off x="2973431" y="2242271"/>
            <a:ext cx="3851229" cy="1477328"/>
          </a:xfrm>
          <a:prstGeom prst="rect">
            <a:avLst/>
          </a:prstGeom>
          <a:noFill/>
        </p:spPr>
        <p:txBody>
          <a:bodyPr wrap="square" rtlCol="0">
            <a:spAutoFit/>
          </a:bodyPr>
          <a:lstStyle/>
          <a:p>
            <a:r>
              <a:rPr lang="en-US" sz="1800" dirty="0" smtClean="0"/>
              <a:t>≥</a:t>
            </a:r>
            <a:r>
              <a:rPr lang="en-US" sz="1800" dirty="0"/>
              <a:t> </a:t>
            </a:r>
            <a:r>
              <a:rPr lang="en-US" sz="1800" dirty="0" smtClean="0"/>
              <a:t>1 million </a:t>
            </a:r>
            <a:br>
              <a:rPr lang="en-US" sz="1800" dirty="0" smtClean="0"/>
            </a:br>
            <a:r>
              <a:rPr lang="en-US" sz="1800" dirty="0" smtClean="0"/>
              <a:t>100,000-999,999</a:t>
            </a:r>
            <a:endParaRPr lang="en-US" sz="1800" baseline="30000" dirty="0" smtClean="0"/>
          </a:p>
          <a:p>
            <a:r>
              <a:rPr lang="en-US" sz="1800" dirty="0" smtClean="0"/>
              <a:t>10,000-99,999</a:t>
            </a:r>
            <a:endParaRPr lang="en-US" sz="1800" baseline="30000" dirty="0" smtClean="0"/>
          </a:p>
          <a:p>
            <a:r>
              <a:rPr lang="en-US" sz="1800" dirty="0" smtClean="0"/>
              <a:t>300-9999</a:t>
            </a:r>
            <a:endParaRPr lang="en-US" sz="1800" baseline="30000" dirty="0" smtClean="0"/>
          </a:p>
          <a:p>
            <a:r>
              <a:rPr lang="en-US" sz="1800" dirty="0" smtClean="0"/>
              <a:t>&lt; 300</a:t>
            </a:r>
            <a:endParaRPr lang="en-US" sz="1800" dirty="0"/>
          </a:p>
        </p:txBody>
      </p:sp>
      <p:cxnSp>
        <p:nvCxnSpPr>
          <p:cNvPr id="68" name="Straight Connector 67"/>
          <p:cNvCxnSpPr/>
          <p:nvPr/>
        </p:nvCxnSpPr>
        <p:spPr bwMode="auto">
          <a:xfrm flipH="1">
            <a:off x="2742879" y="2433617"/>
            <a:ext cx="265235" cy="0"/>
          </a:xfrm>
          <a:prstGeom prst="line">
            <a:avLst/>
          </a:prstGeom>
          <a:noFill/>
          <a:ln w="28575" cap="flat" cmpd="sng" algn="ctr">
            <a:solidFill>
              <a:schemeClr val="accent2"/>
            </a:solidFill>
            <a:prstDash val="solid"/>
            <a:round/>
            <a:headEnd type="none" w="med" len="med"/>
            <a:tailEnd type="none" w="med" len="med"/>
          </a:ln>
          <a:effectLst/>
        </p:spPr>
      </p:cxnSp>
      <p:cxnSp>
        <p:nvCxnSpPr>
          <p:cNvPr id="69" name="Straight Connector 68"/>
          <p:cNvCxnSpPr/>
          <p:nvPr/>
        </p:nvCxnSpPr>
        <p:spPr bwMode="auto">
          <a:xfrm flipH="1">
            <a:off x="2742879" y="2705389"/>
            <a:ext cx="265235" cy="0"/>
          </a:xfrm>
          <a:prstGeom prst="line">
            <a:avLst/>
          </a:prstGeom>
          <a:noFill/>
          <a:ln w="28575" cap="flat" cmpd="sng" algn="ctr">
            <a:solidFill>
              <a:schemeClr val="accent3"/>
            </a:solidFill>
            <a:prstDash val="solid"/>
            <a:round/>
            <a:headEnd type="none" w="med" len="med"/>
            <a:tailEnd type="none" w="med" len="med"/>
          </a:ln>
          <a:effectLst/>
        </p:spPr>
      </p:cxnSp>
      <p:cxnSp>
        <p:nvCxnSpPr>
          <p:cNvPr id="70" name="Straight Connector 69"/>
          <p:cNvCxnSpPr/>
          <p:nvPr/>
        </p:nvCxnSpPr>
        <p:spPr bwMode="auto">
          <a:xfrm flipH="1">
            <a:off x="2742879" y="2977161"/>
            <a:ext cx="265235" cy="0"/>
          </a:xfrm>
          <a:prstGeom prst="line">
            <a:avLst/>
          </a:prstGeom>
          <a:noFill/>
          <a:ln w="28575" cap="flat" cmpd="sng" algn="ctr">
            <a:solidFill>
              <a:schemeClr val="accent1"/>
            </a:solidFill>
            <a:prstDash val="solid"/>
            <a:round/>
            <a:headEnd type="none" w="med" len="med"/>
            <a:tailEnd type="none" w="med" len="med"/>
          </a:ln>
          <a:effectLst/>
        </p:spPr>
      </p:cxnSp>
      <p:cxnSp>
        <p:nvCxnSpPr>
          <p:cNvPr id="71" name="Straight Connector 70"/>
          <p:cNvCxnSpPr/>
          <p:nvPr/>
        </p:nvCxnSpPr>
        <p:spPr bwMode="auto">
          <a:xfrm flipH="1">
            <a:off x="2742879" y="3248933"/>
            <a:ext cx="265235" cy="0"/>
          </a:xfrm>
          <a:prstGeom prst="line">
            <a:avLst/>
          </a:prstGeom>
          <a:noFill/>
          <a:ln w="28575" cap="flat" cmpd="sng" algn="ctr">
            <a:solidFill>
              <a:schemeClr val="tx2"/>
            </a:solidFill>
            <a:prstDash val="solid"/>
            <a:round/>
            <a:headEnd type="none" w="med" len="med"/>
            <a:tailEnd type="none" w="med" len="med"/>
          </a:ln>
          <a:effectLst/>
        </p:spPr>
      </p:cxnSp>
      <p:cxnSp>
        <p:nvCxnSpPr>
          <p:cNvPr id="72" name="Straight Connector 71"/>
          <p:cNvCxnSpPr/>
          <p:nvPr/>
        </p:nvCxnSpPr>
        <p:spPr bwMode="auto">
          <a:xfrm flipH="1">
            <a:off x="2742879" y="3520705"/>
            <a:ext cx="265235" cy="0"/>
          </a:xfrm>
          <a:prstGeom prst="line">
            <a:avLst/>
          </a:prstGeom>
          <a:noFill/>
          <a:ln w="28575" cap="flat" cmpd="sng" algn="ctr">
            <a:solidFill>
              <a:schemeClr val="bg2"/>
            </a:solidFill>
            <a:prstDash val="solid"/>
            <a:round/>
            <a:headEnd type="none" w="med" len="med"/>
            <a:tailEnd type="none" w="med" len="med"/>
          </a:ln>
          <a:effectLst/>
        </p:spPr>
      </p:cxnSp>
      <p:sp>
        <p:nvSpPr>
          <p:cNvPr id="85" name="TextBox 84"/>
          <p:cNvSpPr txBox="1"/>
          <p:nvPr/>
        </p:nvSpPr>
        <p:spPr>
          <a:xfrm>
            <a:off x="2021523" y="2264803"/>
            <a:ext cx="507368" cy="369332"/>
          </a:xfrm>
          <a:prstGeom prst="rect">
            <a:avLst/>
          </a:prstGeom>
          <a:noFill/>
        </p:spPr>
        <p:txBody>
          <a:bodyPr wrap="square" rtlCol="0">
            <a:spAutoFit/>
          </a:bodyPr>
          <a:lstStyle/>
          <a:p>
            <a:pPr algn="r">
              <a:buNone/>
            </a:pPr>
            <a:r>
              <a:rPr lang="en-US" sz="1800" b="0" dirty="0" smtClean="0"/>
              <a:t>12</a:t>
            </a:r>
            <a:endParaRPr lang="en-US" sz="1800" b="0" dirty="0"/>
          </a:p>
        </p:txBody>
      </p:sp>
      <p:sp>
        <p:nvSpPr>
          <p:cNvPr id="86" name="TextBox 85"/>
          <p:cNvSpPr txBox="1"/>
          <p:nvPr/>
        </p:nvSpPr>
        <p:spPr>
          <a:xfrm>
            <a:off x="2021523" y="2660622"/>
            <a:ext cx="507368" cy="369332"/>
          </a:xfrm>
          <a:prstGeom prst="rect">
            <a:avLst/>
          </a:prstGeom>
          <a:noFill/>
        </p:spPr>
        <p:txBody>
          <a:bodyPr wrap="square" rtlCol="0">
            <a:spAutoFit/>
          </a:bodyPr>
          <a:lstStyle/>
          <a:p>
            <a:pPr algn="r">
              <a:buNone/>
            </a:pPr>
            <a:r>
              <a:rPr lang="en-US" sz="1800" b="0" dirty="0" smtClean="0"/>
              <a:t>10</a:t>
            </a:r>
            <a:endParaRPr lang="en-US" sz="1800" b="0" dirty="0"/>
          </a:p>
        </p:txBody>
      </p:sp>
      <p:sp>
        <p:nvSpPr>
          <p:cNvPr id="87" name="TextBox 86"/>
          <p:cNvSpPr txBox="1"/>
          <p:nvPr/>
        </p:nvSpPr>
        <p:spPr>
          <a:xfrm>
            <a:off x="2126459" y="3056441"/>
            <a:ext cx="402432" cy="369332"/>
          </a:xfrm>
          <a:prstGeom prst="rect">
            <a:avLst/>
          </a:prstGeom>
          <a:noFill/>
        </p:spPr>
        <p:txBody>
          <a:bodyPr wrap="square" rtlCol="0">
            <a:spAutoFit/>
          </a:bodyPr>
          <a:lstStyle/>
          <a:p>
            <a:pPr algn="r">
              <a:buNone/>
            </a:pPr>
            <a:r>
              <a:rPr lang="en-US" sz="1800" b="0" dirty="0" smtClean="0"/>
              <a:t>8</a:t>
            </a:r>
            <a:endParaRPr lang="en-US" sz="1800" b="0" dirty="0"/>
          </a:p>
        </p:txBody>
      </p:sp>
      <p:sp>
        <p:nvSpPr>
          <p:cNvPr id="6" name="Freeform 5"/>
          <p:cNvSpPr/>
          <p:nvPr/>
        </p:nvSpPr>
        <p:spPr bwMode="auto">
          <a:xfrm>
            <a:off x="2681288" y="1909763"/>
            <a:ext cx="4129087" cy="2895600"/>
          </a:xfrm>
          <a:custGeom>
            <a:avLst/>
            <a:gdLst>
              <a:gd name="connsiteX0" fmla="*/ 4129087 w 4129087"/>
              <a:gd name="connsiteY0" fmla="*/ 0 h 2895600"/>
              <a:gd name="connsiteX1" fmla="*/ 3848100 w 4129087"/>
              <a:gd name="connsiteY1" fmla="*/ 0 h 2895600"/>
              <a:gd name="connsiteX2" fmla="*/ 3843337 w 4129087"/>
              <a:gd name="connsiteY2" fmla="*/ 66675 h 2895600"/>
              <a:gd name="connsiteX3" fmla="*/ 3805237 w 4129087"/>
              <a:gd name="connsiteY3" fmla="*/ 66675 h 2895600"/>
              <a:gd name="connsiteX4" fmla="*/ 3819525 w 4129087"/>
              <a:gd name="connsiteY4" fmla="*/ 133350 h 2895600"/>
              <a:gd name="connsiteX5" fmla="*/ 3790950 w 4129087"/>
              <a:gd name="connsiteY5" fmla="*/ 138112 h 2895600"/>
              <a:gd name="connsiteX6" fmla="*/ 3795712 w 4129087"/>
              <a:gd name="connsiteY6" fmla="*/ 219075 h 2895600"/>
              <a:gd name="connsiteX7" fmla="*/ 3729037 w 4129087"/>
              <a:gd name="connsiteY7" fmla="*/ 223837 h 2895600"/>
              <a:gd name="connsiteX8" fmla="*/ 3729037 w 4129087"/>
              <a:gd name="connsiteY8" fmla="*/ 271462 h 2895600"/>
              <a:gd name="connsiteX9" fmla="*/ 3671887 w 4129087"/>
              <a:gd name="connsiteY9" fmla="*/ 280987 h 2895600"/>
              <a:gd name="connsiteX10" fmla="*/ 3695700 w 4129087"/>
              <a:gd name="connsiteY10" fmla="*/ 361950 h 2895600"/>
              <a:gd name="connsiteX11" fmla="*/ 3638550 w 4129087"/>
              <a:gd name="connsiteY11" fmla="*/ 366712 h 2895600"/>
              <a:gd name="connsiteX12" fmla="*/ 3648075 w 4129087"/>
              <a:gd name="connsiteY12" fmla="*/ 400050 h 2895600"/>
              <a:gd name="connsiteX13" fmla="*/ 3624262 w 4129087"/>
              <a:gd name="connsiteY13" fmla="*/ 400050 h 2895600"/>
              <a:gd name="connsiteX14" fmla="*/ 3629025 w 4129087"/>
              <a:gd name="connsiteY14" fmla="*/ 442912 h 2895600"/>
              <a:gd name="connsiteX15" fmla="*/ 3586162 w 4129087"/>
              <a:gd name="connsiteY15" fmla="*/ 442912 h 2895600"/>
              <a:gd name="connsiteX16" fmla="*/ 3586162 w 4129087"/>
              <a:gd name="connsiteY16" fmla="*/ 485775 h 2895600"/>
              <a:gd name="connsiteX17" fmla="*/ 3509962 w 4129087"/>
              <a:gd name="connsiteY17" fmla="*/ 485775 h 2895600"/>
              <a:gd name="connsiteX18" fmla="*/ 3514725 w 4129087"/>
              <a:gd name="connsiteY18" fmla="*/ 533400 h 2895600"/>
              <a:gd name="connsiteX19" fmla="*/ 3490912 w 4129087"/>
              <a:gd name="connsiteY19" fmla="*/ 538162 h 2895600"/>
              <a:gd name="connsiteX20" fmla="*/ 3490912 w 4129087"/>
              <a:gd name="connsiteY20" fmla="*/ 590550 h 2895600"/>
              <a:gd name="connsiteX21" fmla="*/ 3419475 w 4129087"/>
              <a:gd name="connsiteY21" fmla="*/ 590550 h 2895600"/>
              <a:gd name="connsiteX22" fmla="*/ 3424237 w 4129087"/>
              <a:gd name="connsiteY22" fmla="*/ 642937 h 2895600"/>
              <a:gd name="connsiteX23" fmla="*/ 3386137 w 4129087"/>
              <a:gd name="connsiteY23" fmla="*/ 652462 h 2895600"/>
              <a:gd name="connsiteX24" fmla="*/ 3386137 w 4129087"/>
              <a:gd name="connsiteY24" fmla="*/ 690562 h 2895600"/>
              <a:gd name="connsiteX25" fmla="*/ 3357562 w 4129087"/>
              <a:gd name="connsiteY25" fmla="*/ 695325 h 2895600"/>
              <a:gd name="connsiteX26" fmla="*/ 3357562 w 4129087"/>
              <a:gd name="connsiteY26" fmla="*/ 752475 h 2895600"/>
              <a:gd name="connsiteX27" fmla="*/ 3333750 w 4129087"/>
              <a:gd name="connsiteY27" fmla="*/ 752475 h 2895600"/>
              <a:gd name="connsiteX28" fmla="*/ 3343275 w 4129087"/>
              <a:gd name="connsiteY28" fmla="*/ 809625 h 2895600"/>
              <a:gd name="connsiteX29" fmla="*/ 3286125 w 4129087"/>
              <a:gd name="connsiteY29" fmla="*/ 814387 h 2895600"/>
              <a:gd name="connsiteX30" fmla="*/ 3281362 w 4129087"/>
              <a:gd name="connsiteY30" fmla="*/ 862012 h 2895600"/>
              <a:gd name="connsiteX31" fmla="*/ 3252787 w 4129087"/>
              <a:gd name="connsiteY31" fmla="*/ 862012 h 2895600"/>
              <a:gd name="connsiteX32" fmla="*/ 3252787 w 4129087"/>
              <a:gd name="connsiteY32" fmla="*/ 904875 h 2895600"/>
              <a:gd name="connsiteX33" fmla="*/ 3224212 w 4129087"/>
              <a:gd name="connsiteY33" fmla="*/ 904875 h 2895600"/>
              <a:gd name="connsiteX34" fmla="*/ 3228975 w 4129087"/>
              <a:gd name="connsiteY34" fmla="*/ 933450 h 2895600"/>
              <a:gd name="connsiteX35" fmla="*/ 3152775 w 4129087"/>
              <a:gd name="connsiteY35" fmla="*/ 933450 h 2895600"/>
              <a:gd name="connsiteX36" fmla="*/ 3143250 w 4129087"/>
              <a:gd name="connsiteY36" fmla="*/ 990600 h 2895600"/>
              <a:gd name="connsiteX37" fmla="*/ 3128962 w 4129087"/>
              <a:gd name="connsiteY37" fmla="*/ 990600 h 2895600"/>
              <a:gd name="connsiteX38" fmla="*/ 3138487 w 4129087"/>
              <a:gd name="connsiteY38" fmla="*/ 1076325 h 2895600"/>
              <a:gd name="connsiteX39" fmla="*/ 3100387 w 4129087"/>
              <a:gd name="connsiteY39" fmla="*/ 1076325 h 2895600"/>
              <a:gd name="connsiteX40" fmla="*/ 3100387 w 4129087"/>
              <a:gd name="connsiteY40" fmla="*/ 1123950 h 2895600"/>
              <a:gd name="connsiteX41" fmla="*/ 3033712 w 4129087"/>
              <a:gd name="connsiteY41" fmla="*/ 1119187 h 2895600"/>
              <a:gd name="connsiteX42" fmla="*/ 3038475 w 4129087"/>
              <a:gd name="connsiteY42" fmla="*/ 1143000 h 2895600"/>
              <a:gd name="connsiteX43" fmla="*/ 2957512 w 4129087"/>
              <a:gd name="connsiteY43" fmla="*/ 1143000 h 2895600"/>
              <a:gd name="connsiteX44" fmla="*/ 2962275 w 4129087"/>
              <a:gd name="connsiteY44" fmla="*/ 1181100 h 2895600"/>
              <a:gd name="connsiteX45" fmla="*/ 2938462 w 4129087"/>
              <a:gd name="connsiteY45" fmla="*/ 1181100 h 2895600"/>
              <a:gd name="connsiteX46" fmla="*/ 2938462 w 4129087"/>
              <a:gd name="connsiteY46" fmla="*/ 1233487 h 2895600"/>
              <a:gd name="connsiteX47" fmla="*/ 2900362 w 4129087"/>
              <a:gd name="connsiteY47" fmla="*/ 1233487 h 2895600"/>
              <a:gd name="connsiteX48" fmla="*/ 2900362 w 4129087"/>
              <a:gd name="connsiteY48" fmla="*/ 1295400 h 2895600"/>
              <a:gd name="connsiteX49" fmla="*/ 2762250 w 4129087"/>
              <a:gd name="connsiteY49" fmla="*/ 1295400 h 2895600"/>
              <a:gd name="connsiteX50" fmla="*/ 2771775 w 4129087"/>
              <a:gd name="connsiteY50" fmla="*/ 1333500 h 2895600"/>
              <a:gd name="connsiteX51" fmla="*/ 2714625 w 4129087"/>
              <a:gd name="connsiteY51" fmla="*/ 1333500 h 2895600"/>
              <a:gd name="connsiteX52" fmla="*/ 2705100 w 4129087"/>
              <a:gd name="connsiteY52" fmla="*/ 1371600 h 2895600"/>
              <a:gd name="connsiteX53" fmla="*/ 2647950 w 4129087"/>
              <a:gd name="connsiteY53" fmla="*/ 1371600 h 2895600"/>
              <a:gd name="connsiteX54" fmla="*/ 2643187 w 4129087"/>
              <a:gd name="connsiteY54" fmla="*/ 1404937 h 2895600"/>
              <a:gd name="connsiteX55" fmla="*/ 2586037 w 4129087"/>
              <a:gd name="connsiteY55" fmla="*/ 1404937 h 2895600"/>
              <a:gd name="connsiteX56" fmla="*/ 2586037 w 4129087"/>
              <a:gd name="connsiteY56" fmla="*/ 1452562 h 2895600"/>
              <a:gd name="connsiteX57" fmla="*/ 2533650 w 4129087"/>
              <a:gd name="connsiteY57" fmla="*/ 1447800 h 2895600"/>
              <a:gd name="connsiteX58" fmla="*/ 2538412 w 4129087"/>
              <a:gd name="connsiteY58" fmla="*/ 1481137 h 2895600"/>
              <a:gd name="connsiteX59" fmla="*/ 2514600 w 4129087"/>
              <a:gd name="connsiteY59" fmla="*/ 1476375 h 2895600"/>
              <a:gd name="connsiteX60" fmla="*/ 2514600 w 4129087"/>
              <a:gd name="connsiteY60" fmla="*/ 1547812 h 2895600"/>
              <a:gd name="connsiteX61" fmla="*/ 2476500 w 4129087"/>
              <a:gd name="connsiteY61" fmla="*/ 1543050 h 2895600"/>
              <a:gd name="connsiteX62" fmla="*/ 2466975 w 4129087"/>
              <a:gd name="connsiteY62" fmla="*/ 1581150 h 2895600"/>
              <a:gd name="connsiteX63" fmla="*/ 2405062 w 4129087"/>
              <a:gd name="connsiteY63" fmla="*/ 1576387 h 2895600"/>
              <a:gd name="connsiteX64" fmla="*/ 2409825 w 4129087"/>
              <a:gd name="connsiteY64" fmla="*/ 1604962 h 2895600"/>
              <a:gd name="connsiteX65" fmla="*/ 2343150 w 4129087"/>
              <a:gd name="connsiteY65" fmla="*/ 1609725 h 2895600"/>
              <a:gd name="connsiteX66" fmla="*/ 2343150 w 4129087"/>
              <a:gd name="connsiteY66" fmla="*/ 1643062 h 2895600"/>
              <a:gd name="connsiteX67" fmla="*/ 2305050 w 4129087"/>
              <a:gd name="connsiteY67" fmla="*/ 1643062 h 2895600"/>
              <a:gd name="connsiteX68" fmla="*/ 2314575 w 4129087"/>
              <a:gd name="connsiteY68" fmla="*/ 1681162 h 2895600"/>
              <a:gd name="connsiteX69" fmla="*/ 2257425 w 4129087"/>
              <a:gd name="connsiteY69" fmla="*/ 1681162 h 2895600"/>
              <a:gd name="connsiteX70" fmla="*/ 2247900 w 4129087"/>
              <a:gd name="connsiteY70" fmla="*/ 1714500 h 2895600"/>
              <a:gd name="connsiteX71" fmla="*/ 2100262 w 4129087"/>
              <a:gd name="connsiteY71" fmla="*/ 1714500 h 2895600"/>
              <a:gd name="connsiteX72" fmla="*/ 2100262 w 4129087"/>
              <a:gd name="connsiteY72" fmla="*/ 1714500 h 2895600"/>
              <a:gd name="connsiteX73" fmla="*/ 2090737 w 4129087"/>
              <a:gd name="connsiteY73" fmla="*/ 1762125 h 2895600"/>
              <a:gd name="connsiteX74" fmla="*/ 2105025 w 4129087"/>
              <a:gd name="connsiteY74" fmla="*/ 1809750 h 2895600"/>
              <a:gd name="connsiteX75" fmla="*/ 2047875 w 4129087"/>
              <a:gd name="connsiteY75" fmla="*/ 1809750 h 2895600"/>
              <a:gd name="connsiteX76" fmla="*/ 2038350 w 4129087"/>
              <a:gd name="connsiteY76" fmla="*/ 1895475 h 2895600"/>
              <a:gd name="connsiteX77" fmla="*/ 2000250 w 4129087"/>
              <a:gd name="connsiteY77" fmla="*/ 1895475 h 2895600"/>
              <a:gd name="connsiteX78" fmla="*/ 2000250 w 4129087"/>
              <a:gd name="connsiteY78" fmla="*/ 1919287 h 2895600"/>
              <a:gd name="connsiteX79" fmla="*/ 1885950 w 4129087"/>
              <a:gd name="connsiteY79" fmla="*/ 1924050 h 2895600"/>
              <a:gd name="connsiteX80" fmla="*/ 1881187 w 4129087"/>
              <a:gd name="connsiteY80" fmla="*/ 1962150 h 2895600"/>
              <a:gd name="connsiteX81" fmla="*/ 1833562 w 4129087"/>
              <a:gd name="connsiteY81" fmla="*/ 1962150 h 2895600"/>
              <a:gd name="connsiteX82" fmla="*/ 1833562 w 4129087"/>
              <a:gd name="connsiteY82" fmla="*/ 2000250 h 2895600"/>
              <a:gd name="connsiteX83" fmla="*/ 1790700 w 4129087"/>
              <a:gd name="connsiteY83" fmla="*/ 1990725 h 2895600"/>
              <a:gd name="connsiteX84" fmla="*/ 1790700 w 4129087"/>
              <a:gd name="connsiteY84" fmla="*/ 2033587 h 2895600"/>
              <a:gd name="connsiteX85" fmla="*/ 1752600 w 4129087"/>
              <a:gd name="connsiteY85" fmla="*/ 2033587 h 2895600"/>
              <a:gd name="connsiteX86" fmla="*/ 1757362 w 4129087"/>
              <a:gd name="connsiteY86" fmla="*/ 2095500 h 2895600"/>
              <a:gd name="connsiteX87" fmla="*/ 1600200 w 4129087"/>
              <a:gd name="connsiteY87" fmla="*/ 2105025 h 2895600"/>
              <a:gd name="connsiteX88" fmla="*/ 1604962 w 4129087"/>
              <a:gd name="connsiteY88" fmla="*/ 2181225 h 2895600"/>
              <a:gd name="connsiteX89" fmla="*/ 1566862 w 4129087"/>
              <a:gd name="connsiteY89" fmla="*/ 2176462 h 2895600"/>
              <a:gd name="connsiteX90" fmla="*/ 1566862 w 4129087"/>
              <a:gd name="connsiteY90" fmla="*/ 2205037 h 2895600"/>
              <a:gd name="connsiteX91" fmla="*/ 1466850 w 4129087"/>
              <a:gd name="connsiteY91" fmla="*/ 2214562 h 2895600"/>
              <a:gd name="connsiteX92" fmla="*/ 1466850 w 4129087"/>
              <a:gd name="connsiteY92" fmla="*/ 2266950 h 2895600"/>
              <a:gd name="connsiteX93" fmla="*/ 1443037 w 4129087"/>
              <a:gd name="connsiteY93" fmla="*/ 2266950 h 2895600"/>
              <a:gd name="connsiteX94" fmla="*/ 1462087 w 4129087"/>
              <a:gd name="connsiteY94" fmla="*/ 2328862 h 2895600"/>
              <a:gd name="connsiteX95" fmla="*/ 1423987 w 4129087"/>
              <a:gd name="connsiteY95" fmla="*/ 2328862 h 2895600"/>
              <a:gd name="connsiteX96" fmla="*/ 1419225 w 4129087"/>
              <a:gd name="connsiteY96" fmla="*/ 2357437 h 2895600"/>
              <a:gd name="connsiteX97" fmla="*/ 1228725 w 4129087"/>
              <a:gd name="connsiteY97" fmla="*/ 2371725 h 2895600"/>
              <a:gd name="connsiteX98" fmla="*/ 1223962 w 4129087"/>
              <a:gd name="connsiteY98" fmla="*/ 2428875 h 2895600"/>
              <a:gd name="connsiteX99" fmla="*/ 1019175 w 4129087"/>
              <a:gd name="connsiteY99" fmla="*/ 2433637 h 2895600"/>
              <a:gd name="connsiteX100" fmla="*/ 1014412 w 4129087"/>
              <a:gd name="connsiteY100" fmla="*/ 2486025 h 2895600"/>
              <a:gd name="connsiteX101" fmla="*/ 985837 w 4129087"/>
              <a:gd name="connsiteY101" fmla="*/ 2486025 h 2895600"/>
              <a:gd name="connsiteX102" fmla="*/ 1000125 w 4129087"/>
              <a:gd name="connsiteY102" fmla="*/ 2528887 h 2895600"/>
              <a:gd name="connsiteX103" fmla="*/ 976312 w 4129087"/>
              <a:gd name="connsiteY103" fmla="*/ 2571750 h 2895600"/>
              <a:gd name="connsiteX104" fmla="*/ 885825 w 4129087"/>
              <a:gd name="connsiteY104" fmla="*/ 2571750 h 2895600"/>
              <a:gd name="connsiteX105" fmla="*/ 890587 w 4129087"/>
              <a:gd name="connsiteY105" fmla="*/ 2600325 h 2895600"/>
              <a:gd name="connsiteX106" fmla="*/ 842962 w 4129087"/>
              <a:gd name="connsiteY106" fmla="*/ 2600325 h 2895600"/>
              <a:gd name="connsiteX107" fmla="*/ 842962 w 4129087"/>
              <a:gd name="connsiteY107" fmla="*/ 2628900 h 2895600"/>
              <a:gd name="connsiteX108" fmla="*/ 690562 w 4129087"/>
              <a:gd name="connsiteY108" fmla="*/ 2633662 h 2895600"/>
              <a:gd name="connsiteX109" fmla="*/ 690562 w 4129087"/>
              <a:gd name="connsiteY109" fmla="*/ 2671762 h 2895600"/>
              <a:gd name="connsiteX110" fmla="*/ 604837 w 4129087"/>
              <a:gd name="connsiteY110" fmla="*/ 2657475 h 2895600"/>
              <a:gd name="connsiteX111" fmla="*/ 609600 w 4129087"/>
              <a:gd name="connsiteY111" fmla="*/ 2757487 h 2895600"/>
              <a:gd name="connsiteX112" fmla="*/ 566737 w 4129087"/>
              <a:gd name="connsiteY112" fmla="*/ 2762250 h 2895600"/>
              <a:gd name="connsiteX113" fmla="*/ 576262 w 4129087"/>
              <a:gd name="connsiteY113" fmla="*/ 2805112 h 2895600"/>
              <a:gd name="connsiteX114" fmla="*/ 433387 w 4129087"/>
              <a:gd name="connsiteY114" fmla="*/ 2786062 h 2895600"/>
              <a:gd name="connsiteX115" fmla="*/ 433387 w 4129087"/>
              <a:gd name="connsiteY115" fmla="*/ 2824162 h 2895600"/>
              <a:gd name="connsiteX116" fmla="*/ 385762 w 4129087"/>
              <a:gd name="connsiteY116" fmla="*/ 2814637 h 2895600"/>
              <a:gd name="connsiteX117" fmla="*/ 381000 w 4129087"/>
              <a:gd name="connsiteY117" fmla="*/ 2857500 h 2895600"/>
              <a:gd name="connsiteX118" fmla="*/ 223837 w 4129087"/>
              <a:gd name="connsiteY118" fmla="*/ 2867025 h 2895600"/>
              <a:gd name="connsiteX119" fmla="*/ 233362 w 4129087"/>
              <a:gd name="connsiteY119" fmla="*/ 2895600 h 2895600"/>
              <a:gd name="connsiteX120" fmla="*/ 0 w 4129087"/>
              <a:gd name="connsiteY120" fmla="*/ 2895600 h 2895600"/>
              <a:gd name="connsiteX0" fmla="*/ 4129087 w 4129087"/>
              <a:gd name="connsiteY0" fmla="*/ 0 h 2895600"/>
              <a:gd name="connsiteX1" fmla="*/ 3848100 w 4129087"/>
              <a:gd name="connsiteY1" fmla="*/ 0 h 2895600"/>
              <a:gd name="connsiteX2" fmla="*/ 3843337 w 4129087"/>
              <a:gd name="connsiteY2" fmla="*/ 66675 h 2895600"/>
              <a:gd name="connsiteX3" fmla="*/ 3805237 w 4129087"/>
              <a:gd name="connsiteY3" fmla="*/ 66675 h 2895600"/>
              <a:gd name="connsiteX4" fmla="*/ 3819525 w 4129087"/>
              <a:gd name="connsiteY4" fmla="*/ 133350 h 2895600"/>
              <a:gd name="connsiteX5" fmla="*/ 3790950 w 4129087"/>
              <a:gd name="connsiteY5" fmla="*/ 138112 h 2895600"/>
              <a:gd name="connsiteX6" fmla="*/ 3795712 w 4129087"/>
              <a:gd name="connsiteY6" fmla="*/ 219075 h 2895600"/>
              <a:gd name="connsiteX7" fmla="*/ 3729037 w 4129087"/>
              <a:gd name="connsiteY7" fmla="*/ 223837 h 2895600"/>
              <a:gd name="connsiteX8" fmla="*/ 3729037 w 4129087"/>
              <a:gd name="connsiteY8" fmla="*/ 271462 h 2895600"/>
              <a:gd name="connsiteX9" fmla="*/ 3671887 w 4129087"/>
              <a:gd name="connsiteY9" fmla="*/ 280987 h 2895600"/>
              <a:gd name="connsiteX10" fmla="*/ 3695700 w 4129087"/>
              <a:gd name="connsiteY10" fmla="*/ 361950 h 2895600"/>
              <a:gd name="connsiteX11" fmla="*/ 3638550 w 4129087"/>
              <a:gd name="connsiteY11" fmla="*/ 366712 h 2895600"/>
              <a:gd name="connsiteX12" fmla="*/ 3648075 w 4129087"/>
              <a:gd name="connsiteY12" fmla="*/ 400050 h 2895600"/>
              <a:gd name="connsiteX13" fmla="*/ 3624262 w 4129087"/>
              <a:gd name="connsiteY13" fmla="*/ 400050 h 2895600"/>
              <a:gd name="connsiteX14" fmla="*/ 3629025 w 4129087"/>
              <a:gd name="connsiteY14" fmla="*/ 442912 h 2895600"/>
              <a:gd name="connsiteX15" fmla="*/ 3586162 w 4129087"/>
              <a:gd name="connsiteY15" fmla="*/ 442912 h 2895600"/>
              <a:gd name="connsiteX16" fmla="*/ 3586162 w 4129087"/>
              <a:gd name="connsiteY16" fmla="*/ 485775 h 2895600"/>
              <a:gd name="connsiteX17" fmla="*/ 3509962 w 4129087"/>
              <a:gd name="connsiteY17" fmla="*/ 485775 h 2895600"/>
              <a:gd name="connsiteX18" fmla="*/ 3514725 w 4129087"/>
              <a:gd name="connsiteY18" fmla="*/ 533400 h 2895600"/>
              <a:gd name="connsiteX19" fmla="*/ 3490912 w 4129087"/>
              <a:gd name="connsiteY19" fmla="*/ 538162 h 2895600"/>
              <a:gd name="connsiteX20" fmla="*/ 3490912 w 4129087"/>
              <a:gd name="connsiteY20" fmla="*/ 590550 h 2895600"/>
              <a:gd name="connsiteX21" fmla="*/ 3419475 w 4129087"/>
              <a:gd name="connsiteY21" fmla="*/ 590550 h 2895600"/>
              <a:gd name="connsiteX22" fmla="*/ 3424237 w 4129087"/>
              <a:gd name="connsiteY22" fmla="*/ 642937 h 2895600"/>
              <a:gd name="connsiteX23" fmla="*/ 3386137 w 4129087"/>
              <a:gd name="connsiteY23" fmla="*/ 652462 h 2895600"/>
              <a:gd name="connsiteX24" fmla="*/ 3386137 w 4129087"/>
              <a:gd name="connsiteY24" fmla="*/ 690562 h 2895600"/>
              <a:gd name="connsiteX25" fmla="*/ 3357562 w 4129087"/>
              <a:gd name="connsiteY25" fmla="*/ 695325 h 2895600"/>
              <a:gd name="connsiteX26" fmla="*/ 3357562 w 4129087"/>
              <a:gd name="connsiteY26" fmla="*/ 752475 h 2895600"/>
              <a:gd name="connsiteX27" fmla="*/ 3333750 w 4129087"/>
              <a:gd name="connsiteY27" fmla="*/ 752475 h 2895600"/>
              <a:gd name="connsiteX28" fmla="*/ 3343275 w 4129087"/>
              <a:gd name="connsiteY28" fmla="*/ 809625 h 2895600"/>
              <a:gd name="connsiteX29" fmla="*/ 3286125 w 4129087"/>
              <a:gd name="connsiteY29" fmla="*/ 814387 h 2895600"/>
              <a:gd name="connsiteX30" fmla="*/ 3281362 w 4129087"/>
              <a:gd name="connsiteY30" fmla="*/ 862012 h 2895600"/>
              <a:gd name="connsiteX31" fmla="*/ 3252787 w 4129087"/>
              <a:gd name="connsiteY31" fmla="*/ 862012 h 2895600"/>
              <a:gd name="connsiteX32" fmla="*/ 3252787 w 4129087"/>
              <a:gd name="connsiteY32" fmla="*/ 904875 h 2895600"/>
              <a:gd name="connsiteX33" fmla="*/ 3224212 w 4129087"/>
              <a:gd name="connsiteY33" fmla="*/ 904875 h 2895600"/>
              <a:gd name="connsiteX34" fmla="*/ 3228975 w 4129087"/>
              <a:gd name="connsiteY34" fmla="*/ 933450 h 2895600"/>
              <a:gd name="connsiteX35" fmla="*/ 3152775 w 4129087"/>
              <a:gd name="connsiteY35" fmla="*/ 933450 h 2895600"/>
              <a:gd name="connsiteX36" fmla="*/ 3143250 w 4129087"/>
              <a:gd name="connsiteY36" fmla="*/ 990600 h 2895600"/>
              <a:gd name="connsiteX37" fmla="*/ 3128962 w 4129087"/>
              <a:gd name="connsiteY37" fmla="*/ 990600 h 2895600"/>
              <a:gd name="connsiteX38" fmla="*/ 3138487 w 4129087"/>
              <a:gd name="connsiteY38" fmla="*/ 1076325 h 2895600"/>
              <a:gd name="connsiteX39" fmla="*/ 3100387 w 4129087"/>
              <a:gd name="connsiteY39" fmla="*/ 1076325 h 2895600"/>
              <a:gd name="connsiteX40" fmla="*/ 3100387 w 4129087"/>
              <a:gd name="connsiteY40" fmla="*/ 1123950 h 2895600"/>
              <a:gd name="connsiteX41" fmla="*/ 3033712 w 4129087"/>
              <a:gd name="connsiteY41" fmla="*/ 1119187 h 2895600"/>
              <a:gd name="connsiteX42" fmla="*/ 3038475 w 4129087"/>
              <a:gd name="connsiteY42" fmla="*/ 1143000 h 2895600"/>
              <a:gd name="connsiteX43" fmla="*/ 2957512 w 4129087"/>
              <a:gd name="connsiteY43" fmla="*/ 1143000 h 2895600"/>
              <a:gd name="connsiteX44" fmla="*/ 2962275 w 4129087"/>
              <a:gd name="connsiteY44" fmla="*/ 1181100 h 2895600"/>
              <a:gd name="connsiteX45" fmla="*/ 2938462 w 4129087"/>
              <a:gd name="connsiteY45" fmla="*/ 1181100 h 2895600"/>
              <a:gd name="connsiteX46" fmla="*/ 2938462 w 4129087"/>
              <a:gd name="connsiteY46" fmla="*/ 1233487 h 2895600"/>
              <a:gd name="connsiteX47" fmla="*/ 2900362 w 4129087"/>
              <a:gd name="connsiteY47" fmla="*/ 1233487 h 2895600"/>
              <a:gd name="connsiteX48" fmla="*/ 2900362 w 4129087"/>
              <a:gd name="connsiteY48" fmla="*/ 1295400 h 2895600"/>
              <a:gd name="connsiteX49" fmla="*/ 2762250 w 4129087"/>
              <a:gd name="connsiteY49" fmla="*/ 1295400 h 2895600"/>
              <a:gd name="connsiteX50" fmla="*/ 2771775 w 4129087"/>
              <a:gd name="connsiteY50" fmla="*/ 1333500 h 2895600"/>
              <a:gd name="connsiteX51" fmla="*/ 2714625 w 4129087"/>
              <a:gd name="connsiteY51" fmla="*/ 1333500 h 2895600"/>
              <a:gd name="connsiteX52" fmla="*/ 2705100 w 4129087"/>
              <a:gd name="connsiteY52" fmla="*/ 1371600 h 2895600"/>
              <a:gd name="connsiteX53" fmla="*/ 2647950 w 4129087"/>
              <a:gd name="connsiteY53" fmla="*/ 1371600 h 2895600"/>
              <a:gd name="connsiteX54" fmla="*/ 2643187 w 4129087"/>
              <a:gd name="connsiteY54" fmla="*/ 1404937 h 2895600"/>
              <a:gd name="connsiteX55" fmla="*/ 2586037 w 4129087"/>
              <a:gd name="connsiteY55" fmla="*/ 1404937 h 2895600"/>
              <a:gd name="connsiteX56" fmla="*/ 2586037 w 4129087"/>
              <a:gd name="connsiteY56" fmla="*/ 1452562 h 2895600"/>
              <a:gd name="connsiteX57" fmla="*/ 2533650 w 4129087"/>
              <a:gd name="connsiteY57" fmla="*/ 1447800 h 2895600"/>
              <a:gd name="connsiteX58" fmla="*/ 2538412 w 4129087"/>
              <a:gd name="connsiteY58" fmla="*/ 1481137 h 2895600"/>
              <a:gd name="connsiteX59" fmla="*/ 2514600 w 4129087"/>
              <a:gd name="connsiteY59" fmla="*/ 1476375 h 2895600"/>
              <a:gd name="connsiteX60" fmla="*/ 2514600 w 4129087"/>
              <a:gd name="connsiteY60" fmla="*/ 1547812 h 2895600"/>
              <a:gd name="connsiteX61" fmla="*/ 2476500 w 4129087"/>
              <a:gd name="connsiteY61" fmla="*/ 1543050 h 2895600"/>
              <a:gd name="connsiteX62" fmla="*/ 2466975 w 4129087"/>
              <a:gd name="connsiteY62" fmla="*/ 1581150 h 2895600"/>
              <a:gd name="connsiteX63" fmla="*/ 2405062 w 4129087"/>
              <a:gd name="connsiteY63" fmla="*/ 1576387 h 2895600"/>
              <a:gd name="connsiteX64" fmla="*/ 2409825 w 4129087"/>
              <a:gd name="connsiteY64" fmla="*/ 1604962 h 2895600"/>
              <a:gd name="connsiteX65" fmla="*/ 2343150 w 4129087"/>
              <a:gd name="connsiteY65" fmla="*/ 1609725 h 2895600"/>
              <a:gd name="connsiteX66" fmla="*/ 2343150 w 4129087"/>
              <a:gd name="connsiteY66" fmla="*/ 1643062 h 2895600"/>
              <a:gd name="connsiteX67" fmla="*/ 2305050 w 4129087"/>
              <a:gd name="connsiteY67" fmla="*/ 1643062 h 2895600"/>
              <a:gd name="connsiteX68" fmla="*/ 2314575 w 4129087"/>
              <a:gd name="connsiteY68" fmla="*/ 1681162 h 2895600"/>
              <a:gd name="connsiteX69" fmla="*/ 2257425 w 4129087"/>
              <a:gd name="connsiteY69" fmla="*/ 1681162 h 2895600"/>
              <a:gd name="connsiteX70" fmla="*/ 2247900 w 4129087"/>
              <a:gd name="connsiteY70" fmla="*/ 1714500 h 2895600"/>
              <a:gd name="connsiteX71" fmla="*/ 2100262 w 4129087"/>
              <a:gd name="connsiteY71" fmla="*/ 1714500 h 2895600"/>
              <a:gd name="connsiteX72" fmla="*/ 2100262 w 4129087"/>
              <a:gd name="connsiteY72" fmla="*/ 1714500 h 2895600"/>
              <a:gd name="connsiteX73" fmla="*/ 2090737 w 4129087"/>
              <a:gd name="connsiteY73" fmla="*/ 1762125 h 2895600"/>
              <a:gd name="connsiteX74" fmla="*/ 2105025 w 4129087"/>
              <a:gd name="connsiteY74" fmla="*/ 1809750 h 2895600"/>
              <a:gd name="connsiteX75" fmla="*/ 2047875 w 4129087"/>
              <a:gd name="connsiteY75" fmla="*/ 1809750 h 2895600"/>
              <a:gd name="connsiteX76" fmla="*/ 2038350 w 4129087"/>
              <a:gd name="connsiteY76" fmla="*/ 1895475 h 2895600"/>
              <a:gd name="connsiteX77" fmla="*/ 2000250 w 4129087"/>
              <a:gd name="connsiteY77" fmla="*/ 1895475 h 2895600"/>
              <a:gd name="connsiteX78" fmla="*/ 2000250 w 4129087"/>
              <a:gd name="connsiteY78" fmla="*/ 1919287 h 2895600"/>
              <a:gd name="connsiteX79" fmla="*/ 1885950 w 4129087"/>
              <a:gd name="connsiteY79" fmla="*/ 1924050 h 2895600"/>
              <a:gd name="connsiteX80" fmla="*/ 1881187 w 4129087"/>
              <a:gd name="connsiteY80" fmla="*/ 1962150 h 2895600"/>
              <a:gd name="connsiteX81" fmla="*/ 1833562 w 4129087"/>
              <a:gd name="connsiteY81" fmla="*/ 1962150 h 2895600"/>
              <a:gd name="connsiteX82" fmla="*/ 1833562 w 4129087"/>
              <a:gd name="connsiteY82" fmla="*/ 2000250 h 2895600"/>
              <a:gd name="connsiteX83" fmla="*/ 1790700 w 4129087"/>
              <a:gd name="connsiteY83" fmla="*/ 1990725 h 2895600"/>
              <a:gd name="connsiteX84" fmla="*/ 1790700 w 4129087"/>
              <a:gd name="connsiteY84" fmla="*/ 2033587 h 2895600"/>
              <a:gd name="connsiteX85" fmla="*/ 1752600 w 4129087"/>
              <a:gd name="connsiteY85" fmla="*/ 2033587 h 2895600"/>
              <a:gd name="connsiteX86" fmla="*/ 1757362 w 4129087"/>
              <a:gd name="connsiteY86" fmla="*/ 2095500 h 2895600"/>
              <a:gd name="connsiteX87" fmla="*/ 1600200 w 4129087"/>
              <a:gd name="connsiteY87" fmla="*/ 2105025 h 2895600"/>
              <a:gd name="connsiteX88" fmla="*/ 1604962 w 4129087"/>
              <a:gd name="connsiteY88" fmla="*/ 2181225 h 2895600"/>
              <a:gd name="connsiteX89" fmla="*/ 1566862 w 4129087"/>
              <a:gd name="connsiteY89" fmla="*/ 2176462 h 2895600"/>
              <a:gd name="connsiteX90" fmla="*/ 1566862 w 4129087"/>
              <a:gd name="connsiteY90" fmla="*/ 2205037 h 2895600"/>
              <a:gd name="connsiteX91" fmla="*/ 1466850 w 4129087"/>
              <a:gd name="connsiteY91" fmla="*/ 2214562 h 2895600"/>
              <a:gd name="connsiteX92" fmla="*/ 1466850 w 4129087"/>
              <a:gd name="connsiteY92" fmla="*/ 2266950 h 2895600"/>
              <a:gd name="connsiteX93" fmla="*/ 1443037 w 4129087"/>
              <a:gd name="connsiteY93" fmla="*/ 2266950 h 2895600"/>
              <a:gd name="connsiteX94" fmla="*/ 1462087 w 4129087"/>
              <a:gd name="connsiteY94" fmla="*/ 2328862 h 2895600"/>
              <a:gd name="connsiteX95" fmla="*/ 1423987 w 4129087"/>
              <a:gd name="connsiteY95" fmla="*/ 2328862 h 2895600"/>
              <a:gd name="connsiteX96" fmla="*/ 1419225 w 4129087"/>
              <a:gd name="connsiteY96" fmla="*/ 2357437 h 2895600"/>
              <a:gd name="connsiteX97" fmla="*/ 1228725 w 4129087"/>
              <a:gd name="connsiteY97" fmla="*/ 2371725 h 2895600"/>
              <a:gd name="connsiteX98" fmla="*/ 1223962 w 4129087"/>
              <a:gd name="connsiteY98" fmla="*/ 2428875 h 2895600"/>
              <a:gd name="connsiteX99" fmla="*/ 1019175 w 4129087"/>
              <a:gd name="connsiteY99" fmla="*/ 2433637 h 2895600"/>
              <a:gd name="connsiteX100" fmla="*/ 1014412 w 4129087"/>
              <a:gd name="connsiteY100" fmla="*/ 2486025 h 2895600"/>
              <a:gd name="connsiteX101" fmla="*/ 985837 w 4129087"/>
              <a:gd name="connsiteY101" fmla="*/ 2486025 h 2895600"/>
              <a:gd name="connsiteX102" fmla="*/ 1000125 w 4129087"/>
              <a:gd name="connsiteY102" fmla="*/ 2528887 h 2895600"/>
              <a:gd name="connsiteX103" fmla="*/ 976312 w 4129087"/>
              <a:gd name="connsiteY103" fmla="*/ 2571750 h 2895600"/>
              <a:gd name="connsiteX104" fmla="*/ 885825 w 4129087"/>
              <a:gd name="connsiteY104" fmla="*/ 2571750 h 2895600"/>
              <a:gd name="connsiteX105" fmla="*/ 890587 w 4129087"/>
              <a:gd name="connsiteY105" fmla="*/ 2600325 h 2895600"/>
              <a:gd name="connsiteX106" fmla="*/ 842962 w 4129087"/>
              <a:gd name="connsiteY106" fmla="*/ 2600325 h 2895600"/>
              <a:gd name="connsiteX107" fmla="*/ 842962 w 4129087"/>
              <a:gd name="connsiteY107" fmla="*/ 2628900 h 2895600"/>
              <a:gd name="connsiteX108" fmla="*/ 690562 w 4129087"/>
              <a:gd name="connsiteY108" fmla="*/ 2633662 h 2895600"/>
              <a:gd name="connsiteX109" fmla="*/ 690562 w 4129087"/>
              <a:gd name="connsiteY109" fmla="*/ 2671762 h 2895600"/>
              <a:gd name="connsiteX110" fmla="*/ 604837 w 4129087"/>
              <a:gd name="connsiteY110" fmla="*/ 2657475 h 2895600"/>
              <a:gd name="connsiteX111" fmla="*/ 609600 w 4129087"/>
              <a:gd name="connsiteY111" fmla="*/ 2757487 h 2895600"/>
              <a:gd name="connsiteX112" fmla="*/ 566737 w 4129087"/>
              <a:gd name="connsiteY112" fmla="*/ 2762250 h 2895600"/>
              <a:gd name="connsiteX113" fmla="*/ 566737 w 4129087"/>
              <a:gd name="connsiteY113" fmla="*/ 2790824 h 2895600"/>
              <a:gd name="connsiteX114" fmla="*/ 433387 w 4129087"/>
              <a:gd name="connsiteY114" fmla="*/ 2786062 h 2895600"/>
              <a:gd name="connsiteX115" fmla="*/ 433387 w 4129087"/>
              <a:gd name="connsiteY115" fmla="*/ 2824162 h 2895600"/>
              <a:gd name="connsiteX116" fmla="*/ 385762 w 4129087"/>
              <a:gd name="connsiteY116" fmla="*/ 2814637 h 2895600"/>
              <a:gd name="connsiteX117" fmla="*/ 381000 w 4129087"/>
              <a:gd name="connsiteY117" fmla="*/ 2857500 h 2895600"/>
              <a:gd name="connsiteX118" fmla="*/ 223837 w 4129087"/>
              <a:gd name="connsiteY118" fmla="*/ 2867025 h 2895600"/>
              <a:gd name="connsiteX119" fmla="*/ 233362 w 4129087"/>
              <a:gd name="connsiteY119" fmla="*/ 2895600 h 2895600"/>
              <a:gd name="connsiteX120" fmla="*/ 0 w 4129087"/>
              <a:gd name="connsiteY120" fmla="*/ 289560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129087" h="2895600">
                <a:moveTo>
                  <a:pt x="4129087" y="0"/>
                </a:moveTo>
                <a:lnTo>
                  <a:pt x="3848100" y="0"/>
                </a:lnTo>
                <a:lnTo>
                  <a:pt x="3843337" y="66675"/>
                </a:lnTo>
                <a:lnTo>
                  <a:pt x="3805237" y="66675"/>
                </a:lnTo>
                <a:lnTo>
                  <a:pt x="3819525" y="133350"/>
                </a:lnTo>
                <a:lnTo>
                  <a:pt x="3790950" y="138112"/>
                </a:lnTo>
                <a:lnTo>
                  <a:pt x="3795712" y="219075"/>
                </a:lnTo>
                <a:lnTo>
                  <a:pt x="3729037" y="223837"/>
                </a:lnTo>
                <a:lnTo>
                  <a:pt x="3729037" y="271462"/>
                </a:lnTo>
                <a:lnTo>
                  <a:pt x="3671887" y="280987"/>
                </a:lnTo>
                <a:lnTo>
                  <a:pt x="3695700" y="361950"/>
                </a:lnTo>
                <a:lnTo>
                  <a:pt x="3638550" y="366712"/>
                </a:lnTo>
                <a:lnTo>
                  <a:pt x="3648075" y="400050"/>
                </a:lnTo>
                <a:lnTo>
                  <a:pt x="3624262" y="400050"/>
                </a:lnTo>
                <a:lnTo>
                  <a:pt x="3629025" y="442912"/>
                </a:lnTo>
                <a:lnTo>
                  <a:pt x="3586162" y="442912"/>
                </a:lnTo>
                <a:lnTo>
                  <a:pt x="3586162" y="485775"/>
                </a:lnTo>
                <a:lnTo>
                  <a:pt x="3509962" y="485775"/>
                </a:lnTo>
                <a:lnTo>
                  <a:pt x="3514725" y="533400"/>
                </a:lnTo>
                <a:lnTo>
                  <a:pt x="3490912" y="538162"/>
                </a:lnTo>
                <a:lnTo>
                  <a:pt x="3490912" y="590550"/>
                </a:lnTo>
                <a:lnTo>
                  <a:pt x="3419475" y="590550"/>
                </a:lnTo>
                <a:lnTo>
                  <a:pt x="3424237" y="642937"/>
                </a:lnTo>
                <a:lnTo>
                  <a:pt x="3386137" y="652462"/>
                </a:lnTo>
                <a:lnTo>
                  <a:pt x="3386137" y="690562"/>
                </a:lnTo>
                <a:lnTo>
                  <a:pt x="3357562" y="695325"/>
                </a:lnTo>
                <a:lnTo>
                  <a:pt x="3357562" y="752475"/>
                </a:lnTo>
                <a:lnTo>
                  <a:pt x="3333750" y="752475"/>
                </a:lnTo>
                <a:lnTo>
                  <a:pt x="3343275" y="809625"/>
                </a:lnTo>
                <a:lnTo>
                  <a:pt x="3286125" y="814387"/>
                </a:lnTo>
                <a:lnTo>
                  <a:pt x="3281362" y="862012"/>
                </a:lnTo>
                <a:lnTo>
                  <a:pt x="3252787" y="862012"/>
                </a:lnTo>
                <a:lnTo>
                  <a:pt x="3252787" y="904875"/>
                </a:lnTo>
                <a:lnTo>
                  <a:pt x="3224212" y="904875"/>
                </a:lnTo>
                <a:lnTo>
                  <a:pt x="3228975" y="933450"/>
                </a:lnTo>
                <a:lnTo>
                  <a:pt x="3152775" y="933450"/>
                </a:lnTo>
                <a:lnTo>
                  <a:pt x="3143250" y="990600"/>
                </a:lnTo>
                <a:lnTo>
                  <a:pt x="3128962" y="990600"/>
                </a:lnTo>
                <a:lnTo>
                  <a:pt x="3138487" y="1076325"/>
                </a:lnTo>
                <a:lnTo>
                  <a:pt x="3100387" y="1076325"/>
                </a:lnTo>
                <a:lnTo>
                  <a:pt x="3100387" y="1123950"/>
                </a:lnTo>
                <a:lnTo>
                  <a:pt x="3033712" y="1119187"/>
                </a:lnTo>
                <a:lnTo>
                  <a:pt x="3038475" y="1143000"/>
                </a:lnTo>
                <a:lnTo>
                  <a:pt x="2957512" y="1143000"/>
                </a:lnTo>
                <a:lnTo>
                  <a:pt x="2962275" y="1181100"/>
                </a:lnTo>
                <a:lnTo>
                  <a:pt x="2938462" y="1181100"/>
                </a:lnTo>
                <a:lnTo>
                  <a:pt x="2938462" y="1233487"/>
                </a:lnTo>
                <a:lnTo>
                  <a:pt x="2900362" y="1233487"/>
                </a:lnTo>
                <a:lnTo>
                  <a:pt x="2900362" y="1295400"/>
                </a:lnTo>
                <a:lnTo>
                  <a:pt x="2762250" y="1295400"/>
                </a:lnTo>
                <a:lnTo>
                  <a:pt x="2771775" y="1333500"/>
                </a:lnTo>
                <a:lnTo>
                  <a:pt x="2714625" y="1333500"/>
                </a:lnTo>
                <a:lnTo>
                  <a:pt x="2705100" y="1371600"/>
                </a:lnTo>
                <a:lnTo>
                  <a:pt x="2647950" y="1371600"/>
                </a:lnTo>
                <a:lnTo>
                  <a:pt x="2643187" y="1404937"/>
                </a:lnTo>
                <a:lnTo>
                  <a:pt x="2586037" y="1404937"/>
                </a:lnTo>
                <a:lnTo>
                  <a:pt x="2586037" y="1452562"/>
                </a:lnTo>
                <a:lnTo>
                  <a:pt x="2533650" y="1447800"/>
                </a:lnTo>
                <a:lnTo>
                  <a:pt x="2538412" y="1481137"/>
                </a:lnTo>
                <a:lnTo>
                  <a:pt x="2514600" y="1476375"/>
                </a:lnTo>
                <a:lnTo>
                  <a:pt x="2514600" y="1547812"/>
                </a:lnTo>
                <a:lnTo>
                  <a:pt x="2476500" y="1543050"/>
                </a:lnTo>
                <a:lnTo>
                  <a:pt x="2466975" y="1581150"/>
                </a:lnTo>
                <a:lnTo>
                  <a:pt x="2405062" y="1576387"/>
                </a:lnTo>
                <a:lnTo>
                  <a:pt x="2409825" y="1604962"/>
                </a:lnTo>
                <a:lnTo>
                  <a:pt x="2343150" y="1609725"/>
                </a:lnTo>
                <a:lnTo>
                  <a:pt x="2343150" y="1643062"/>
                </a:lnTo>
                <a:lnTo>
                  <a:pt x="2305050" y="1643062"/>
                </a:lnTo>
                <a:lnTo>
                  <a:pt x="2314575" y="1681162"/>
                </a:lnTo>
                <a:lnTo>
                  <a:pt x="2257425" y="1681162"/>
                </a:lnTo>
                <a:lnTo>
                  <a:pt x="2247900" y="1714500"/>
                </a:lnTo>
                <a:lnTo>
                  <a:pt x="2100262" y="1714500"/>
                </a:lnTo>
                <a:lnTo>
                  <a:pt x="2100262" y="1714500"/>
                </a:lnTo>
                <a:lnTo>
                  <a:pt x="2090737" y="1762125"/>
                </a:lnTo>
                <a:lnTo>
                  <a:pt x="2105025" y="1809750"/>
                </a:lnTo>
                <a:lnTo>
                  <a:pt x="2047875" y="1809750"/>
                </a:lnTo>
                <a:lnTo>
                  <a:pt x="2038350" y="1895475"/>
                </a:lnTo>
                <a:lnTo>
                  <a:pt x="2000250" y="1895475"/>
                </a:lnTo>
                <a:lnTo>
                  <a:pt x="2000250" y="1919287"/>
                </a:lnTo>
                <a:lnTo>
                  <a:pt x="1885950" y="1924050"/>
                </a:lnTo>
                <a:lnTo>
                  <a:pt x="1881187" y="1962150"/>
                </a:lnTo>
                <a:lnTo>
                  <a:pt x="1833562" y="1962150"/>
                </a:lnTo>
                <a:lnTo>
                  <a:pt x="1833562" y="2000250"/>
                </a:lnTo>
                <a:lnTo>
                  <a:pt x="1790700" y="1990725"/>
                </a:lnTo>
                <a:lnTo>
                  <a:pt x="1790700" y="2033587"/>
                </a:lnTo>
                <a:lnTo>
                  <a:pt x="1752600" y="2033587"/>
                </a:lnTo>
                <a:lnTo>
                  <a:pt x="1757362" y="2095500"/>
                </a:lnTo>
                <a:lnTo>
                  <a:pt x="1600200" y="2105025"/>
                </a:lnTo>
                <a:lnTo>
                  <a:pt x="1604962" y="2181225"/>
                </a:lnTo>
                <a:lnTo>
                  <a:pt x="1566862" y="2176462"/>
                </a:lnTo>
                <a:lnTo>
                  <a:pt x="1566862" y="2205037"/>
                </a:lnTo>
                <a:lnTo>
                  <a:pt x="1466850" y="2214562"/>
                </a:lnTo>
                <a:lnTo>
                  <a:pt x="1466850" y="2266950"/>
                </a:lnTo>
                <a:lnTo>
                  <a:pt x="1443037" y="2266950"/>
                </a:lnTo>
                <a:lnTo>
                  <a:pt x="1462087" y="2328862"/>
                </a:lnTo>
                <a:lnTo>
                  <a:pt x="1423987" y="2328862"/>
                </a:lnTo>
                <a:lnTo>
                  <a:pt x="1419225" y="2357437"/>
                </a:lnTo>
                <a:lnTo>
                  <a:pt x="1228725" y="2371725"/>
                </a:lnTo>
                <a:lnTo>
                  <a:pt x="1223962" y="2428875"/>
                </a:lnTo>
                <a:lnTo>
                  <a:pt x="1019175" y="2433637"/>
                </a:lnTo>
                <a:lnTo>
                  <a:pt x="1014412" y="2486025"/>
                </a:lnTo>
                <a:lnTo>
                  <a:pt x="985837" y="2486025"/>
                </a:lnTo>
                <a:lnTo>
                  <a:pt x="1000125" y="2528887"/>
                </a:lnTo>
                <a:lnTo>
                  <a:pt x="976312" y="2571750"/>
                </a:lnTo>
                <a:lnTo>
                  <a:pt x="885825" y="2571750"/>
                </a:lnTo>
                <a:lnTo>
                  <a:pt x="890587" y="2600325"/>
                </a:lnTo>
                <a:lnTo>
                  <a:pt x="842962" y="2600325"/>
                </a:lnTo>
                <a:lnTo>
                  <a:pt x="842962" y="2628900"/>
                </a:lnTo>
                <a:lnTo>
                  <a:pt x="690562" y="2633662"/>
                </a:lnTo>
                <a:lnTo>
                  <a:pt x="690562" y="2671762"/>
                </a:lnTo>
                <a:lnTo>
                  <a:pt x="604837" y="2657475"/>
                </a:lnTo>
                <a:lnTo>
                  <a:pt x="609600" y="2757487"/>
                </a:lnTo>
                <a:lnTo>
                  <a:pt x="566737" y="2762250"/>
                </a:lnTo>
                <a:lnTo>
                  <a:pt x="566737" y="2790824"/>
                </a:lnTo>
                <a:lnTo>
                  <a:pt x="433387" y="2786062"/>
                </a:lnTo>
                <a:lnTo>
                  <a:pt x="433387" y="2824162"/>
                </a:lnTo>
                <a:lnTo>
                  <a:pt x="385762" y="2814637"/>
                </a:lnTo>
                <a:lnTo>
                  <a:pt x="381000" y="2857500"/>
                </a:lnTo>
                <a:lnTo>
                  <a:pt x="223837" y="2867025"/>
                </a:lnTo>
                <a:lnTo>
                  <a:pt x="233362" y="2895600"/>
                </a:lnTo>
                <a:lnTo>
                  <a:pt x="0" y="2895600"/>
                </a:lnTo>
              </a:path>
            </a:pathLst>
          </a:custGeom>
          <a:noFill/>
          <a:ln w="2857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7" name="Freeform 6"/>
          <p:cNvSpPr/>
          <p:nvPr/>
        </p:nvSpPr>
        <p:spPr bwMode="auto">
          <a:xfrm>
            <a:off x="2686050" y="2447925"/>
            <a:ext cx="4124325" cy="2328863"/>
          </a:xfrm>
          <a:custGeom>
            <a:avLst/>
            <a:gdLst>
              <a:gd name="connsiteX0" fmla="*/ 4124325 w 4124325"/>
              <a:gd name="connsiteY0" fmla="*/ 0 h 2328863"/>
              <a:gd name="connsiteX1" fmla="*/ 3824288 w 4124325"/>
              <a:gd name="connsiteY1" fmla="*/ 0 h 2328863"/>
              <a:gd name="connsiteX2" fmla="*/ 3824288 w 4124325"/>
              <a:gd name="connsiteY2" fmla="*/ 138113 h 2328863"/>
              <a:gd name="connsiteX3" fmla="*/ 3695700 w 4124325"/>
              <a:gd name="connsiteY3" fmla="*/ 138113 h 2328863"/>
              <a:gd name="connsiteX4" fmla="*/ 3695700 w 4124325"/>
              <a:gd name="connsiteY4" fmla="*/ 214313 h 2328863"/>
              <a:gd name="connsiteX5" fmla="*/ 3581400 w 4124325"/>
              <a:gd name="connsiteY5" fmla="*/ 214313 h 2328863"/>
              <a:gd name="connsiteX6" fmla="*/ 3581400 w 4124325"/>
              <a:gd name="connsiteY6" fmla="*/ 300038 h 2328863"/>
              <a:gd name="connsiteX7" fmla="*/ 3552825 w 4124325"/>
              <a:gd name="connsiteY7" fmla="*/ 300038 h 2328863"/>
              <a:gd name="connsiteX8" fmla="*/ 3552825 w 4124325"/>
              <a:gd name="connsiteY8" fmla="*/ 366713 h 2328863"/>
              <a:gd name="connsiteX9" fmla="*/ 3519488 w 4124325"/>
              <a:gd name="connsiteY9" fmla="*/ 366713 h 2328863"/>
              <a:gd name="connsiteX10" fmla="*/ 3519488 w 4124325"/>
              <a:gd name="connsiteY10" fmla="*/ 447675 h 2328863"/>
              <a:gd name="connsiteX11" fmla="*/ 3476625 w 4124325"/>
              <a:gd name="connsiteY11" fmla="*/ 447675 h 2328863"/>
              <a:gd name="connsiteX12" fmla="*/ 3476625 w 4124325"/>
              <a:gd name="connsiteY12" fmla="*/ 490538 h 2328863"/>
              <a:gd name="connsiteX13" fmla="*/ 3433763 w 4124325"/>
              <a:gd name="connsiteY13" fmla="*/ 490538 h 2328863"/>
              <a:gd name="connsiteX14" fmla="*/ 3433763 w 4124325"/>
              <a:gd name="connsiteY14" fmla="*/ 561975 h 2328863"/>
              <a:gd name="connsiteX15" fmla="*/ 3362325 w 4124325"/>
              <a:gd name="connsiteY15" fmla="*/ 561975 h 2328863"/>
              <a:gd name="connsiteX16" fmla="*/ 3362325 w 4124325"/>
              <a:gd name="connsiteY16" fmla="*/ 623888 h 2328863"/>
              <a:gd name="connsiteX17" fmla="*/ 3200400 w 4124325"/>
              <a:gd name="connsiteY17" fmla="*/ 623888 h 2328863"/>
              <a:gd name="connsiteX18" fmla="*/ 3200400 w 4124325"/>
              <a:gd name="connsiteY18" fmla="*/ 690563 h 2328863"/>
              <a:gd name="connsiteX19" fmla="*/ 2871788 w 4124325"/>
              <a:gd name="connsiteY19" fmla="*/ 690563 h 2328863"/>
              <a:gd name="connsiteX20" fmla="*/ 2871788 w 4124325"/>
              <a:gd name="connsiteY20" fmla="*/ 747713 h 2328863"/>
              <a:gd name="connsiteX21" fmla="*/ 2733675 w 4124325"/>
              <a:gd name="connsiteY21" fmla="*/ 747713 h 2328863"/>
              <a:gd name="connsiteX22" fmla="*/ 2733675 w 4124325"/>
              <a:gd name="connsiteY22" fmla="*/ 819150 h 2328863"/>
              <a:gd name="connsiteX23" fmla="*/ 2695575 w 4124325"/>
              <a:gd name="connsiteY23" fmla="*/ 819150 h 2328863"/>
              <a:gd name="connsiteX24" fmla="*/ 2695575 w 4124325"/>
              <a:gd name="connsiteY24" fmla="*/ 876300 h 2328863"/>
              <a:gd name="connsiteX25" fmla="*/ 2695575 w 4124325"/>
              <a:gd name="connsiteY25" fmla="*/ 876300 h 2328863"/>
              <a:gd name="connsiteX26" fmla="*/ 2695575 w 4124325"/>
              <a:gd name="connsiteY26" fmla="*/ 942975 h 2328863"/>
              <a:gd name="connsiteX27" fmla="*/ 2619375 w 4124325"/>
              <a:gd name="connsiteY27" fmla="*/ 942975 h 2328863"/>
              <a:gd name="connsiteX28" fmla="*/ 2619375 w 4124325"/>
              <a:gd name="connsiteY28" fmla="*/ 1004888 h 2328863"/>
              <a:gd name="connsiteX29" fmla="*/ 2562225 w 4124325"/>
              <a:gd name="connsiteY29" fmla="*/ 1004888 h 2328863"/>
              <a:gd name="connsiteX30" fmla="*/ 2562225 w 4124325"/>
              <a:gd name="connsiteY30" fmla="*/ 1076325 h 2328863"/>
              <a:gd name="connsiteX31" fmla="*/ 2371725 w 4124325"/>
              <a:gd name="connsiteY31" fmla="*/ 1076325 h 2328863"/>
              <a:gd name="connsiteX32" fmla="*/ 2371725 w 4124325"/>
              <a:gd name="connsiteY32" fmla="*/ 1133475 h 2328863"/>
              <a:gd name="connsiteX33" fmla="*/ 2338388 w 4124325"/>
              <a:gd name="connsiteY33" fmla="*/ 1133475 h 2328863"/>
              <a:gd name="connsiteX34" fmla="*/ 2338388 w 4124325"/>
              <a:gd name="connsiteY34" fmla="*/ 1252538 h 2328863"/>
              <a:gd name="connsiteX35" fmla="*/ 2128838 w 4124325"/>
              <a:gd name="connsiteY35" fmla="*/ 1252538 h 2328863"/>
              <a:gd name="connsiteX36" fmla="*/ 2128838 w 4124325"/>
              <a:gd name="connsiteY36" fmla="*/ 1323975 h 2328863"/>
              <a:gd name="connsiteX37" fmla="*/ 2009775 w 4124325"/>
              <a:gd name="connsiteY37" fmla="*/ 1323975 h 2328863"/>
              <a:gd name="connsiteX38" fmla="*/ 2009775 w 4124325"/>
              <a:gd name="connsiteY38" fmla="*/ 1385888 h 2328863"/>
              <a:gd name="connsiteX39" fmla="*/ 1809750 w 4124325"/>
              <a:gd name="connsiteY39" fmla="*/ 1385888 h 2328863"/>
              <a:gd name="connsiteX40" fmla="*/ 1809750 w 4124325"/>
              <a:gd name="connsiteY40" fmla="*/ 1443038 h 2328863"/>
              <a:gd name="connsiteX41" fmla="*/ 1785938 w 4124325"/>
              <a:gd name="connsiteY41" fmla="*/ 1443038 h 2328863"/>
              <a:gd name="connsiteX42" fmla="*/ 1785938 w 4124325"/>
              <a:gd name="connsiteY42" fmla="*/ 1490663 h 2328863"/>
              <a:gd name="connsiteX43" fmla="*/ 1747838 w 4124325"/>
              <a:gd name="connsiteY43" fmla="*/ 1490663 h 2328863"/>
              <a:gd name="connsiteX44" fmla="*/ 1747838 w 4124325"/>
              <a:gd name="connsiteY44" fmla="*/ 1552575 h 2328863"/>
              <a:gd name="connsiteX45" fmla="*/ 1533525 w 4124325"/>
              <a:gd name="connsiteY45" fmla="*/ 1552575 h 2328863"/>
              <a:gd name="connsiteX46" fmla="*/ 1533525 w 4124325"/>
              <a:gd name="connsiteY46" fmla="*/ 1652588 h 2328863"/>
              <a:gd name="connsiteX47" fmla="*/ 1466850 w 4124325"/>
              <a:gd name="connsiteY47" fmla="*/ 1652588 h 2328863"/>
              <a:gd name="connsiteX48" fmla="*/ 1466850 w 4124325"/>
              <a:gd name="connsiteY48" fmla="*/ 1685925 h 2328863"/>
              <a:gd name="connsiteX49" fmla="*/ 1395413 w 4124325"/>
              <a:gd name="connsiteY49" fmla="*/ 1685925 h 2328863"/>
              <a:gd name="connsiteX50" fmla="*/ 1395413 w 4124325"/>
              <a:gd name="connsiteY50" fmla="*/ 1738313 h 2328863"/>
              <a:gd name="connsiteX51" fmla="*/ 1300163 w 4124325"/>
              <a:gd name="connsiteY51" fmla="*/ 1738313 h 2328863"/>
              <a:gd name="connsiteX52" fmla="*/ 1300163 w 4124325"/>
              <a:gd name="connsiteY52" fmla="*/ 1790700 h 2328863"/>
              <a:gd name="connsiteX53" fmla="*/ 1114425 w 4124325"/>
              <a:gd name="connsiteY53" fmla="*/ 1790700 h 2328863"/>
              <a:gd name="connsiteX54" fmla="*/ 1114425 w 4124325"/>
              <a:gd name="connsiteY54" fmla="*/ 1838325 h 2328863"/>
              <a:gd name="connsiteX55" fmla="*/ 1014413 w 4124325"/>
              <a:gd name="connsiteY55" fmla="*/ 1838325 h 2328863"/>
              <a:gd name="connsiteX56" fmla="*/ 1014413 w 4124325"/>
              <a:gd name="connsiteY56" fmla="*/ 1924050 h 2328863"/>
              <a:gd name="connsiteX57" fmla="*/ 957263 w 4124325"/>
              <a:gd name="connsiteY57" fmla="*/ 1924050 h 2328863"/>
              <a:gd name="connsiteX58" fmla="*/ 957263 w 4124325"/>
              <a:gd name="connsiteY58" fmla="*/ 1971675 h 2328863"/>
              <a:gd name="connsiteX59" fmla="*/ 866775 w 4124325"/>
              <a:gd name="connsiteY59" fmla="*/ 1971675 h 2328863"/>
              <a:gd name="connsiteX60" fmla="*/ 866775 w 4124325"/>
              <a:gd name="connsiteY60" fmla="*/ 2024063 h 2328863"/>
              <a:gd name="connsiteX61" fmla="*/ 666750 w 4124325"/>
              <a:gd name="connsiteY61" fmla="*/ 2024063 h 2328863"/>
              <a:gd name="connsiteX62" fmla="*/ 666750 w 4124325"/>
              <a:gd name="connsiteY62" fmla="*/ 2095500 h 2328863"/>
              <a:gd name="connsiteX63" fmla="*/ 514350 w 4124325"/>
              <a:gd name="connsiteY63" fmla="*/ 2095500 h 2328863"/>
              <a:gd name="connsiteX64" fmla="*/ 514350 w 4124325"/>
              <a:gd name="connsiteY64" fmla="*/ 2133600 h 2328863"/>
              <a:gd name="connsiteX65" fmla="*/ 381000 w 4124325"/>
              <a:gd name="connsiteY65" fmla="*/ 2133600 h 2328863"/>
              <a:gd name="connsiteX66" fmla="*/ 381000 w 4124325"/>
              <a:gd name="connsiteY66" fmla="*/ 2195513 h 2328863"/>
              <a:gd name="connsiteX67" fmla="*/ 242888 w 4124325"/>
              <a:gd name="connsiteY67" fmla="*/ 2195513 h 2328863"/>
              <a:gd name="connsiteX68" fmla="*/ 242888 w 4124325"/>
              <a:gd name="connsiteY68" fmla="*/ 2266950 h 2328863"/>
              <a:gd name="connsiteX69" fmla="*/ 157163 w 4124325"/>
              <a:gd name="connsiteY69" fmla="*/ 2266950 h 2328863"/>
              <a:gd name="connsiteX70" fmla="*/ 157163 w 4124325"/>
              <a:gd name="connsiteY70" fmla="*/ 2328863 h 2328863"/>
              <a:gd name="connsiteX71" fmla="*/ 0 w 4124325"/>
              <a:gd name="connsiteY71" fmla="*/ 2328863 h 2328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124325" h="2328863">
                <a:moveTo>
                  <a:pt x="4124325" y="0"/>
                </a:moveTo>
                <a:lnTo>
                  <a:pt x="3824288" y="0"/>
                </a:lnTo>
                <a:lnTo>
                  <a:pt x="3824288" y="138113"/>
                </a:lnTo>
                <a:lnTo>
                  <a:pt x="3695700" y="138113"/>
                </a:lnTo>
                <a:lnTo>
                  <a:pt x="3695700" y="214313"/>
                </a:lnTo>
                <a:lnTo>
                  <a:pt x="3581400" y="214313"/>
                </a:lnTo>
                <a:lnTo>
                  <a:pt x="3581400" y="300038"/>
                </a:lnTo>
                <a:lnTo>
                  <a:pt x="3552825" y="300038"/>
                </a:lnTo>
                <a:lnTo>
                  <a:pt x="3552825" y="366713"/>
                </a:lnTo>
                <a:lnTo>
                  <a:pt x="3519488" y="366713"/>
                </a:lnTo>
                <a:lnTo>
                  <a:pt x="3519488" y="447675"/>
                </a:lnTo>
                <a:lnTo>
                  <a:pt x="3476625" y="447675"/>
                </a:lnTo>
                <a:lnTo>
                  <a:pt x="3476625" y="490538"/>
                </a:lnTo>
                <a:lnTo>
                  <a:pt x="3433763" y="490538"/>
                </a:lnTo>
                <a:lnTo>
                  <a:pt x="3433763" y="561975"/>
                </a:lnTo>
                <a:lnTo>
                  <a:pt x="3362325" y="561975"/>
                </a:lnTo>
                <a:lnTo>
                  <a:pt x="3362325" y="623888"/>
                </a:lnTo>
                <a:lnTo>
                  <a:pt x="3200400" y="623888"/>
                </a:lnTo>
                <a:lnTo>
                  <a:pt x="3200400" y="690563"/>
                </a:lnTo>
                <a:lnTo>
                  <a:pt x="2871788" y="690563"/>
                </a:lnTo>
                <a:lnTo>
                  <a:pt x="2871788" y="747713"/>
                </a:lnTo>
                <a:lnTo>
                  <a:pt x="2733675" y="747713"/>
                </a:lnTo>
                <a:lnTo>
                  <a:pt x="2733675" y="819150"/>
                </a:lnTo>
                <a:lnTo>
                  <a:pt x="2695575" y="819150"/>
                </a:lnTo>
                <a:lnTo>
                  <a:pt x="2695575" y="876300"/>
                </a:lnTo>
                <a:lnTo>
                  <a:pt x="2695575" y="876300"/>
                </a:lnTo>
                <a:lnTo>
                  <a:pt x="2695575" y="942975"/>
                </a:lnTo>
                <a:lnTo>
                  <a:pt x="2619375" y="942975"/>
                </a:lnTo>
                <a:lnTo>
                  <a:pt x="2619375" y="1004888"/>
                </a:lnTo>
                <a:lnTo>
                  <a:pt x="2562225" y="1004888"/>
                </a:lnTo>
                <a:lnTo>
                  <a:pt x="2562225" y="1076325"/>
                </a:lnTo>
                <a:lnTo>
                  <a:pt x="2371725" y="1076325"/>
                </a:lnTo>
                <a:lnTo>
                  <a:pt x="2371725" y="1133475"/>
                </a:lnTo>
                <a:lnTo>
                  <a:pt x="2338388" y="1133475"/>
                </a:lnTo>
                <a:lnTo>
                  <a:pt x="2338388" y="1252538"/>
                </a:lnTo>
                <a:lnTo>
                  <a:pt x="2128838" y="1252538"/>
                </a:lnTo>
                <a:lnTo>
                  <a:pt x="2128838" y="1323975"/>
                </a:lnTo>
                <a:lnTo>
                  <a:pt x="2009775" y="1323975"/>
                </a:lnTo>
                <a:lnTo>
                  <a:pt x="2009775" y="1385888"/>
                </a:lnTo>
                <a:lnTo>
                  <a:pt x="1809750" y="1385888"/>
                </a:lnTo>
                <a:lnTo>
                  <a:pt x="1809750" y="1443038"/>
                </a:lnTo>
                <a:lnTo>
                  <a:pt x="1785938" y="1443038"/>
                </a:lnTo>
                <a:lnTo>
                  <a:pt x="1785938" y="1490663"/>
                </a:lnTo>
                <a:lnTo>
                  <a:pt x="1747838" y="1490663"/>
                </a:lnTo>
                <a:lnTo>
                  <a:pt x="1747838" y="1552575"/>
                </a:lnTo>
                <a:lnTo>
                  <a:pt x="1533525" y="1552575"/>
                </a:lnTo>
                <a:lnTo>
                  <a:pt x="1533525" y="1652588"/>
                </a:lnTo>
                <a:lnTo>
                  <a:pt x="1466850" y="1652588"/>
                </a:lnTo>
                <a:lnTo>
                  <a:pt x="1466850" y="1685925"/>
                </a:lnTo>
                <a:lnTo>
                  <a:pt x="1395413" y="1685925"/>
                </a:lnTo>
                <a:lnTo>
                  <a:pt x="1395413" y="1738313"/>
                </a:lnTo>
                <a:lnTo>
                  <a:pt x="1300163" y="1738313"/>
                </a:lnTo>
                <a:lnTo>
                  <a:pt x="1300163" y="1790700"/>
                </a:lnTo>
                <a:lnTo>
                  <a:pt x="1114425" y="1790700"/>
                </a:lnTo>
                <a:lnTo>
                  <a:pt x="1114425" y="1838325"/>
                </a:lnTo>
                <a:lnTo>
                  <a:pt x="1014413" y="1838325"/>
                </a:lnTo>
                <a:lnTo>
                  <a:pt x="1014413" y="1924050"/>
                </a:lnTo>
                <a:lnTo>
                  <a:pt x="957263" y="1924050"/>
                </a:lnTo>
                <a:lnTo>
                  <a:pt x="957263" y="1971675"/>
                </a:lnTo>
                <a:lnTo>
                  <a:pt x="866775" y="1971675"/>
                </a:lnTo>
                <a:lnTo>
                  <a:pt x="866775" y="2024063"/>
                </a:lnTo>
                <a:lnTo>
                  <a:pt x="666750" y="2024063"/>
                </a:lnTo>
                <a:lnTo>
                  <a:pt x="666750" y="2095500"/>
                </a:lnTo>
                <a:lnTo>
                  <a:pt x="514350" y="2095500"/>
                </a:lnTo>
                <a:lnTo>
                  <a:pt x="514350" y="2133600"/>
                </a:lnTo>
                <a:lnTo>
                  <a:pt x="381000" y="2133600"/>
                </a:lnTo>
                <a:lnTo>
                  <a:pt x="381000" y="2195513"/>
                </a:lnTo>
                <a:lnTo>
                  <a:pt x="242888" y="2195513"/>
                </a:lnTo>
                <a:lnTo>
                  <a:pt x="242888" y="2266950"/>
                </a:lnTo>
                <a:lnTo>
                  <a:pt x="157163" y="2266950"/>
                </a:lnTo>
                <a:lnTo>
                  <a:pt x="157163" y="2328863"/>
                </a:lnTo>
                <a:lnTo>
                  <a:pt x="0" y="2328863"/>
                </a:lnTo>
              </a:path>
            </a:pathLst>
          </a:custGeom>
          <a:noFill/>
          <a:ln w="28575">
            <a:solidFill>
              <a:schemeClr val="accent3"/>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 name="Freeform 8"/>
          <p:cNvSpPr/>
          <p:nvPr/>
        </p:nvSpPr>
        <p:spPr bwMode="auto">
          <a:xfrm>
            <a:off x="2719388" y="4124325"/>
            <a:ext cx="4090987" cy="671513"/>
          </a:xfrm>
          <a:custGeom>
            <a:avLst/>
            <a:gdLst>
              <a:gd name="connsiteX0" fmla="*/ 4090987 w 4090987"/>
              <a:gd name="connsiteY0" fmla="*/ 0 h 671513"/>
              <a:gd name="connsiteX1" fmla="*/ 3400425 w 4090987"/>
              <a:gd name="connsiteY1" fmla="*/ 0 h 671513"/>
              <a:gd name="connsiteX2" fmla="*/ 3400425 w 4090987"/>
              <a:gd name="connsiteY2" fmla="*/ 28575 h 671513"/>
              <a:gd name="connsiteX3" fmla="*/ 3267075 w 4090987"/>
              <a:gd name="connsiteY3" fmla="*/ 28575 h 671513"/>
              <a:gd name="connsiteX4" fmla="*/ 3267075 w 4090987"/>
              <a:gd name="connsiteY4" fmla="*/ 85725 h 671513"/>
              <a:gd name="connsiteX5" fmla="*/ 3157537 w 4090987"/>
              <a:gd name="connsiteY5" fmla="*/ 85725 h 671513"/>
              <a:gd name="connsiteX6" fmla="*/ 3157537 w 4090987"/>
              <a:gd name="connsiteY6" fmla="*/ 104775 h 671513"/>
              <a:gd name="connsiteX7" fmla="*/ 3124200 w 4090987"/>
              <a:gd name="connsiteY7" fmla="*/ 104775 h 671513"/>
              <a:gd name="connsiteX8" fmla="*/ 3124200 w 4090987"/>
              <a:gd name="connsiteY8" fmla="*/ 142875 h 671513"/>
              <a:gd name="connsiteX9" fmla="*/ 3124200 w 4090987"/>
              <a:gd name="connsiteY9" fmla="*/ 142875 h 671513"/>
              <a:gd name="connsiteX10" fmla="*/ 3095625 w 4090987"/>
              <a:gd name="connsiteY10" fmla="*/ 171450 h 671513"/>
              <a:gd name="connsiteX11" fmla="*/ 3057525 w 4090987"/>
              <a:gd name="connsiteY11" fmla="*/ 171450 h 671513"/>
              <a:gd name="connsiteX12" fmla="*/ 3057525 w 4090987"/>
              <a:gd name="connsiteY12" fmla="*/ 209550 h 671513"/>
              <a:gd name="connsiteX13" fmla="*/ 2981325 w 4090987"/>
              <a:gd name="connsiteY13" fmla="*/ 209550 h 671513"/>
              <a:gd name="connsiteX14" fmla="*/ 2981325 w 4090987"/>
              <a:gd name="connsiteY14" fmla="*/ 233363 h 671513"/>
              <a:gd name="connsiteX15" fmla="*/ 2847975 w 4090987"/>
              <a:gd name="connsiteY15" fmla="*/ 233363 h 671513"/>
              <a:gd name="connsiteX16" fmla="*/ 2847975 w 4090987"/>
              <a:gd name="connsiteY16" fmla="*/ 257175 h 671513"/>
              <a:gd name="connsiteX17" fmla="*/ 2414587 w 4090987"/>
              <a:gd name="connsiteY17" fmla="*/ 257175 h 671513"/>
              <a:gd name="connsiteX18" fmla="*/ 2414587 w 4090987"/>
              <a:gd name="connsiteY18" fmla="*/ 280988 h 671513"/>
              <a:gd name="connsiteX19" fmla="*/ 2338387 w 4090987"/>
              <a:gd name="connsiteY19" fmla="*/ 280988 h 671513"/>
              <a:gd name="connsiteX20" fmla="*/ 2338387 w 4090987"/>
              <a:gd name="connsiteY20" fmla="*/ 319088 h 671513"/>
              <a:gd name="connsiteX21" fmla="*/ 2300287 w 4090987"/>
              <a:gd name="connsiteY21" fmla="*/ 319088 h 671513"/>
              <a:gd name="connsiteX22" fmla="*/ 2300287 w 4090987"/>
              <a:gd name="connsiteY22" fmla="*/ 361950 h 671513"/>
              <a:gd name="connsiteX23" fmla="*/ 2100262 w 4090987"/>
              <a:gd name="connsiteY23" fmla="*/ 361950 h 671513"/>
              <a:gd name="connsiteX24" fmla="*/ 2100262 w 4090987"/>
              <a:gd name="connsiteY24" fmla="*/ 419100 h 671513"/>
              <a:gd name="connsiteX25" fmla="*/ 1795462 w 4090987"/>
              <a:gd name="connsiteY25" fmla="*/ 419100 h 671513"/>
              <a:gd name="connsiteX26" fmla="*/ 1795462 w 4090987"/>
              <a:gd name="connsiteY26" fmla="*/ 447675 h 671513"/>
              <a:gd name="connsiteX27" fmla="*/ 1509712 w 4090987"/>
              <a:gd name="connsiteY27" fmla="*/ 447675 h 671513"/>
              <a:gd name="connsiteX28" fmla="*/ 1509712 w 4090987"/>
              <a:gd name="connsiteY28" fmla="*/ 466725 h 671513"/>
              <a:gd name="connsiteX29" fmla="*/ 1228725 w 4090987"/>
              <a:gd name="connsiteY29" fmla="*/ 466725 h 671513"/>
              <a:gd name="connsiteX30" fmla="*/ 1228725 w 4090987"/>
              <a:gd name="connsiteY30" fmla="*/ 514350 h 671513"/>
              <a:gd name="connsiteX31" fmla="*/ 1195387 w 4090987"/>
              <a:gd name="connsiteY31" fmla="*/ 514350 h 671513"/>
              <a:gd name="connsiteX32" fmla="*/ 1195387 w 4090987"/>
              <a:gd name="connsiteY32" fmla="*/ 538163 h 671513"/>
              <a:gd name="connsiteX33" fmla="*/ 404812 w 4090987"/>
              <a:gd name="connsiteY33" fmla="*/ 538163 h 671513"/>
              <a:gd name="connsiteX34" fmla="*/ 404812 w 4090987"/>
              <a:gd name="connsiteY34" fmla="*/ 590550 h 671513"/>
              <a:gd name="connsiteX35" fmla="*/ 347662 w 4090987"/>
              <a:gd name="connsiteY35" fmla="*/ 590550 h 671513"/>
              <a:gd name="connsiteX36" fmla="*/ 347662 w 4090987"/>
              <a:gd name="connsiteY36" fmla="*/ 609600 h 671513"/>
              <a:gd name="connsiteX37" fmla="*/ 200025 w 4090987"/>
              <a:gd name="connsiteY37" fmla="*/ 609600 h 671513"/>
              <a:gd name="connsiteX38" fmla="*/ 200025 w 4090987"/>
              <a:gd name="connsiteY38" fmla="*/ 671513 h 671513"/>
              <a:gd name="connsiteX39" fmla="*/ 0 w 4090987"/>
              <a:gd name="connsiteY39" fmla="*/ 671513 h 671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090987" h="671513">
                <a:moveTo>
                  <a:pt x="4090987" y="0"/>
                </a:moveTo>
                <a:lnTo>
                  <a:pt x="3400425" y="0"/>
                </a:lnTo>
                <a:lnTo>
                  <a:pt x="3400425" y="28575"/>
                </a:lnTo>
                <a:lnTo>
                  <a:pt x="3267075" y="28575"/>
                </a:lnTo>
                <a:lnTo>
                  <a:pt x="3267075" y="85725"/>
                </a:lnTo>
                <a:lnTo>
                  <a:pt x="3157537" y="85725"/>
                </a:lnTo>
                <a:lnTo>
                  <a:pt x="3157537" y="104775"/>
                </a:lnTo>
                <a:lnTo>
                  <a:pt x="3124200" y="104775"/>
                </a:lnTo>
                <a:lnTo>
                  <a:pt x="3124200" y="142875"/>
                </a:lnTo>
                <a:lnTo>
                  <a:pt x="3124200" y="142875"/>
                </a:lnTo>
                <a:lnTo>
                  <a:pt x="3095625" y="171450"/>
                </a:lnTo>
                <a:lnTo>
                  <a:pt x="3057525" y="171450"/>
                </a:lnTo>
                <a:lnTo>
                  <a:pt x="3057525" y="209550"/>
                </a:lnTo>
                <a:lnTo>
                  <a:pt x="2981325" y="209550"/>
                </a:lnTo>
                <a:lnTo>
                  <a:pt x="2981325" y="233363"/>
                </a:lnTo>
                <a:lnTo>
                  <a:pt x="2847975" y="233363"/>
                </a:lnTo>
                <a:lnTo>
                  <a:pt x="2847975" y="257175"/>
                </a:lnTo>
                <a:lnTo>
                  <a:pt x="2414587" y="257175"/>
                </a:lnTo>
                <a:lnTo>
                  <a:pt x="2414587" y="280988"/>
                </a:lnTo>
                <a:lnTo>
                  <a:pt x="2338387" y="280988"/>
                </a:lnTo>
                <a:lnTo>
                  <a:pt x="2338387" y="319088"/>
                </a:lnTo>
                <a:lnTo>
                  <a:pt x="2300287" y="319088"/>
                </a:lnTo>
                <a:lnTo>
                  <a:pt x="2300287" y="361950"/>
                </a:lnTo>
                <a:lnTo>
                  <a:pt x="2100262" y="361950"/>
                </a:lnTo>
                <a:lnTo>
                  <a:pt x="2100262" y="419100"/>
                </a:lnTo>
                <a:lnTo>
                  <a:pt x="1795462" y="419100"/>
                </a:lnTo>
                <a:lnTo>
                  <a:pt x="1795462" y="447675"/>
                </a:lnTo>
                <a:lnTo>
                  <a:pt x="1509712" y="447675"/>
                </a:lnTo>
                <a:lnTo>
                  <a:pt x="1509712" y="466725"/>
                </a:lnTo>
                <a:lnTo>
                  <a:pt x="1228725" y="466725"/>
                </a:lnTo>
                <a:lnTo>
                  <a:pt x="1228725" y="514350"/>
                </a:lnTo>
                <a:lnTo>
                  <a:pt x="1195387" y="514350"/>
                </a:lnTo>
                <a:lnTo>
                  <a:pt x="1195387" y="538163"/>
                </a:lnTo>
                <a:lnTo>
                  <a:pt x="404812" y="538163"/>
                </a:lnTo>
                <a:lnTo>
                  <a:pt x="404812" y="590550"/>
                </a:lnTo>
                <a:lnTo>
                  <a:pt x="347662" y="590550"/>
                </a:lnTo>
                <a:lnTo>
                  <a:pt x="347662" y="609600"/>
                </a:lnTo>
                <a:lnTo>
                  <a:pt x="200025" y="609600"/>
                </a:lnTo>
                <a:lnTo>
                  <a:pt x="200025" y="671513"/>
                </a:lnTo>
                <a:lnTo>
                  <a:pt x="0" y="671513"/>
                </a:lnTo>
              </a:path>
            </a:pathLst>
          </a:cu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12" name="Freeform 11"/>
          <p:cNvSpPr/>
          <p:nvPr/>
        </p:nvSpPr>
        <p:spPr bwMode="auto">
          <a:xfrm>
            <a:off x="2700338" y="4543425"/>
            <a:ext cx="4110037" cy="271463"/>
          </a:xfrm>
          <a:custGeom>
            <a:avLst/>
            <a:gdLst>
              <a:gd name="connsiteX0" fmla="*/ 4110037 w 4110037"/>
              <a:gd name="connsiteY0" fmla="*/ 0 h 271463"/>
              <a:gd name="connsiteX1" fmla="*/ 3643312 w 4110037"/>
              <a:gd name="connsiteY1" fmla="*/ 0 h 271463"/>
              <a:gd name="connsiteX2" fmla="*/ 3643312 w 4110037"/>
              <a:gd name="connsiteY2" fmla="*/ 33338 h 271463"/>
              <a:gd name="connsiteX3" fmla="*/ 3586162 w 4110037"/>
              <a:gd name="connsiteY3" fmla="*/ 33338 h 271463"/>
              <a:gd name="connsiteX4" fmla="*/ 3586162 w 4110037"/>
              <a:gd name="connsiteY4" fmla="*/ 61913 h 271463"/>
              <a:gd name="connsiteX5" fmla="*/ 3471862 w 4110037"/>
              <a:gd name="connsiteY5" fmla="*/ 61913 h 271463"/>
              <a:gd name="connsiteX6" fmla="*/ 3471862 w 4110037"/>
              <a:gd name="connsiteY6" fmla="*/ 95250 h 271463"/>
              <a:gd name="connsiteX7" fmla="*/ 3157537 w 4110037"/>
              <a:gd name="connsiteY7" fmla="*/ 95250 h 271463"/>
              <a:gd name="connsiteX8" fmla="*/ 3157537 w 4110037"/>
              <a:gd name="connsiteY8" fmla="*/ 119063 h 271463"/>
              <a:gd name="connsiteX9" fmla="*/ 3062287 w 4110037"/>
              <a:gd name="connsiteY9" fmla="*/ 119063 h 271463"/>
              <a:gd name="connsiteX10" fmla="*/ 3062287 w 4110037"/>
              <a:gd name="connsiteY10" fmla="*/ 138113 h 271463"/>
              <a:gd name="connsiteX11" fmla="*/ 2776537 w 4110037"/>
              <a:gd name="connsiteY11" fmla="*/ 138113 h 271463"/>
              <a:gd name="connsiteX12" fmla="*/ 2776537 w 4110037"/>
              <a:gd name="connsiteY12" fmla="*/ 166688 h 271463"/>
              <a:gd name="connsiteX13" fmla="*/ 1538287 w 4110037"/>
              <a:gd name="connsiteY13" fmla="*/ 166688 h 271463"/>
              <a:gd name="connsiteX14" fmla="*/ 1547812 w 4110037"/>
              <a:gd name="connsiteY14" fmla="*/ 166688 h 271463"/>
              <a:gd name="connsiteX15" fmla="*/ 828675 w 4110037"/>
              <a:gd name="connsiteY15" fmla="*/ 166688 h 271463"/>
              <a:gd name="connsiteX16" fmla="*/ 828675 w 4110037"/>
              <a:gd name="connsiteY16" fmla="*/ 195263 h 271463"/>
              <a:gd name="connsiteX17" fmla="*/ 595312 w 4110037"/>
              <a:gd name="connsiteY17" fmla="*/ 195263 h 271463"/>
              <a:gd name="connsiteX18" fmla="*/ 595312 w 4110037"/>
              <a:gd name="connsiteY18" fmla="*/ 233363 h 271463"/>
              <a:gd name="connsiteX19" fmla="*/ 566737 w 4110037"/>
              <a:gd name="connsiteY19" fmla="*/ 233363 h 271463"/>
              <a:gd name="connsiteX20" fmla="*/ 566737 w 4110037"/>
              <a:gd name="connsiteY20" fmla="*/ 252413 h 271463"/>
              <a:gd name="connsiteX21" fmla="*/ 338137 w 4110037"/>
              <a:gd name="connsiteY21" fmla="*/ 252413 h 271463"/>
              <a:gd name="connsiteX22" fmla="*/ 338137 w 4110037"/>
              <a:gd name="connsiteY22" fmla="*/ 271463 h 271463"/>
              <a:gd name="connsiteX23" fmla="*/ 0 w 4110037"/>
              <a:gd name="connsiteY23" fmla="*/ 271463 h 27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110037" h="271463">
                <a:moveTo>
                  <a:pt x="4110037" y="0"/>
                </a:moveTo>
                <a:lnTo>
                  <a:pt x="3643312" y="0"/>
                </a:lnTo>
                <a:lnTo>
                  <a:pt x="3643312" y="33338"/>
                </a:lnTo>
                <a:lnTo>
                  <a:pt x="3586162" y="33338"/>
                </a:lnTo>
                <a:lnTo>
                  <a:pt x="3586162" y="61913"/>
                </a:lnTo>
                <a:lnTo>
                  <a:pt x="3471862" y="61913"/>
                </a:lnTo>
                <a:lnTo>
                  <a:pt x="3471862" y="95250"/>
                </a:lnTo>
                <a:lnTo>
                  <a:pt x="3157537" y="95250"/>
                </a:lnTo>
                <a:lnTo>
                  <a:pt x="3157537" y="119063"/>
                </a:lnTo>
                <a:lnTo>
                  <a:pt x="3062287" y="119063"/>
                </a:lnTo>
                <a:lnTo>
                  <a:pt x="3062287" y="138113"/>
                </a:lnTo>
                <a:lnTo>
                  <a:pt x="2776537" y="138113"/>
                </a:lnTo>
                <a:lnTo>
                  <a:pt x="2776537" y="166688"/>
                </a:lnTo>
                <a:lnTo>
                  <a:pt x="1538287" y="166688"/>
                </a:lnTo>
                <a:lnTo>
                  <a:pt x="1547812" y="166688"/>
                </a:lnTo>
                <a:lnTo>
                  <a:pt x="828675" y="166688"/>
                </a:lnTo>
                <a:lnTo>
                  <a:pt x="828675" y="195263"/>
                </a:lnTo>
                <a:lnTo>
                  <a:pt x="595312" y="195263"/>
                </a:lnTo>
                <a:lnTo>
                  <a:pt x="595312" y="233363"/>
                </a:lnTo>
                <a:lnTo>
                  <a:pt x="566737" y="233363"/>
                </a:lnTo>
                <a:lnTo>
                  <a:pt x="566737" y="252413"/>
                </a:lnTo>
                <a:lnTo>
                  <a:pt x="338137" y="252413"/>
                </a:lnTo>
                <a:lnTo>
                  <a:pt x="338137" y="271463"/>
                </a:lnTo>
                <a:lnTo>
                  <a:pt x="0" y="271463"/>
                </a:lnTo>
              </a:path>
            </a:pathLst>
          </a:cu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sp>
        <p:nvSpPr>
          <p:cNvPr id="90" name="Freeform 89"/>
          <p:cNvSpPr/>
          <p:nvPr/>
        </p:nvSpPr>
        <p:spPr bwMode="auto">
          <a:xfrm>
            <a:off x="2738438" y="4581525"/>
            <a:ext cx="4076700" cy="209550"/>
          </a:xfrm>
          <a:custGeom>
            <a:avLst/>
            <a:gdLst>
              <a:gd name="connsiteX0" fmla="*/ 4076700 w 4076700"/>
              <a:gd name="connsiteY0" fmla="*/ 0 h 209550"/>
              <a:gd name="connsiteX1" fmla="*/ 3395662 w 4076700"/>
              <a:gd name="connsiteY1" fmla="*/ 0 h 209550"/>
              <a:gd name="connsiteX2" fmla="*/ 3395662 w 4076700"/>
              <a:gd name="connsiteY2" fmla="*/ 19050 h 209550"/>
              <a:gd name="connsiteX3" fmla="*/ 3167062 w 4076700"/>
              <a:gd name="connsiteY3" fmla="*/ 19050 h 209550"/>
              <a:gd name="connsiteX4" fmla="*/ 3167062 w 4076700"/>
              <a:gd name="connsiteY4" fmla="*/ 47625 h 209550"/>
              <a:gd name="connsiteX5" fmla="*/ 2000250 w 4076700"/>
              <a:gd name="connsiteY5" fmla="*/ 47625 h 209550"/>
              <a:gd name="connsiteX6" fmla="*/ 2000250 w 4076700"/>
              <a:gd name="connsiteY6" fmla="*/ 61913 h 209550"/>
              <a:gd name="connsiteX7" fmla="*/ 1905000 w 4076700"/>
              <a:gd name="connsiteY7" fmla="*/ 61913 h 209550"/>
              <a:gd name="connsiteX8" fmla="*/ 1905000 w 4076700"/>
              <a:gd name="connsiteY8" fmla="*/ 85725 h 209550"/>
              <a:gd name="connsiteX9" fmla="*/ 1685925 w 4076700"/>
              <a:gd name="connsiteY9" fmla="*/ 85725 h 209550"/>
              <a:gd name="connsiteX10" fmla="*/ 1685925 w 4076700"/>
              <a:gd name="connsiteY10" fmla="*/ 109538 h 209550"/>
              <a:gd name="connsiteX11" fmla="*/ 1466850 w 4076700"/>
              <a:gd name="connsiteY11" fmla="*/ 109538 h 209550"/>
              <a:gd name="connsiteX12" fmla="*/ 1466850 w 4076700"/>
              <a:gd name="connsiteY12" fmla="*/ 133350 h 209550"/>
              <a:gd name="connsiteX13" fmla="*/ 828675 w 4076700"/>
              <a:gd name="connsiteY13" fmla="*/ 133350 h 209550"/>
              <a:gd name="connsiteX14" fmla="*/ 828675 w 4076700"/>
              <a:gd name="connsiteY14" fmla="*/ 176213 h 209550"/>
              <a:gd name="connsiteX15" fmla="*/ 642937 w 4076700"/>
              <a:gd name="connsiteY15" fmla="*/ 176213 h 209550"/>
              <a:gd name="connsiteX16" fmla="*/ 642937 w 4076700"/>
              <a:gd name="connsiteY16" fmla="*/ 200025 h 209550"/>
              <a:gd name="connsiteX17" fmla="*/ 295275 w 4076700"/>
              <a:gd name="connsiteY17" fmla="*/ 200025 h 209550"/>
              <a:gd name="connsiteX18" fmla="*/ 295275 w 4076700"/>
              <a:gd name="connsiteY18" fmla="*/ 209550 h 209550"/>
              <a:gd name="connsiteX19" fmla="*/ 0 w 4076700"/>
              <a:gd name="connsiteY19" fmla="*/ 209550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076700" h="209550">
                <a:moveTo>
                  <a:pt x="4076700" y="0"/>
                </a:moveTo>
                <a:lnTo>
                  <a:pt x="3395662" y="0"/>
                </a:lnTo>
                <a:lnTo>
                  <a:pt x="3395662" y="19050"/>
                </a:lnTo>
                <a:lnTo>
                  <a:pt x="3167062" y="19050"/>
                </a:lnTo>
                <a:lnTo>
                  <a:pt x="3167062" y="47625"/>
                </a:lnTo>
                <a:lnTo>
                  <a:pt x="2000250" y="47625"/>
                </a:lnTo>
                <a:lnTo>
                  <a:pt x="2000250" y="61913"/>
                </a:lnTo>
                <a:lnTo>
                  <a:pt x="1905000" y="61913"/>
                </a:lnTo>
                <a:lnTo>
                  <a:pt x="1905000" y="85725"/>
                </a:lnTo>
                <a:lnTo>
                  <a:pt x="1685925" y="85725"/>
                </a:lnTo>
                <a:lnTo>
                  <a:pt x="1685925" y="109538"/>
                </a:lnTo>
                <a:lnTo>
                  <a:pt x="1466850" y="109538"/>
                </a:lnTo>
                <a:lnTo>
                  <a:pt x="1466850" y="133350"/>
                </a:lnTo>
                <a:lnTo>
                  <a:pt x="828675" y="133350"/>
                </a:lnTo>
                <a:lnTo>
                  <a:pt x="828675" y="176213"/>
                </a:lnTo>
                <a:lnTo>
                  <a:pt x="642937" y="176213"/>
                </a:lnTo>
                <a:lnTo>
                  <a:pt x="642937" y="200025"/>
                </a:lnTo>
                <a:lnTo>
                  <a:pt x="295275" y="200025"/>
                </a:lnTo>
                <a:lnTo>
                  <a:pt x="295275" y="209550"/>
                </a:lnTo>
                <a:lnTo>
                  <a:pt x="0" y="209550"/>
                </a:lnTo>
              </a:path>
            </a:pathLst>
          </a:custGeo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rtlCol="0" anchor="ctr"/>
          <a:lstStyle/>
          <a:p>
            <a:pPr algn="ctr"/>
            <a:endParaRPr lang="en-US" dirty="0"/>
          </a:p>
        </p:txBody>
      </p:sp>
      <p:cxnSp>
        <p:nvCxnSpPr>
          <p:cNvPr id="92" name="Straight Connector 91"/>
          <p:cNvCxnSpPr/>
          <p:nvPr/>
        </p:nvCxnSpPr>
        <p:spPr bwMode="auto">
          <a:xfrm flipH="1">
            <a:off x="2500313" y="2453552"/>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flipH="1">
            <a:off x="2500313" y="2848691"/>
            <a:ext cx="61912" cy="0"/>
          </a:xfrm>
          <a:prstGeom prst="line">
            <a:avLst/>
          </a:prstGeom>
          <a:noFill/>
          <a:ln w="2857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H="1">
            <a:off x="2500313" y="3243830"/>
            <a:ext cx="61912" cy="0"/>
          </a:xfrm>
          <a:prstGeom prst="line">
            <a:avLst/>
          </a:prstGeom>
          <a:noFill/>
          <a:ln w="28575" cap="flat" cmpd="sng" algn="ctr">
            <a:solidFill>
              <a:schemeClr val="tx1"/>
            </a:solidFill>
            <a:prstDash val="solid"/>
            <a:round/>
            <a:headEnd type="none" w="med" len="med"/>
            <a:tailEnd type="none" w="med" len="med"/>
          </a:ln>
          <a:effectLst/>
        </p:spPr>
      </p:cxnSp>
      <p:grpSp>
        <p:nvGrpSpPr>
          <p:cNvPr id="73" name="Group 16"/>
          <p:cNvGrpSpPr>
            <a:grpSpLocks/>
          </p:cNvGrpSpPr>
          <p:nvPr/>
        </p:nvGrpSpPr>
        <p:grpSpPr bwMode="auto">
          <a:xfrm>
            <a:off x="6291263" y="6208713"/>
            <a:ext cx="2673350" cy="450850"/>
            <a:chOff x="9289790" y="4481726"/>
            <a:chExt cx="2673350" cy="450347"/>
          </a:xfrm>
        </p:grpSpPr>
        <p:pic>
          <p:nvPicPr>
            <p:cNvPr id="74"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75"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2327460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5"/>
          <p:cNvSpPr txBox="1">
            <a:spLocks noChangeArrowheads="1"/>
          </p:cNvSpPr>
          <p:nvPr/>
        </p:nvSpPr>
        <p:spPr bwMode="auto">
          <a:xfrm>
            <a:off x="285750" y="6358136"/>
            <a:ext cx="5891213" cy="307777"/>
          </a:xfrm>
          <a:prstGeom prst="rect">
            <a:avLst/>
          </a:prstGeom>
          <a:noFill/>
          <a:ln>
            <a:noFill/>
          </a:ln>
          <a:extLst/>
        </p:spPr>
        <p:txBody>
          <a:bodyPr anchor="b">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defRPr/>
            </a:pPr>
            <a:r>
              <a:rPr lang="en-US" altLang="en-US" sz="1400" b="0" spc="-10" dirty="0">
                <a:solidFill>
                  <a:schemeClr val="bg2"/>
                </a:solidFill>
              </a:rPr>
              <a:t>Chen CJ, et al. JAMA. 2006;295:65-73.</a:t>
            </a:r>
          </a:p>
        </p:txBody>
      </p:sp>
      <p:sp>
        <p:nvSpPr>
          <p:cNvPr id="10" name="Rectangle 4"/>
          <p:cNvSpPr>
            <a:spLocks noGrp="1" noChangeArrowheads="1"/>
          </p:cNvSpPr>
          <p:nvPr>
            <p:ph type="title"/>
          </p:nvPr>
        </p:nvSpPr>
        <p:spPr/>
        <p:txBody>
          <a:bodyPr/>
          <a:lstStyle/>
          <a:p>
            <a:r>
              <a:rPr lang="en-US" altLang="en-US" dirty="0" smtClean="0"/>
              <a:t>REVEAL: Risk Factors for HCC</a:t>
            </a:r>
            <a:endParaRPr lang="en-US" altLang="en-US" dirty="0"/>
          </a:p>
        </p:txBody>
      </p:sp>
      <p:graphicFrame>
        <p:nvGraphicFramePr>
          <p:cNvPr id="18" name="Group 3"/>
          <p:cNvGraphicFramePr>
            <a:graphicFrameLocks noGrp="1"/>
          </p:cNvGraphicFramePr>
          <p:nvPr>
            <p:ph idx="4294967295"/>
            <p:extLst>
              <p:ext uri="{D42A27DB-BD31-4B8C-83A1-F6EECF244321}">
                <p14:modId xmlns:p14="http://schemas.microsoft.com/office/powerpoint/2010/main" val="1567722623"/>
              </p:ext>
            </p:extLst>
          </p:nvPr>
        </p:nvGraphicFramePr>
        <p:xfrm>
          <a:off x="482601" y="1606550"/>
          <a:ext cx="8364538" cy="3566304"/>
        </p:xfrm>
        <a:graphic>
          <a:graphicData uri="http://schemas.openxmlformats.org/drawingml/2006/table">
            <a:tbl>
              <a:tblPr/>
              <a:tblGrid>
                <a:gridCol w="2516332">
                  <a:extLst>
                    <a:ext uri="{9D8B030D-6E8A-4147-A177-3AD203B41FA5}">
                      <a16:colId xmlns="" xmlns:a16="http://schemas.microsoft.com/office/drawing/2014/main" val="20000"/>
                    </a:ext>
                  </a:extLst>
                </a:gridCol>
                <a:gridCol w="1949402">
                  <a:extLst>
                    <a:ext uri="{9D8B030D-6E8A-4147-A177-3AD203B41FA5}">
                      <a16:colId xmlns="" xmlns:a16="http://schemas.microsoft.com/office/drawing/2014/main" val="20001"/>
                    </a:ext>
                  </a:extLst>
                </a:gridCol>
                <a:gridCol w="1949402">
                  <a:extLst>
                    <a:ext uri="{9D8B030D-6E8A-4147-A177-3AD203B41FA5}">
                      <a16:colId xmlns="" xmlns:a16="http://schemas.microsoft.com/office/drawing/2014/main" val="20002"/>
                    </a:ext>
                  </a:extLst>
                </a:gridCol>
                <a:gridCol w="1949402">
                  <a:extLst>
                    <a:ext uri="{9D8B030D-6E8A-4147-A177-3AD203B41FA5}">
                      <a16:colId xmlns="" xmlns:a16="http://schemas.microsoft.com/office/drawing/2014/main" val="20003"/>
                    </a:ext>
                  </a:extLst>
                </a:gridCol>
              </a:tblGrid>
              <a:tr h="15526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800" b="1" i="0" u="none" strike="noStrike" cap="none" normalizeH="0" baseline="0" dirty="0">
                          <a:ln>
                            <a:noFill/>
                          </a:ln>
                          <a:solidFill>
                            <a:schemeClr val="tx1"/>
                          </a:solidFill>
                          <a:effectLst/>
                          <a:latin typeface="Arial" charset="0"/>
                        </a:rPr>
                        <a:t>Factor</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Adjusted HR</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95% CI</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1" i="1" u="none" strike="noStrike" cap="none" normalizeH="0" baseline="0" dirty="0" smtClean="0">
                          <a:ln>
                            <a:noFill/>
                          </a:ln>
                          <a:solidFill>
                            <a:schemeClr val="tx1"/>
                          </a:solidFill>
                          <a:effectLst/>
                          <a:latin typeface="Arial" charset="0"/>
                        </a:rPr>
                        <a:t>P</a:t>
                      </a:r>
                      <a:r>
                        <a:rPr kumimoji="0" lang="en-US" sz="1800" b="1" i="0" u="none" strike="noStrike" cap="none" normalizeH="0" baseline="0" dirty="0">
                          <a:ln>
                            <a:noFill/>
                          </a:ln>
                          <a:solidFill>
                            <a:schemeClr val="tx1"/>
                          </a:solidFill>
                          <a:effectLst/>
                          <a:latin typeface="Arial" charset="0"/>
                        </a:rPr>
                        <a:t> </a:t>
                      </a:r>
                      <a:r>
                        <a:rPr kumimoji="0" lang="en-US" sz="1800" b="1" i="0" u="none" strike="noStrike" cap="none" normalizeH="0" baseline="0" dirty="0" smtClean="0">
                          <a:ln>
                            <a:noFill/>
                          </a:ln>
                          <a:solidFill>
                            <a:schemeClr val="tx1"/>
                          </a:solidFill>
                          <a:effectLst/>
                          <a:latin typeface="Arial" charset="0"/>
                        </a:rPr>
                        <a:t>Value</a:t>
                      </a:r>
                      <a:endParaRPr kumimoji="0" lang="en-US" sz="1800" b="1" i="1" u="none" strike="noStrike" cap="none" normalizeH="0" baseline="0" dirty="0">
                        <a:ln>
                          <a:noFill/>
                        </a:ln>
                        <a:solidFill>
                          <a:schemeClr val="tx1"/>
                        </a:solidFill>
                        <a:effectLst/>
                        <a:latin typeface="Arial" charset="0"/>
                      </a:endParaRP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12AD2B"/>
                    </a:solidFill>
                  </a:tcPr>
                </a:tc>
                <a:extLst>
                  <a:ext uri="{0D108BD9-81ED-4DB2-BD59-A6C34878D82A}">
                    <a16:rowId xmlns="" xmlns:a16="http://schemas.microsoft.com/office/drawing/2014/main" val="10000"/>
                  </a:ext>
                </a:extLst>
              </a:tr>
              <a:tr h="15526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800" b="0" i="0" u="none" strike="noStrike" cap="none" normalizeH="0" baseline="0" dirty="0">
                          <a:ln>
                            <a:noFill/>
                          </a:ln>
                          <a:solidFill>
                            <a:schemeClr val="bg2">
                              <a:lumMod val="10000"/>
                            </a:schemeClr>
                          </a:solidFill>
                          <a:effectLst/>
                          <a:latin typeface="Arial" charset="0"/>
                        </a:rPr>
                        <a:t>Male </a:t>
                      </a:r>
                      <a:r>
                        <a:rPr kumimoji="0" lang="en-GB" sz="1800" b="0" i="0" u="none" strike="noStrike" cap="none" normalizeH="0" baseline="0" dirty="0" smtClean="0">
                          <a:ln>
                            <a:noFill/>
                          </a:ln>
                          <a:solidFill>
                            <a:schemeClr val="bg2">
                              <a:lumMod val="10000"/>
                            </a:schemeClr>
                          </a:solidFill>
                          <a:effectLst/>
                          <a:latin typeface="Arial" charset="0"/>
                        </a:rPr>
                        <a:t>sex</a:t>
                      </a:r>
                      <a:endParaRPr kumimoji="0" lang="en-GB" sz="1800" b="0" i="0" u="none" strike="noStrike" cap="none" normalizeH="0" baseline="0" dirty="0">
                        <a:ln>
                          <a:noFill/>
                        </a:ln>
                        <a:solidFill>
                          <a:schemeClr val="bg2">
                            <a:lumMod val="10000"/>
                          </a:schemeClr>
                        </a:solidFill>
                        <a:effectLst/>
                        <a:latin typeface="Arial" charset="0"/>
                      </a:endParaRP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2.1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1.3-3.3</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.03</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1"/>
                  </a:ext>
                </a:extLst>
              </a:tr>
              <a:tr h="15526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800" b="0" i="0" u="none" strike="noStrike" cap="none" normalizeH="0" baseline="0" dirty="0">
                          <a:ln>
                            <a:noFill/>
                          </a:ln>
                          <a:solidFill>
                            <a:schemeClr val="bg2">
                              <a:lumMod val="10000"/>
                            </a:schemeClr>
                          </a:solidFill>
                          <a:effectLst/>
                          <a:latin typeface="Arial" charset="0"/>
                        </a:rPr>
                        <a:t>Age (per yr)</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1.09</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1.07-1.11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2F2F2"/>
                    </a:solidFill>
                  </a:tcPr>
                </a:tc>
                <a:extLst>
                  <a:ext uri="{0D108BD9-81ED-4DB2-BD59-A6C34878D82A}">
                    <a16:rowId xmlns="" xmlns:a16="http://schemas.microsoft.com/office/drawing/2014/main" val="10002"/>
                  </a:ext>
                </a:extLst>
              </a:tr>
              <a:tr h="15526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800" b="0" i="0" u="none" strike="noStrike" cap="none" normalizeH="0" baseline="0" dirty="0">
                          <a:ln>
                            <a:noFill/>
                          </a:ln>
                          <a:solidFill>
                            <a:schemeClr val="bg2">
                              <a:lumMod val="10000"/>
                            </a:schemeClr>
                          </a:solidFill>
                          <a:effectLst/>
                          <a:latin typeface="Arial" charset="0"/>
                        </a:rPr>
                        <a:t>HBeAg positive</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2.6</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1.6-4.2</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3"/>
                  </a:ext>
                </a:extLst>
              </a:tr>
              <a:tr h="15526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Cirrhosis</a:t>
                      </a:r>
                    </a:p>
                  </a:txBody>
                  <a:tcPr marL="91303" marR="91303" marT="45732" marB="45732" anchor="ctr" horzOverflow="overflow">
                    <a:lnL w="38100" cap="flat" cmpd="sng" algn="ctr">
                      <a:solidFill>
                        <a:srgbClr val="FF0000"/>
                      </a:solid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9.1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5.9-13.9</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txBody>
                  <a:tcPr marL="91303" marR="91303" marT="45732" marB="45732" anchor="ctr" horzOverflow="overflow">
                    <a:lnL w="12700" cap="flat" cmpd="sng" algn="ctr">
                      <a:no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a:noFill/>
                    </a:lnTlToBr>
                    <a:lnBlToTr>
                      <a:noFill/>
                    </a:lnBlToTr>
                    <a:solidFill>
                      <a:schemeClr val="tx1">
                        <a:lumMod val="95000"/>
                      </a:schemeClr>
                    </a:solidFill>
                  </a:tcPr>
                </a:tc>
                <a:extLst>
                  <a:ext uri="{0D108BD9-81ED-4DB2-BD59-A6C34878D82A}">
                    <a16:rowId xmlns="" xmlns:a16="http://schemas.microsoft.com/office/drawing/2014/main" val="10004"/>
                  </a:ext>
                </a:extLst>
              </a:tr>
              <a:tr h="737318">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HBV DNA (copies/mL)</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800" b="0" i="0" u="none" strike="noStrike" cap="none" normalizeH="0" baseline="0" dirty="0">
                          <a:ln>
                            <a:noFill/>
                          </a:ln>
                          <a:solidFill>
                            <a:schemeClr val="bg2">
                              <a:lumMod val="10000"/>
                            </a:schemeClr>
                          </a:solidFill>
                          <a:effectLst/>
                          <a:latin typeface="Arial" charset="0"/>
                        </a:rPr>
                        <a:t>&lt; 300</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800" b="0" i="0" u="none" strike="noStrike" cap="none" normalizeH="0" baseline="0" dirty="0">
                          <a:ln>
                            <a:noFill/>
                          </a:ln>
                          <a:solidFill>
                            <a:schemeClr val="bg2">
                              <a:lumMod val="10000"/>
                            </a:schemeClr>
                          </a:solidFill>
                          <a:effectLst/>
                          <a:latin typeface="Arial" charset="0"/>
                        </a:rPr>
                        <a:t>300-9999</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800" b="0" i="0" u="none" strike="noStrike" cap="none" normalizeH="0" baseline="0" dirty="0">
                          <a:ln>
                            <a:noFill/>
                          </a:ln>
                          <a:solidFill>
                            <a:schemeClr val="bg2">
                              <a:lumMod val="10000"/>
                            </a:schemeClr>
                          </a:solidFill>
                          <a:effectLst/>
                          <a:latin typeface="Arial" charset="0"/>
                        </a:rPr>
                        <a:t>10,000-99,999</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800" b="0" i="0" u="none" strike="noStrike" cap="none" normalizeH="0" baseline="0" dirty="0">
                          <a:ln>
                            <a:noFill/>
                          </a:ln>
                          <a:solidFill>
                            <a:schemeClr val="bg2">
                              <a:lumMod val="10000"/>
                            </a:schemeClr>
                          </a:solidFill>
                          <a:effectLst/>
                          <a:latin typeface="Arial" charset="0"/>
                        </a:rPr>
                        <a:t>100,000-999,999</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800" b="0" i="0" u="none" strike="noStrike" cap="none" normalizeH="0" baseline="0" dirty="0">
                          <a:ln>
                            <a:noFill/>
                          </a:ln>
                          <a:solidFill>
                            <a:schemeClr val="bg2">
                              <a:lumMod val="10000"/>
                            </a:schemeClr>
                          </a:solidFill>
                          <a:effectLst/>
                          <a:latin typeface="Arial" charset="0"/>
                        </a:rPr>
                        <a:t>≥ 1,000,000</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800" b="0" i="0" u="none" strike="noStrike" cap="none" normalizeH="0" baseline="0" dirty="0">
                        <a:ln>
                          <a:noFill/>
                        </a:ln>
                        <a:solidFill>
                          <a:schemeClr val="bg2">
                            <a:lumMod val="10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2.3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6.6</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6.1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800" b="0" i="0" u="none" strike="noStrike" cap="none" normalizeH="0" baseline="0" dirty="0">
                        <a:ln>
                          <a:noFill/>
                        </a:ln>
                        <a:solidFill>
                          <a:schemeClr val="bg2">
                            <a:lumMod val="10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Ref</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0.5-2.3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1.1-4.9</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3.3-13.1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2.9-12.7</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800" b="0" i="0" u="none" strike="noStrike" cap="none" normalizeH="0" baseline="0" dirty="0">
                        <a:ln>
                          <a:noFill/>
                        </a:ln>
                        <a:solidFill>
                          <a:schemeClr val="bg2">
                            <a:lumMod val="10000"/>
                          </a:schemeClr>
                        </a:solidFill>
                        <a:effectLst/>
                        <a:latin typeface="Arial"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.86</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.02</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800" b="0" i="0" u="none" strike="noStrike" cap="none" normalizeH="0" baseline="0" dirty="0">
                          <a:ln>
                            <a:noFill/>
                          </a:ln>
                          <a:solidFill>
                            <a:schemeClr val="bg2">
                              <a:lumMod val="10000"/>
                            </a:schemeClr>
                          </a:solidFill>
                          <a:effectLst/>
                          <a:latin typeface="Arial" charset="0"/>
                        </a:rPr>
                        <a:t>&lt; .001</a:t>
                      </a:r>
                    </a:p>
                  </a:txBody>
                  <a:tcPr marL="91303" marR="91303" marT="45732" marB="4573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solidFill>
                  </a:tcPr>
                </a:tc>
                <a:extLst>
                  <a:ext uri="{0D108BD9-81ED-4DB2-BD59-A6C34878D82A}">
                    <a16:rowId xmlns="" xmlns:a16="http://schemas.microsoft.com/office/drawing/2014/main" val="10005"/>
                  </a:ext>
                </a:extLst>
              </a:tr>
            </a:tbl>
          </a:graphicData>
        </a:graphic>
      </p:graphicFrame>
      <p:sp>
        <p:nvSpPr>
          <p:cNvPr id="19" name="Text Box 30"/>
          <p:cNvSpPr txBox="1">
            <a:spLocks noChangeArrowheads="1"/>
          </p:cNvSpPr>
          <p:nvPr/>
        </p:nvSpPr>
        <p:spPr bwMode="auto">
          <a:xfrm>
            <a:off x="482600" y="5189912"/>
            <a:ext cx="8300453" cy="335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35000"/>
              </a:spcBef>
              <a:spcAft>
                <a:spcPct val="25000"/>
              </a:spcAft>
              <a:buClr>
                <a:schemeClr val="folHlink"/>
              </a:buClr>
              <a:buFont typeface="Arial" panose="020B0604020202020204" pitchFamily="34" charset="0"/>
              <a:buNone/>
            </a:pPr>
            <a:r>
              <a:rPr lang="en-US" altLang="en-US" sz="1600" b="0" dirty="0"/>
              <a:t>*</a:t>
            </a:r>
            <a:r>
              <a:rPr lang="en-US" altLang="en-US" sz="1600" b="0" i="1" dirty="0" smtClean="0"/>
              <a:t>P</a:t>
            </a:r>
            <a:r>
              <a:rPr lang="en-US" altLang="en-US" sz="1600" b="0" dirty="0"/>
              <a:t> </a:t>
            </a:r>
            <a:r>
              <a:rPr lang="en-US" altLang="en-US" sz="1600" b="0" dirty="0" smtClean="0"/>
              <a:t>value </a:t>
            </a:r>
            <a:r>
              <a:rPr lang="en-US" altLang="en-US" sz="1600" b="0" dirty="0"/>
              <a:t>for trend.</a:t>
            </a:r>
            <a:endParaRPr lang="en-US" altLang="en-US" sz="1600" dirty="0"/>
          </a:p>
        </p:txBody>
      </p:sp>
      <p:grpSp>
        <p:nvGrpSpPr>
          <p:cNvPr id="11" name="Group 16"/>
          <p:cNvGrpSpPr>
            <a:grpSpLocks/>
          </p:cNvGrpSpPr>
          <p:nvPr/>
        </p:nvGrpSpPr>
        <p:grpSpPr bwMode="auto">
          <a:xfrm>
            <a:off x="6291263" y="6208713"/>
            <a:ext cx="2673350" cy="450850"/>
            <a:chOff x="9289790" y="4481726"/>
            <a:chExt cx="2673350" cy="450347"/>
          </a:xfrm>
        </p:grpSpPr>
        <p:pic>
          <p:nvPicPr>
            <p:cNvPr id="1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4958" y="4481726"/>
              <a:ext cx="566997" cy="184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6" name="Rectangle 8"/>
            <p:cNvSpPr>
              <a:spLocks noChangeArrowheads="1"/>
            </p:cNvSpPr>
            <p:nvPr/>
          </p:nvSpPr>
          <p:spPr bwMode="auto">
            <a:xfrm>
              <a:off x="9289790" y="4624098"/>
              <a:ext cx="26733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400" b="0" dirty="0">
                  <a:solidFill>
                    <a:schemeClr val="bg2"/>
                  </a:solidFill>
                </a:rPr>
                <a:t>Slide credit: </a:t>
              </a:r>
              <a:r>
                <a:rPr lang="en-US" altLang="en-US" sz="1400" b="0" dirty="0">
                  <a:solidFill>
                    <a:schemeClr val="bg2"/>
                  </a:solidFill>
                  <a:hlinkClick r:id="rId4"/>
                </a:rPr>
                <a:t>clinicaloptions.com</a:t>
              </a:r>
              <a:endParaRPr lang="en-US" altLang="en-US" sz="1400" b="0" dirty="0">
                <a:solidFill>
                  <a:schemeClr val="bg2"/>
                </a:solidFill>
              </a:endParaRPr>
            </a:p>
          </p:txBody>
        </p:sp>
      </p:grpSp>
    </p:spTree>
    <p:extLst>
      <p:ext uri="{BB962C8B-B14F-4D97-AF65-F5344CB8AC3E}">
        <p14:creationId xmlns:p14="http://schemas.microsoft.com/office/powerpoint/2010/main" val="3525646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p:txBody>
          <a:bodyPr/>
          <a:lstStyle/>
          <a:p>
            <a:r>
              <a:rPr lang="en-US" altLang="en-US" dirty="0"/>
              <a:t>Does Therapy Change the Outcome?</a:t>
            </a:r>
          </a:p>
        </p:txBody>
      </p:sp>
    </p:spTree>
    <p:extLst>
      <p:ext uri="{BB962C8B-B14F-4D97-AF65-F5344CB8AC3E}">
        <p14:creationId xmlns:p14="http://schemas.microsoft.com/office/powerpoint/2010/main" val="223082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4399&quot;&gt;&lt;object type=&quot;3&quot; unique_id=&quot;14403&quot;&gt;&lt;property id=&quot;20148&quot; value=&quot;5&quot;/&gt;&lt;property id=&quot;20300&quot; value=&quot;Slide 5 - &amp;quot;Risk Factors for Progressive Fibrosis&amp;quot;&quot;/&gt;&lt;property id=&quot;20307&quot; value=&quot;693&quot;/&gt;&lt;/object&gt;&lt;object type=&quot;3&quot; unique_id=&quot;14404&quot;&gt;&lt;property id=&quot;20148&quot; value=&quot;5&quot;/&gt;&lt;property id=&quot;20300&quot; value=&quot;Slide 6 - &amp;quot;REVEAL: HBV DNA Level and Risk of Cirrhosis&amp;quot;&quot;/&gt;&lt;property id=&quot;20307&quot; value=&quot;694&quot;/&gt;&lt;/object&gt;&lt;object type=&quot;3&quot; unique_id=&quot;14405&quot;&gt;&lt;property id=&quot;20148&quot; value=&quot;5&quot;/&gt;&lt;property id=&quot;20300&quot; value=&quot;Slide 7 - &amp;quot;REVEAL: HBV DNA Level and Risk of HCC&amp;quot;&quot;/&gt;&lt;property id=&quot;20307&quot; value=&quot;647&quot;/&gt;&lt;/object&gt;&lt;object type=&quot;3&quot; unique_id=&quot;14406&quot;&gt;&lt;property id=&quot;20148&quot; value=&quot;5&quot;/&gt;&lt;property id=&quot;20300&quot; value=&quot;Slide 8 - &amp;quot;REVEAL: Risk Factors for HCC&amp;quot;&quot;/&gt;&lt;property id=&quot;20307&quot; value=&quot;695&quot;/&gt;&lt;/object&gt;&lt;object type=&quot;3&quot; unique_id=&quot;14407&quot;&gt;&lt;property id=&quot;20148&quot; value=&quot;5&quot;/&gt;&lt;property id=&quot;20300&quot; value=&quot;Slide 12 - &amp;quot;Many HBV Treatment Endpoints Indicate None Is Ideal; Need to Use Surrogates&amp;quot;&quot;/&gt;&lt;property id=&quot;20307&quot; value=&quot;696&quot;/&gt;&lt;/object&gt;&lt;object type=&quot;3&quot; unique_id=&quot;14409&quot;&gt;&lt;property id=&quot;20148&quot; value=&quot;5&quot;/&gt;&lt;property id=&quot;20300&quot; value=&quot;Slide 10 - &amp;quot;HBV Treatment Reduces Risk of Disease Progression Including Decompensation&amp;quot;&quot;/&gt;&lt;property id=&quot;20307&quot; value=&quot;650&quot;/&gt;&lt;/object&gt;&lt;object type=&quot;3&quot; unique_id=&quot;14410&quot;&gt;&lt;property id=&quot;20148&quot; value=&quot;5&quot;/&gt;&lt;property id=&quot;20300&quot; value=&quot;Slide 11 - &amp;quot;HBV Treatment Reduces Risk of Liver Transplant&amp;quot;&quot;/&gt;&lt;property id=&quot;20307&quot; value=&quot;703&quot;/&gt;&lt;/object&gt;&lt;object type=&quot;3&quot; unique_id=&quot;14412&quot;&gt;&lt;property id=&quot;20148&quot; value=&quot;5&quot;/&gt;&lt;property id=&quot;20300&quot; value=&quot;Slide 13 - &amp;quot;Long-term TDF in Pts With HBV: Reversal of Inflammation&amp;quot;&quot;/&gt;&lt;property id=&quot;20307&quot; value=&quot;701&quot;/&gt;&lt;/object&gt;&lt;object type=&quot;3&quot; unique_id=&quot;14413&quot;&gt;&lt;property id=&quot;20148&quot; value=&quot;5&quot;/&gt;&lt;property id=&quot;20300&quot; value=&quot;Slide 14 - &amp;quot;Long-term TDF in Pts With HBV: Regression of Fibrosis, Cirrhosis&amp;quot;&quot;/&gt;&lt;property id=&quot;20307&quot; value=&quot;702&quot;/&gt;&lt;/object&gt;&lt;object type=&quot;3&quot; unique_id=&quot;14414&quot;&gt;&lt;property id=&quot;20148&quot; value=&quot;5&quot;/&gt;&lt;property id=&quot;20300&quot; value=&quot;Slide 15 - &amp;quot;Long-term Entecavir in Pts With HBV: Reversal of Inflammation&amp;quot;&quot;/&gt;&lt;property id=&quot;20307&quot; value=&quot;698&quot;/&gt;&lt;/object&gt;&lt;object type=&quot;3&quot; unique_id=&quot;14420&quot;&gt;&lt;property id=&quot;20148&quot; value=&quot;5&quot;/&gt;&lt;property id=&quot;20300&quot; value=&quot;Slide 19 - &amp;quot;Is HBV Suppression the Same as Inactive Disease?&amp;quot;&quot;/&gt;&lt;property id=&quot;20307&quot; value=&quot;709&quot;/&gt;&lt;/object&gt;&lt;object type=&quot;3&quot; unique_id=&quot;14423&quot;&gt;&lt;property id=&quot;20148&quot; value=&quot;5&quot;/&gt;&lt;property id=&quot;20300&quot; value=&quot;Slide 21 - &amp;quot;Identifying Risk of HCC: Transient Elastography vs Biomarkers &amp;quot;&quot;/&gt;&lt;property id=&quot;20307&quot; value=&quot;690&quot;/&gt;&lt;/object&gt;&lt;object type=&quot;3&quot; unique_id=&quot;14430&quot;&gt;&lt;property id=&quot;20148&quot; value=&quot;5&quot;/&gt;&lt;property id=&quot;20300&quot; value=&quot;Slide 27 - &amp;quot;Summary&amp;quot;&quot;/&gt;&lt;property id=&quot;20307&quot; value=&quot;717&quot;/&gt;&lt;/object&gt;&lt;object type=&quot;3&quot; unique_id=&quot;14711&quot;&gt;&lt;property id=&quot;20148&quot; value=&quot;5&quot;/&gt;&lt;property id=&quot;20300&quot; value=&quot;Slide 3 - &amp;quot;Disclosures&amp;quot;&quot;/&gt;&lt;property id=&quot;20307&quot; value=&quot;722&quot;/&gt;&lt;/object&gt;&lt;object type=&quot;3&quot; unique_id=&quot;14712&quot;&gt;&lt;property id=&quot;20148&quot; value=&quot;5&quot;/&gt;&lt;property id=&quot;20300&quot; value=&quot;Slide 4 - &amp;quot;What Happens After HBeAg Loss?&amp;quot;&quot;/&gt;&lt;property id=&quot;20307&quot; value=&quot;731&quot;/&gt;&lt;/object&gt;&lt;object type=&quot;3&quot; unique_id=&quot;14713&quot;&gt;&lt;property id=&quot;20148&quot; value=&quot;5&quot;/&gt;&lt;property id=&quot;20300&quot; value=&quot;Slide 9 - &amp;quot;Does Therapy Change the Outcome?&amp;quot;&quot;/&gt;&lt;property id=&quot;20307&quot; value=&quot;724&quot;/&gt;&lt;/object&gt;&lt;object type=&quot;3&quot; unique_id=&quot;14721&quot;&gt;&lt;property id=&quot;20148&quot; value=&quot;5&quot;/&gt;&lt;property id=&quot;20300&quot; value=&quot;Slide 22 - &amp;quot;Based on This . . .&amp;#x0D;&amp;#x0A;Whom and How Should We Treat?&amp;quot;&quot;/&gt;&lt;property id=&quot;20307&quot; value=&quot;728&quot;/&gt;&lt;/object&gt;&lt;object type=&quot;3&quot; unique_id=&quot;14725&quot;&gt;&lt;property id=&quot;20148&quot; value=&quot;5&quot;/&gt;&lt;property id=&quot;20300&quot; value=&quot;Slide 1 - &amp;quot;The Impact of HBV Therapy on Fibrosis and Cirrhosis&amp;quot;&quot;/&gt;&lt;property id=&quot;20307&quot; value=&quot;760&quot;/&gt;&lt;/object&gt;&lt;object type=&quot;3&quot; unique_id=&quot;14726&quot;&gt;&lt;property id=&quot;20148&quot; value=&quot;5&quot;/&gt;&lt;property id=&quot;20300&quot; value=&quot;Slide 2 - &amp;quot;About These Slides&amp;quot;&quot;/&gt;&lt;property id=&quot;20307&quot; value=&quot;761&quot;/&gt;&lt;/object&gt;&lt;object type=&quot;3&quot; unique_id=&quot;14727&quot;&gt;&lt;property id=&quot;20148&quot; value=&quot;5&quot;/&gt;&lt;property id=&quot;20300&quot; value=&quot;Slide 16 - &amp;quot;Long-term Entecavir in Pts With HBV: Regression of Fibrosis, Cirrhosis&amp;quot;&quot;/&gt;&lt;property id=&quot;20307&quot; value=&quot;745&quot;/&gt;&lt;/object&gt;&lt;object type=&quot;3&quot; unique_id=&quot;14728&quot;&gt;&lt;property id=&quot;20148&quot; value=&quot;5&quot;/&gt;&lt;property id=&quot;20300&quot; value=&quot;Slide 17 - &amp;quot;HCC Incidence in Pts With Chronic HBV Infection&amp;quot;&quot;/&gt;&lt;property id=&quot;20307&quot; value=&quot;762&quot;/&gt;&lt;/object&gt;&lt;object type=&quot;3&quot; unique_id=&quot;14729&quot;&gt;&lt;property id=&quot;20148&quot; value=&quot;5&quot;/&gt;&lt;property id=&quot;20300&quot; value=&quot;Slide 18 - &amp;quot;HCC Incidence in Pts With Chronic HBV Infection but Without Cirrhosis&amp;quot;&quot;/&gt;&lt;property id=&quot;20307&quot; value=&quot;763&quot;/&gt;&lt;/object&gt;&lt;object type=&quot;3&quot; unique_id=&quot;14730&quot;&gt;&lt;property id=&quot;20148&quot; value=&quot;5&quot;/&gt;&lt;property id=&quot;20300&quot; value=&quot;Slide 20 - &amp;quot;Reduction in HCC Mortality Through National Viral Hepatitis Therapy Program&amp;quot;&quot;/&gt;&lt;property id=&quot;20307&quot; value=&quot;746&quot;/&gt;&lt;/object&gt;&lt;object type=&quot;3&quot; unique_id=&quot;14731&quot;&gt;&lt;property id=&quot;20148&quot; value=&quot;5&quot;/&gt;&lt;property id=&quot;20300&quot; value=&quot;Slide 23 - &amp;quot;Updated AASLD Guidelines: When to Treat&amp;quot;&quot;/&gt;&lt;property id=&quot;20307&quot; value=&quot;748&quot;/&gt;&lt;/object&gt;&lt;object type=&quot;3&quot; unique_id=&quot;14732&quot;&gt;&lt;property id=&quot;20148&quot; value=&quot;5&quot;/&gt;&lt;property id=&quot;20300&quot; value=&quot;Slide 24 - &amp;quot;AASLD Guidelines: Initial Treatment&amp;quot;&quot;/&gt;&lt;property id=&quot;20307&quot; value=&quot;749&quot;/&gt;&lt;/object&gt;&lt;object type=&quot;3&quot; unique_id=&quot;14733&quot;&gt;&lt;property id=&quot;20148&quot; value=&quot;5&quot;/&gt;&lt;property id=&quot;20300&quot; value=&quot;Slide 25 - &amp;quot;TAF vs TDF in Pts With HBV Infection: Efficacy&amp;quot;&quot;/&gt;&lt;property id=&quot;20307&quot; value=&quot;754&quot;/&gt;&lt;/object&gt;&lt;object type=&quot;3&quot; unique_id=&quot;14734&quot;&gt;&lt;property id=&quot;20148&quot; value=&quot;5&quot;/&gt;&lt;property id=&quot;20300&quot; value=&quot;Slide 26 - &amp;quot;TAF vs TDF in Pts With HBV Infection: Safety&amp;quot;&quot;/&gt;&lt;property id=&quot;20307&quot; value=&quot;755&quot;/&gt;&lt;/object&gt;&lt;object type=&quot;3&quot; unique_id=&quot;14735&quot;&gt;&lt;property id=&quot;20148&quot; value=&quot;5&quot;/&gt;&lt;property id=&quot;20300&quot; value=&quot;Slide 28 - &amp;quot;Go Online for More CCO &amp;#x0D;&amp;#x0A;Coverage of HBV!&amp;quot;&quot;/&gt;&lt;property id=&quot;20307&quot; value=&quot;759&quot;/&gt;&lt;/object&gt;&lt;/object&gt;&lt;object type=&quot;8&quot; unique_id=&quot;14465&quot;&gt;&lt;/object&gt;&lt;/object&gt;&lt;/database&gt;"/>
  <p:tag name="SECTOMILLISECCONVERTED" val="1"/>
</p:tagLst>
</file>

<file path=ppt/theme/theme1.xml><?xml version="1.0" encoding="utf-8"?>
<a:theme xmlns:a="http://schemas.openxmlformats.org/drawingml/2006/main" name="Custom Design">
  <a:themeElements>
    <a:clrScheme name="ONC Theme">
      <a:dk1>
        <a:srgbClr val="CDCDCF"/>
      </a:dk1>
      <a:lt1>
        <a:srgbClr val="FFFFFF"/>
      </a:lt1>
      <a:dk2>
        <a:srgbClr val="00003E"/>
      </a:dk2>
      <a:lt2>
        <a:srgbClr val="F8F45A"/>
      </a:lt2>
      <a:accent1>
        <a:srgbClr val="12AD2B"/>
      </a:accent1>
      <a:accent2>
        <a:srgbClr val="5AAACE"/>
      </a:accent2>
      <a:accent3>
        <a:srgbClr val="F6A108"/>
      </a:accent3>
      <a:accent4>
        <a:srgbClr val="4FAD26"/>
      </a:accent4>
      <a:accent5>
        <a:srgbClr val="2B85B8"/>
      </a:accent5>
      <a:accent6>
        <a:srgbClr val="8B3D9A"/>
      </a:accent6>
      <a:hlink>
        <a:srgbClr val="F6A108"/>
      </a:hlink>
      <a:folHlink>
        <a:srgbClr val="8B3D9A"/>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wrap="none">
        <a:spAutoFit/>
      </a:bodyPr>
      <a:lstStyle>
        <a:defPPr eaLnBrk="1" hangingPunct="1">
          <a:lnSpc>
            <a:spcPct val="100000"/>
          </a:lnSpc>
          <a:spcBef>
            <a:spcPct val="0"/>
          </a:spcBef>
          <a:spcAft>
            <a:spcPct val="0"/>
          </a:spcAft>
          <a:buClrTx/>
          <a:buFontTx/>
          <a:buNone/>
          <a:defRPr sz="1400" b="0" dirty="0" smtClean="0">
            <a:solidFill>
              <a:schemeClr val="bg2"/>
            </a:solidFill>
          </a:defRPr>
        </a:defPPr>
      </a:lstStyle>
    </a:spDef>
    <a:lnDef>
      <a:spPr bwMode="auto">
        <a:noFill/>
        <a:ln w="28575" cap="flat" cmpd="sng" algn="ctr">
          <a:solidFill>
            <a:schemeClr val="accent3"/>
          </a:solidFill>
          <a:prstDash val="solid"/>
          <a:round/>
          <a:headEnd type="none" w="med" len="med"/>
          <a:tailEnd type="none" w="med" len="med"/>
        </a:ln>
        <a:effectLst/>
      </a:spPr>
      <a:bodyPr/>
      <a:lstStyle/>
    </a:lnDef>
    <a:txDef>
      <a:spPr>
        <a:noFill/>
      </a:spPr>
      <a:bodyPr wrap="none" rtlCol="0">
        <a:spAutoFit/>
      </a:bodyPr>
      <a:lstStyle>
        <a:defPPr>
          <a:buNone/>
          <a:defRPr b="0" dirty="0"/>
        </a:defPPr>
      </a:lstStyle>
    </a:txDef>
  </a:objectDefaults>
  <a:extraClrSchemeLst>
    <a:extraClrScheme>
      <a:clrScheme name="Custom Design 1">
        <a:dk1>
          <a:srgbClr val="CDCDCF"/>
        </a:dk1>
        <a:lt1>
          <a:srgbClr val="FFFFFF"/>
        </a:lt1>
        <a:dk2>
          <a:srgbClr val="09003E"/>
        </a:dk2>
        <a:lt2>
          <a:srgbClr val="F2F23A"/>
        </a:lt2>
        <a:accent1>
          <a:srgbClr val="12AD2B"/>
        </a:accent1>
        <a:accent2>
          <a:srgbClr val="5AAACE"/>
        </a:accent2>
        <a:accent3>
          <a:srgbClr val="AAAAAF"/>
        </a:accent3>
        <a:accent4>
          <a:srgbClr val="DADADA"/>
        </a:accent4>
        <a:accent5>
          <a:srgbClr val="AAD3AC"/>
        </a:accent5>
        <a:accent6>
          <a:srgbClr val="519ABA"/>
        </a:accent6>
        <a:hlink>
          <a:srgbClr val="F6A108"/>
        </a:hlink>
        <a:folHlink>
          <a:srgbClr val="2B85B8"/>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3423EFEAA6A343B92F3928E8442592" ma:contentTypeVersion="1" ma:contentTypeDescription="Create a new document." ma:contentTypeScope="" ma:versionID="b0f9c02dc233af02bc746ed30e79fcec">
  <xsd:schema xmlns:xsd="http://www.w3.org/2001/XMLSchema" xmlns:xs="http://www.w3.org/2001/XMLSchema" xmlns:p="http://schemas.microsoft.com/office/2006/metadata/properties" xmlns:ns2="44fe61e2-57e7-4b9e-ba85-66037b1b4d65" xmlns:ns3="8eadf7ac-8364-4fc9-ae6e-66d295bb4c09" targetNamespace="http://schemas.microsoft.com/office/2006/metadata/properties" ma:root="true" ma:fieldsID="874b8aab3d4a84854623b52dc7886ab6" ns2:_="" ns3:_="">
    <xsd:import namespace="44fe61e2-57e7-4b9e-ba85-66037b1b4d65"/>
    <xsd:import namespace="8eadf7ac-8364-4fc9-ae6e-66d295bb4c09"/>
    <xsd:element name="properties">
      <xsd:complexType>
        <xsd:sequence>
          <xsd:element name="documentManagement">
            <xsd:complexType>
              <xsd:all>
                <xsd:element ref="ns2:_dlc_DocId" minOccurs="0"/>
                <xsd:element ref="ns2:_dlc_DocIdUrl" minOccurs="0"/>
                <xsd:element ref="ns2:_dlc_DocIdPersistId" minOccurs="0"/>
                <xsd:element ref="ns3:Document_x0020_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fe61e2-57e7-4b9e-ba85-66037b1b4d6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eadf7ac-8364-4fc9-ae6e-66d295bb4c09" elementFormDefault="qualified">
    <xsd:import namespace="http://schemas.microsoft.com/office/2006/documentManagement/types"/>
    <xsd:import namespace="http://schemas.microsoft.com/office/infopath/2007/PartnerControls"/>
    <xsd:element name="Document_x0020_Category" ma:index="11" nillable="true" ma:displayName="Document Category" ma:internalName="Document_x0020_Category">
      <xsd:simpleType>
        <xsd:restriction base="dms:Choice">
          <xsd:enumeration value="Recording and Text"/>
          <xsd:enumeration value="Slides"/>
          <xsd:enumeration value="Downloadable"/>
          <xsd:enumeration value="Permissions"/>
          <xsd:enumeration value="Outcom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cument_x0020_Category xmlns="8eadf7ac-8364-4fc9-ae6e-66d295bb4c09">Downloadable</Document_x0020_Category>
    <_dlc_DocId xmlns="44fe61e2-57e7-4b9e-ba85-66037b1b4d65">E3WMEMYUK6S7-1986319784-9</_dlc_DocId>
    <_dlc_DocIdUrl xmlns="44fe61e2-57e7-4b9e-ba85-66037b1b4d65">
      <Url>https://intranet.clinicaloptions.com/mews/hepatitis/2016_HBV_Fibrosis/Module-_Clin_Focus/_layouts/15/DocIdRedir.aspx?ID=E3WMEMYUK6S7-1986319784-9</Url>
      <Description>E3WMEMYUK6S7-1986319784-9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BCCEF97-0562-4E41-A1E0-EAADEECFEEDE}">
  <ds:schemaRefs>
    <ds:schemaRef ds:uri="http://schemas.microsoft.com/sharepoint/v3/contenttype/forms"/>
  </ds:schemaRefs>
</ds:datastoreItem>
</file>

<file path=customXml/itemProps2.xml><?xml version="1.0" encoding="utf-8"?>
<ds:datastoreItem xmlns:ds="http://schemas.openxmlformats.org/officeDocument/2006/customXml" ds:itemID="{0586058C-D1DF-44BD-B2C8-0032347205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fe61e2-57e7-4b9e-ba85-66037b1b4d65"/>
    <ds:schemaRef ds:uri="8eadf7ac-8364-4fc9-ae6e-66d295bb4c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2A6A79-BE9B-4B06-9367-07AA7E00D34C}">
  <ds:schemaRefs>
    <ds:schemaRef ds:uri="http://schemas.microsoft.com/office/infopath/2007/PartnerControls"/>
    <ds:schemaRef ds:uri="http://purl.org/dc/elements/1.1/"/>
    <ds:schemaRef ds:uri="http://schemas.microsoft.com/office/2006/documentManagement/types"/>
    <ds:schemaRef ds:uri="http://purl.org/dc/terms/"/>
    <ds:schemaRef ds:uri="http://www.w3.org/XML/1998/namespace"/>
    <ds:schemaRef ds:uri="http://purl.org/dc/dcmitype/"/>
    <ds:schemaRef ds:uri="http://schemas.openxmlformats.org/package/2006/metadata/core-properties"/>
    <ds:schemaRef ds:uri="http://schemas.microsoft.com/office/2006/metadata/properties"/>
    <ds:schemaRef ds:uri="8eadf7ac-8364-4fc9-ae6e-66d295bb4c09"/>
    <ds:schemaRef ds:uri="44fe61e2-57e7-4b9e-ba85-66037b1b4d65"/>
  </ds:schemaRefs>
</ds:datastoreItem>
</file>

<file path=customXml/itemProps4.xml><?xml version="1.0" encoding="utf-8"?>
<ds:datastoreItem xmlns:ds="http://schemas.openxmlformats.org/officeDocument/2006/customXml" ds:itemID="{78A1AE30-9EFA-4A22-A212-D392A5D4798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2004:Templates:Presentations:Designs:Blue Horizon</Template>
  <TotalTime>28060</TotalTime>
  <Words>4956</Words>
  <Application>Microsoft Office PowerPoint</Application>
  <PresentationFormat>On-screen Show (4:3)</PresentationFormat>
  <Paragraphs>969</Paragraphs>
  <Slides>28</Slides>
  <Notes>26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MS PGothic</vt:lpstr>
      <vt:lpstr>MS PGothic</vt:lpstr>
      <vt:lpstr>PMingLiU</vt:lpstr>
      <vt:lpstr>Arial</vt:lpstr>
      <vt:lpstr>Calibri</vt:lpstr>
      <vt:lpstr>Garamond</vt:lpstr>
      <vt:lpstr>Times</vt:lpstr>
      <vt:lpstr>Wingdings</vt:lpstr>
      <vt:lpstr>ヒラギノ角ゴ Pro W3</vt:lpstr>
      <vt:lpstr>Custom Design</vt:lpstr>
      <vt:lpstr>The Impact of HBV Therapy on Fibrosis and Cirrhosis</vt:lpstr>
      <vt:lpstr>About These Slides</vt:lpstr>
      <vt:lpstr>Disclosures</vt:lpstr>
      <vt:lpstr>What Happens After HBeAg Loss?</vt:lpstr>
      <vt:lpstr>Risk Factors for Progressive Fibrosis</vt:lpstr>
      <vt:lpstr>REVEAL: HBV DNA Level and Risk of Cirrhosis</vt:lpstr>
      <vt:lpstr>REVEAL: HBV DNA Level and Risk of HCC</vt:lpstr>
      <vt:lpstr>REVEAL: Risk Factors for HCC</vt:lpstr>
      <vt:lpstr>Does Therapy Change the Outcome?</vt:lpstr>
      <vt:lpstr>HBV Treatment Reduces Risk of Disease Progression Including Decompensation</vt:lpstr>
      <vt:lpstr>HBV Treatment Reduces Risk of Liver Transplant</vt:lpstr>
      <vt:lpstr>Many HBV Treatment Endpoints Indicate None Is Ideal; Need to Use Surrogates</vt:lpstr>
      <vt:lpstr>Long-term TDF in Pts With HBV: Reversal of Inflammation</vt:lpstr>
      <vt:lpstr>Long-term TDF in Pts With HBV: Regression of Fibrosis, Cirrhosis</vt:lpstr>
      <vt:lpstr>Long-term Entecavir in Pts With HBV: Reversal of Inflammation</vt:lpstr>
      <vt:lpstr>Long-term Entecavir in Pts With HBV: Regression of Fibrosis, Cirrhosis</vt:lpstr>
      <vt:lpstr>HCC Incidence in Pts With Chronic HBV Infection</vt:lpstr>
      <vt:lpstr>HCC Incidence in Pts With Chronic HBV Infection but Without Cirrhosis</vt:lpstr>
      <vt:lpstr>Is HBV Suppression the Same as Inactive Disease?</vt:lpstr>
      <vt:lpstr>Reduction in HCC Mortality Through National Viral Hepatitis Therapy Program</vt:lpstr>
      <vt:lpstr>Identifying Risk of HCC: Transient Elastography vs Biomarkers </vt:lpstr>
      <vt:lpstr>Based on This . . . Whom and How Should We Treat?</vt:lpstr>
      <vt:lpstr>Updated AASLD Guidelines: When to Treat</vt:lpstr>
      <vt:lpstr>AASLD Guidelines: Initial Treatment</vt:lpstr>
      <vt:lpstr>TAF vs TDF in Pts With HBV Infection: Efficacy</vt:lpstr>
      <vt:lpstr>TAF vs TDF in Pts With HBV Infection: Safety</vt:lpstr>
      <vt:lpstr>Summary</vt:lpstr>
      <vt:lpstr>Go Online for More CCO  Coverage of HBV!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HBV Therapy on Fibrosis and Cirrhosis</dc:title>
  <dc:creator>David Wong</dc:creator>
  <cp:lastModifiedBy>Jacqueline Bailey</cp:lastModifiedBy>
  <cp:revision>1099</cp:revision>
  <dcterms:created xsi:type="dcterms:W3CDTF">2011-01-26T23:27:17Z</dcterms:created>
  <dcterms:modified xsi:type="dcterms:W3CDTF">2017-01-11T18:39:16Z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0x010100903423EFEAA6A343B92F3928E8442592</vt:lpwstr>
  </property>
  <property fmtid="{D5CDD505-2E9C-101B-9397-08002B2CF9AE}" pid="3" name="_dlc_DocIdItemGuid">
    <vt:lpwstr>74cd4099-cadf-494c-a022-fe64280f172a</vt:lpwstr>
  </property>
</Properties>
</file>