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9.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6"/>
  </p:sldMasterIdLst>
  <p:notesMasterIdLst>
    <p:notesMasterId r:id="rId48"/>
  </p:notesMasterIdLst>
  <p:handoutMasterIdLst>
    <p:handoutMasterId r:id="rId49"/>
  </p:handoutMasterIdLst>
  <p:sldIdLst>
    <p:sldId id="322" r:id="rId7"/>
    <p:sldId id="323" r:id="rId8"/>
    <p:sldId id="324" r:id="rId9"/>
    <p:sldId id="325" r:id="rId10"/>
    <p:sldId id="326" r:id="rId11"/>
    <p:sldId id="327" r:id="rId12"/>
    <p:sldId id="328" r:id="rId13"/>
    <p:sldId id="329" r:id="rId14"/>
    <p:sldId id="330" r:id="rId15"/>
    <p:sldId id="331" r:id="rId16"/>
    <p:sldId id="332" r:id="rId17"/>
    <p:sldId id="333"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49" r:id="rId33"/>
    <p:sldId id="350" r:id="rId34"/>
    <p:sldId id="351" r:id="rId35"/>
    <p:sldId id="352" r:id="rId36"/>
    <p:sldId id="353" r:id="rId37"/>
    <p:sldId id="354" r:id="rId38"/>
    <p:sldId id="355" r:id="rId39"/>
    <p:sldId id="356" r:id="rId40"/>
    <p:sldId id="357" r:id="rId41"/>
    <p:sldId id="358" r:id="rId42"/>
    <p:sldId id="359" r:id="rId43"/>
    <p:sldId id="360" r:id="rId44"/>
    <p:sldId id="361" r:id="rId45"/>
    <p:sldId id="362" r:id="rId46"/>
    <p:sldId id="363" r:id="rId47"/>
  </p:sldIdLst>
  <p:sldSz cx="12188825" cy="6858000"/>
  <p:notesSz cx="7315200" cy="9601200"/>
  <p:custDataLst>
    <p:tags r:id="rId50"/>
  </p:custDataLst>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146">
          <p15:clr>
            <a:srgbClr val="A4A3A4"/>
          </p15:clr>
        </p15:guide>
        <p15:guide id="2" orient="horz" pos="1008" userDrawn="1">
          <p15:clr>
            <a:srgbClr val="A4A3A4"/>
          </p15:clr>
        </p15:guide>
        <p15:guide id="3" orient="horz" pos="4016">
          <p15:clr>
            <a:srgbClr val="A4A3A4"/>
          </p15:clr>
        </p15:guide>
        <p15:guide id="4" orient="horz" pos="151">
          <p15:clr>
            <a:srgbClr val="A4A3A4"/>
          </p15:clr>
        </p15:guide>
        <p15:guide id="5" orient="horz" pos="258">
          <p15:clr>
            <a:srgbClr val="A4A3A4"/>
          </p15:clr>
        </p15:guide>
        <p15:guide id="6" orient="horz" pos="3912" userDrawn="1">
          <p15:clr>
            <a:srgbClr val="A4A3A4"/>
          </p15:clr>
        </p15:guide>
        <p15:guide id="7" orient="horz">
          <p15:clr>
            <a:srgbClr val="A4A3A4"/>
          </p15:clr>
        </p15:guide>
        <p15:guide id="8" pos="324">
          <p15:clr>
            <a:srgbClr val="A4A3A4"/>
          </p15:clr>
        </p15:guide>
        <p15:guide id="9" pos="7405">
          <p15:clr>
            <a:srgbClr val="A4A3A4"/>
          </p15:clr>
        </p15:guide>
        <p15:guide id="10" pos="3842">
          <p15:clr>
            <a:srgbClr val="A4A3A4"/>
          </p15:clr>
        </p15:guide>
        <p15:guide id="11" pos="457">
          <p15:clr>
            <a:srgbClr val="A4A3A4"/>
          </p15:clr>
        </p15:guide>
        <p15:guide id="12" pos="5133">
          <p15:clr>
            <a:srgbClr val="A4A3A4"/>
          </p15:clr>
        </p15:guide>
        <p15:guide id="13" pos="723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ralfieri" initials="ra" lastIdx="2" clrIdx="8"/>
  <p:cmAuthor id="1" name="mcalloway" initials="mc" lastIdx="1" clrIdx="4"/>
  <p:cmAuthor id="8" name="Taryn Gross" initials="TG" lastIdx="2" clrIdx="6"/>
  <p:cmAuthor id="2" name=" " initials="MAC" lastIdx="21" clrIdx="1"/>
  <p:cmAuthor id="9" name="Andrew Bowser" initials="AB" lastIdx="8" clrIdx="2"/>
  <p:cmAuthor id="3" name="Melanie Couton" initials="MAC" lastIdx="4" clrIdx="3"/>
  <p:cmAuthor id="10" name="Devin Overbey" initials="DO" lastIdx="6" clrIdx="7"/>
  <p:cmAuthor id="4" name="agoldman" initials="a" lastIdx="4" clrIdx="9"/>
  <p:cmAuthor id="5" name="Erik Brady" initials="EB" lastIdx="2" clrIdx="5"/>
  <p:cmAuthor id="6" name="Megan Capel" initials="MC"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024"/>
    <a:srgbClr val="00004B"/>
    <a:srgbClr val="00853F"/>
    <a:srgbClr val="8B3D9A"/>
    <a:srgbClr val="F8F45A"/>
    <a:srgbClr val="FFFFFF"/>
    <a:srgbClr val="8181FF"/>
    <a:srgbClr val="BF7E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89588" autoAdjust="0"/>
  </p:normalViewPr>
  <p:slideViewPr>
    <p:cSldViewPr snapToGrid="0" showGuides="1">
      <p:cViewPr varScale="1">
        <p:scale>
          <a:sx n="78" d="100"/>
          <a:sy n="78" d="100"/>
        </p:scale>
        <p:origin x="1094" y="58"/>
      </p:cViewPr>
      <p:guideLst>
        <p:guide orient="horz" pos="4146"/>
        <p:guide orient="horz" pos="1008"/>
        <p:guide orient="horz" pos="4016"/>
        <p:guide orient="horz" pos="151"/>
        <p:guide orient="horz" pos="258"/>
        <p:guide orient="horz" pos="3912"/>
        <p:guide orient="horz"/>
        <p:guide pos="324"/>
        <p:guide pos="7405"/>
        <p:guide pos="3842"/>
        <p:guide pos="457"/>
        <p:guide pos="5133"/>
        <p:guide pos="723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88" d="100"/>
          <a:sy n="88" d="100"/>
        </p:scale>
        <p:origin x="-3750" y="-12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tags" Target="tags/tag1.xml"/><Relationship Id="rId55"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commentAuthors" Target="commentAuthors.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7488316187556E-2"/>
          <c:y val="7.9152243602711503E-2"/>
          <c:w val="0.89611781358729603"/>
          <c:h val="0.78960881596487997"/>
        </c:manualLayout>
      </c:layout>
      <c:barChart>
        <c:barDir val="col"/>
        <c:grouping val="clustered"/>
        <c:varyColors val="0"/>
        <c:ser>
          <c:idx val="0"/>
          <c:order val="0"/>
          <c:tx>
            <c:strRef>
              <c:f>Sheet1!$B$1</c:f>
              <c:strCache>
                <c:ptCount val="1"/>
                <c:pt idx="0">
                  <c:v>Column2</c:v>
                </c:pt>
              </c:strCache>
            </c:strRef>
          </c:tx>
          <c:spPr>
            <a:solidFill>
              <a:schemeClr val="accent2"/>
            </a:solidFill>
            <a:ln>
              <a:solidFill>
                <a:schemeClr val="bg2">
                  <a:lumMod val="10000"/>
                </a:schemeClr>
              </a:solidFill>
            </a:ln>
          </c:spPr>
          <c:invertIfNegative val="0"/>
          <c:dPt>
            <c:idx val="0"/>
            <c:invertIfNegative val="0"/>
            <c:bubble3D val="0"/>
            <c:extLst>
              <c:ext xmlns:c16="http://schemas.microsoft.com/office/drawing/2014/chart" uri="{C3380CC4-5D6E-409C-BE32-E72D297353CC}">
                <c16:uniqueId val="{00000001-B7B8-4DB6-A016-5AA2FAC6B77D}"/>
              </c:ext>
            </c:extLst>
          </c:dPt>
          <c:dLbls>
            <c:dLbl>
              <c:idx val="0"/>
              <c:layout>
                <c:manualLayout>
                  <c:x val="0"/>
                  <c:y val="-9.801978692159979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B8-4DB6-A016-5AA2FAC6B77D}"/>
                </c:ext>
              </c:extLst>
            </c:dLbl>
            <c:spPr>
              <a:noFill/>
              <a:ln>
                <a:noFill/>
              </a:ln>
              <a:effectLst/>
            </c:spPr>
            <c:txPr>
              <a:bodyPr wrap="square" lIns="38100" tIns="19050" rIns="38100" bIns="19050" anchor="ctr">
                <a:spAutoFit/>
              </a:bodyPr>
              <a:lstStyle/>
              <a:p>
                <a:pPr>
                  <a:defRPr sz="16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Sheet1!$D$7:$D$8</c:f>
                <c:numCache>
                  <c:formatCode>General</c:formatCode>
                  <c:ptCount val="2"/>
                  <c:pt idx="0">
                    <c:v>13</c:v>
                  </c:pt>
                  <c:pt idx="1">
                    <c:v>0</c:v>
                  </c:pt>
                </c:numCache>
              </c:numRef>
            </c:plus>
            <c:minus>
              <c:numRef>
                <c:f>Sheet1!$E$7:$E$8</c:f>
                <c:numCache>
                  <c:formatCode>General</c:formatCode>
                  <c:ptCount val="2"/>
                  <c:pt idx="0">
                    <c:v>16</c:v>
                  </c:pt>
                  <c:pt idx="1">
                    <c:v>28</c:v>
                  </c:pt>
                </c:numCache>
              </c:numRef>
            </c:minus>
            <c:spPr>
              <a:ln w="19050"/>
            </c:spPr>
          </c:errBars>
          <c:cat>
            <c:numRef>
              <c:f>Sheet1!$A$2:$A$3</c:f>
              <c:numCache>
                <c:formatCode>General</c:formatCode>
                <c:ptCount val="2"/>
              </c:numCache>
            </c:numRef>
          </c:cat>
          <c:val>
            <c:numRef>
              <c:f>Sheet1!$B$2:$B$3</c:f>
              <c:numCache>
                <c:formatCode>General</c:formatCode>
                <c:ptCount val="2"/>
                <c:pt idx="0">
                  <c:v>71</c:v>
                </c:pt>
                <c:pt idx="1">
                  <c:v>100</c:v>
                </c:pt>
              </c:numCache>
            </c:numRef>
          </c:val>
          <c:extLst>
            <c:ext xmlns:c16="http://schemas.microsoft.com/office/drawing/2014/chart" uri="{C3380CC4-5D6E-409C-BE32-E72D297353CC}">
              <c16:uniqueId val="{00000002-B7B8-4DB6-A016-5AA2FAC6B77D}"/>
            </c:ext>
          </c:extLst>
        </c:ser>
        <c:ser>
          <c:idx val="1"/>
          <c:order val="1"/>
          <c:tx>
            <c:strRef>
              <c:f>Sheet1!$C$1</c:f>
              <c:strCache>
                <c:ptCount val="1"/>
                <c:pt idx="0">
                  <c:v>Column3</c:v>
                </c:pt>
              </c:strCache>
            </c:strRef>
          </c:tx>
          <c:spPr>
            <a:solidFill>
              <a:schemeClr val="accent2">
                <a:lumMod val="60000"/>
                <a:lumOff val="40000"/>
              </a:schemeClr>
            </a:solidFill>
            <a:ln>
              <a:solidFill>
                <a:schemeClr val="bg2">
                  <a:lumMod val="10000"/>
                </a:schemeClr>
              </a:solidFill>
            </a:ln>
          </c:spPr>
          <c:invertIfNegative val="0"/>
          <c:dPt>
            <c:idx val="0"/>
            <c:invertIfNegative val="0"/>
            <c:bubble3D val="0"/>
            <c:extLst>
              <c:ext xmlns:c16="http://schemas.microsoft.com/office/drawing/2014/chart" uri="{C3380CC4-5D6E-409C-BE32-E72D297353CC}">
                <c16:uniqueId val="{00000003-B7B8-4DB6-A016-5AA2FAC6B77D}"/>
              </c:ext>
            </c:extLst>
          </c:dPt>
          <c:dPt>
            <c:idx val="1"/>
            <c:invertIfNegative val="0"/>
            <c:bubble3D val="0"/>
            <c:extLst>
              <c:ext xmlns:c16="http://schemas.microsoft.com/office/drawing/2014/chart" uri="{C3380CC4-5D6E-409C-BE32-E72D297353CC}">
                <c16:uniqueId val="{00000004-B7B8-4DB6-A016-5AA2FAC6B77D}"/>
              </c:ext>
            </c:extLst>
          </c:dPt>
          <c:dLbls>
            <c:dLbl>
              <c:idx val="0"/>
              <c:layout>
                <c:manualLayout>
                  <c:x val="0"/>
                  <c:y val="-0.2450494673040000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7B8-4DB6-A016-5AA2FAC6B77D}"/>
                </c:ext>
              </c:extLst>
            </c:dLbl>
            <c:dLbl>
              <c:idx val="1"/>
              <c:layout>
                <c:manualLayout>
                  <c:x val="0"/>
                  <c:y val="-0.1383808756540229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7B8-4DB6-A016-5AA2FAC6B77D}"/>
                </c:ext>
              </c:extLst>
            </c:dLbl>
            <c:spPr>
              <a:noFill/>
              <a:ln>
                <a:noFill/>
              </a:ln>
              <a:effectLst/>
            </c:spPr>
            <c:txPr>
              <a:bodyPr wrap="square" lIns="38100" tIns="19050" rIns="38100" bIns="19050" anchor="ctr">
                <a:spAutoFit/>
              </a:bodyPr>
              <a:lstStyle/>
              <a:p>
                <a:pPr>
                  <a:defRPr sz="16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Sheet1!$F$7:$F$8</c:f>
                <c:numCache>
                  <c:formatCode>General</c:formatCode>
                  <c:ptCount val="2"/>
                  <c:pt idx="0">
                    <c:v>77</c:v>
                  </c:pt>
                  <c:pt idx="1">
                    <c:v>17</c:v>
                  </c:pt>
                </c:numCache>
              </c:numRef>
            </c:plus>
            <c:minus>
              <c:numRef>
                <c:f>Sheet1!$G$7:$G$8</c:f>
                <c:numCache>
                  <c:formatCode>General</c:formatCode>
                  <c:ptCount val="2"/>
                  <c:pt idx="0">
                    <c:v>-17</c:v>
                  </c:pt>
                  <c:pt idx="1">
                    <c:v>19</c:v>
                  </c:pt>
                </c:numCache>
              </c:numRef>
            </c:minus>
            <c:spPr>
              <a:ln w="19050"/>
            </c:spPr>
          </c:errBars>
          <c:cat>
            <c:numRef>
              <c:f>Sheet1!$A$2:$A$3</c:f>
              <c:numCache>
                <c:formatCode>General</c:formatCode>
                <c:ptCount val="2"/>
              </c:numCache>
            </c:numRef>
          </c:cat>
          <c:val>
            <c:numRef>
              <c:f>Sheet1!$C$2:$C$3</c:f>
              <c:numCache>
                <c:formatCode>General</c:formatCode>
                <c:ptCount val="2"/>
                <c:pt idx="1">
                  <c:v>60</c:v>
                </c:pt>
              </c:numCache>
            </c:numRef>
          </c:val>
          <c:extLst>
            <c:ext xmlns:c16="http://schemas.microsoft.com/office/drawing/2014/chart" uri="{C3380CC4-5D6E-409C-BE32-E72D297353CC}">
              <c16:uniqueId val="{00000005-B7B8-4DB6-A016-5AA2FAC6B77D}"/>
            </c:ext>
          </c:extLst>
        </c:ser>
        <c:dLbls>
          <c:dLblPos val="outEnd"/>
          <c:showLegendKey val="0"/>
          <c:showVal val="1"/>
          <c:showCatName val="0"/>
          <c:showSerName val="0"/>
          <c:showPercent val="0"/>
          <c:showBubbleSize val="0"/>
        </c:dLbls>
        <c:gapWidth val="68"/>
        <c:axId val="181354736"/>
        <c:axId val="178619904"/>
      </c:barChart>
      <c:catAx>
        <c:axId val="181354736"/>
        <c:scaling>
          <c:orientation val="minMax"/>
        </c:scaling>
        <c:delete val="0"/>
        <c:axPos val="b"/>
        <c:numFmt formatCode="General" sourceLinked="0"/>
        <c:majorTickMark val="none"/>
        <c:minorTickMark val="none"/>
        <c:tickLblPos val="nextTo"/>
        <c:spPr>
          <a:ln w="28575">
            <a:solidFill>
              <a:schemeClr val="tx1"/>
            </a:solidFill>
          </a:ln>
        </c:spPr>
        <c:txPr>
          <a:bodyPr/>
          <a:lstStyle/>
          <a:p>
            <a:pPr>
              <a:defRPr sz="1600" b="1" i="0" baseline="0"/>
            </a:pPr>
            <a:endParaRPr lang="en-US"/>
          </a:p>
        </c:txPr>
        <c:crossAx val="178619904"/>
        <c:crosses val="autoZero"/>
        <c:auto val="0"/>
        <c:lblAlgn val="ctr"/>
        <c:lblOffset val="100"/>
        <c:noMultiLvlLbl val="0"/>
      </c:catAx>
      <c:valAx>
        <c:axId val="178619904"/>
        <c:scaling>
          <c:orientation val="minMax"/>
          <c:max val="100"/>
          <c:min val="0"/>
        </c:scaling>
        <c:delete val="0"/>
        <c:axPos val="l"/>
        <c:numFmt formatCode="General" sourceLinked="1"/>
        <c:majorTickMark val="out"/>
        <c:minorTickMark val="none"/>
        <c:tickLblPos val="nextTo"/>
        <c:spPr>
          <a:ln w="28575">
            <a:solidFill>
              <a:schemeClr val="tx1"/>
            </a:solidFill>
          </a:ln>
        </c:spPr>
        <c:txPr>
          <a:bodyPr/>
          <a:lstStyle/>
          <a:p>
            <a:pPr>
              <a:defRPr sz="1800" b="0" i="0" baseline="0"/>
            </a:pPr>
            <a:endParaRPr lang="en-US"/>
          </a:p>
        </c:txPr>
        <c:crossAx val="181354736"/>
        <c:crosses val="autoZero"/>
        <c:crossBetween val="between"/>
        <c:majorUnit val="20"/>
      </c:valAx>
      <c:spPr>
        <a:noFill/>
        <a:ln w="25400">
          <a:noFill/>
        </a:ln>
      </c:spPr>
    </c:plotArea>
    <c:plotVisOnly val="1"/>
    <c:dispBlanksAs val="gap"/>
    <c:showDLblsOverMax val="0"/>
  </c:chart>
  <c:spPr>
    <a:ln>
      <a:no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78150477393099"/>
          <c:y val="0.16782169969979399"/>
          <c:w val="0.75776240537378603"/>
          <c:h val="0.67734896709261305"/>
        </c:manualLayout>
      </c:layout>
      <c:barChart>
        <c:barDir val="col"/>
        <c:grouping val="clustered"/>
        <c:varyColors val="0"/>
        <c:ser>
          <c:idx val="0"/>
          <c:order val="0"/>
          <c:tx>
            <c:strRef>
              <c:f>Sheet1!$B$1</c:f>
              <c:strCache>
                <c:ptCount val="1"/>
                <c:pt idx="0">
                  <c:v>Column2</c:v>
                </c:pt>
              </c:strCache>
            </c:strRef>
          </c:tx>
          <c:spPr>
            <a:solidFill>
              <a:schemeClr val="accent3"/>
            </a:solidFill>
            <a:ln>
              <a:solidFill>
                <a:schemeClr val="bg2">
                  <a:lumMod val="10000"/>
                </a:schemeClr>
              </a:solidFill>
            </a:ln>
          </c:spPr>
          <c:invertIfNegative val="0"/>
          <c:dPt>
            <c:idx val="0"/>
            <c:invertIfNegative val="0"/>
            <c:bubble3D val="0"/>
            <c:extLst>
              <c:ext xmlns:c16="http://schemas.microsoft.com/office/drawing/2014/chart" uri="{C3380CC4-5D6E-409C-BE32-E72D297353CC}">
                <c16:uniqueId val="{00000001-2363-4C39-8100-A0259FEE4CD1}"/>
              </c:ext>
            </c:extLst>
          </c:dPt>
          <c:dPt>
            <c:idx val="1"/>
            <c:invertIfNegative val="0"/>
            <c:bubble3D val="0"/>
            <c:extLst>
              <c:ext xmlns:c16="http://schemas.microsoft.com/office/drawing/2014/chart" uri="{C3380CC4-5D6E-409C-BE32-E72D297353CC}">
                <c16:uniqueId val="{00000003-2363-4C39-8100-A0259FEE4CD1}"/>
              </c:ext>
            </c:extLst>
          </c:dPt>
          <c:dPt>
            <c:idx val="2"/>
            <c:invertIfNegative val="0"/>
            <c:bubble3D val="0"/>
            <c:extLst>
              <c:ext xmlns:c16="http://schemas.microsoft.com/office/drawing/2014/chart" uri="{C3380CC4-5D6E-409C-BE32-E72D297353CC}">
                <c16:uniqueId val="{00000005-2363-4C39-8100-A0259FEE4CD1}"/>
              </c:ext>
            </c:extLst>
          </c:dPt>
          <c:dLbls>
            <c:dLbl>
              <c:idx val="1"/>
              <c:layout>
                <c:manualLayout>
                  <c:x val="0"/>
                  <c:y val="-0.1224295197229510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63-4C39-8100-A0259FEE4CD1}"/>
                </c:ext>
              </c:extLst>
            </c:dLbl>
            <c:dLbl>
              <c:idx val="2"/>
              <c:layout>
                <c:manualLayout>
                  <c:x val="0"/>
                  <c:y val="-0.3087353106057029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63-4C39-8100-A0259FEE4CD1}"/>
                </c:ext>
              </c:extLst>
            </c:dLbl>
            <c:spPr>
              <a:noFill/>
              <a:ln>
                <a:noFill/>
              </a:ln>
              <a:effectLst/>
            </c:spPr>
            <c:txPr>
              <a:bodyPr wrap="square" lIns="38100" tIns="19050" rIns="38100" bIns="19050" anchor="ctr">
                <a:spAutoFit/>
              </a:bodyPr>
              <a:lstStyle/>
              <a:p>
                <a:pPr>
                  <a:defRPr sz="16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Sheet1!$E$2:$E$4</c:f>
                <c:numCache>
                  <c:formatCode>General</c:formatCode>
                  <c:ptCount val="3"/>
                  <c:pt idx="0">
                    <c:v>0</c:v>
                  </c:pt>
                  <c:pt idx="1">
                    <c:v>19</c:v>
                  </c:pt>
                  <c:pt idx="2">
                    <c:v>45</c:v>
                  </c:pt>
                </c:numCache>
              </c:numRef>
            </c:plus>
            <c:minus>
              <c:numRef>
                <c:f>Sheet1!$F$2:$F$4</c:f>
                <c:numCache>
                  <c:formatCode>General</c:formatCode>
                  <c:ptCount val="3"/>
                  <c:pt idx="0">
                    <c:v>52</c:v>
                  </c:pt>
                  <c:pt idx="1">
                    <c:v>52</c:v>
                  </c:pt>
                  <c:pt idx="2">
                    <c:v>29</c:v>
                  </c:pt>
                </c:numCache>
              </c:numRef>
            </c:minus>
            <c:spPr>
              <a:ln w="19050"/>
            </c:spPr>
          </c:errBars>
          <c:cat>
            <c:strRef>
              <c:f>Sheet1!$A$2:$A$4</c:f>
              <c:strCache>
                <c:ptCount val="3"/>
                <c:pt idx="0">
                  <c:v>Q30R or M28T</c:v>
                </c:pt>
                <c:pt idx="1">
                  <c:v>L31M</c:v>
                </c:pt>
                <c:pt idx="2">
                  <c:v>Y93H/N</c:v>
                </c:pt>
              </c:strCache>
            </c:strRef>
          </c:cat>
          <c:val>
            <c:numRef>
              <c:f>Sheet1!$B$2:$B$4</c:f>
              <c:numCache>
                <c:formatCode>General</c:formatCode>
                <c:ptCount val="3"/>
                <c:pt idx="0">
                  <c:v>100</c:v>
                </c:pt>
                <c:pt idx="1">
                  <c:v>80</c:v>
                </c:pt>
                <c:pt idx="2">
                  <c:v>33</c:v>
                </c:pt>
              </c:numCache>
            </c:numRef>
          </c:val>
          <c:extLst>
            <c:ext xmlns:c16="http://schemas.microsoft.com/office/drawing/2014/chart" uri="{C3380CC4-5D6E-409C-BE32-E72D297353CC}">
              <c16:uniqueId val="{00000006-2363-4C39-8100-A0259FEE4CD1}"/>
            </c:ext>
          </c:extLst>
        </c:ser>
        <c:dLbls>
          <c:dLblPos val="outEnd"/>
          <c:showLegendKey val="0"/>
          <c:showVal val="1"/>
          <c:showCatName val="0"/>
          <c:showSerName val="0"/>
          <c:showPercent val="0"/>
          <c:showBubbleSize val="0"/>
        </c:dLbls>
        <c:gapWidth val="76"/>
        <c:axId val="537747376"/>
        <c:axId val="537743296"/>
      </c:barChart>
      <c:catAx>
        <c:axId val="537747376"/>
        <c:scaling>
          <c:orientation val="minMax"/>
        </c:scaling>
        <c:delete val="0"/>
        <c:axPos val="b"/>
        <c:numFmt formatCode="General" sourceLinked="0"/>
        <c:majorTickMark val="none"/>
        <c:minorTickMark val="none"/>
        <c:tickLblPos val="nextTo"/>
        <c:spPr>
          <a:ln w="28575">
            <a:solidFill>
              <a:schemeClr val="tx1"/>
            </a:solidFill>
          </a:ln>
        </c:spPr>
        <c:txPr>
          <a:bodyPr/>
          <a:lstStyle/>
          <a:p>
            <a:pPr>
              <a:defRPr sz="1800" b="0" i="0" baseline="0">
                <a:latin typeface="+mn-lt"/>
              </a:defRPr>
            </a:pPr>
            <a:endParaRPr lang="en-US"/>
          </a:p>
        </c:txPr>
        <c:crossAx val="537743296"/>
        <c:crosses val="autoZero"/>
        <c:auto val="1"/>
        <c:lblAlgn val="ctr"/>
        <c:lblOffset val="20"/>
        <c:noMultiLvlLbl val="0"/>
      </c:catAx>
      <c:valAx>
        <c:axId val="537743296"/>
        <c:scaling>
          <c:orientation val="minMax"/>
          <c:max val="100"/>
          <c:min val="0"/>
        </c:scaling>
        <c:delete val="0"/>
        <c:axPos val="l"/>
        <c:numFmt formatCode="General" sourceLinked="1"/>
        <c:majorTickMark val="out"/>
        <c:minorTickMark val="none"/>
        <c:tickLblPos val="nextTo"/>
        <c:spPr>
          <a:ln w="28575">
            <a:solidFill>
              <a:schemeClr val="tx1"/>
            </a:solidFill>
          </a:ln>
        </c:spPr>
        <c:txPr>
          <a:bodyPr/>
          <a:lstStyle/>
          <a:p>
            <a:pPr>
              <a:defRPr sz="1800" b="0" i="0" baseline="0"/>
            </a:pPr>
            <a:endParaRPr lang="en-US"/>
          </a:p>
        </c:txPr>
        <c:crossAx val="537747376"/>
        <c:crosses val="autoZero"/>
        <c:crossBetween val="between"/>
        <c:majorUnit val="20"/>
      </c:valAx>
      <c:spPr>
        <a:noFill/>
        <a:ln w="25400">
          <a:noFill/>
        </a:ln>
      </c:spPr>
    </c:plotArea>
    <c:plotVisOnly val="1"/>
    <c:dispBlanksAs val="gap"/>
    <c:showDLblsOverMax val="0"/>
  </c:chart>
  <c:spPr>
    <a:ln>
      <a:no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496203076144599"/>
          <c:y val="0.109523430762584"/>
          <c:w val="0.81251461020123295"/>
          <c:h val="0.75062353896262701"/>
        </c:manualLayout>
      </c:layout>
      <c:barChart>
        <c:barDir val="col"/>
        <c:grouping val="clustered"/>
        <c:varyColors val="0"/>
        <c:dLbls>
          <c:showLegendKey val="0"/>
          <c:showVal val="0"/>
          <c:showCatName val="0"/>
          <c:showSerName val="0"/>
          <c:showPercent val="0"/>
          <c:showBubbleSize val="0"/>
        </c:dLbls>
        <c:gapWidth val="50"/>
        <c:overlap val="-10"/>
        <c:axId val="305213416"/>
        <c:axId val="305213808"/>
      </c:barChart>
      <c:catAx>
        <c:axId val="305213416"/>
        <c:scaling>
          <c:orientation val="minMax"/>
        </c:scaling>
        <c:delete val="1"/>
        <c:axPos val="b"/>
        <c:numFmt formatCode="General" sourceLinked="1"/>
        <c:majorTickMark val="none"/>
        <c:minorTickMark val="none"/>
        <c:tickLblPos val="nextTo"/>
        <c:crossAx val="305213808"/>
        <c:crosses val="autoZero"/>
        <c:auto val="1"/>
        <c:lblAlgn val="ctr"/>
        <c:lblOffset val="100"/>
        <c:noMultiLvlLbl val="0"/>
      </c:catAx>
      <c:valAx>
        <c:axId val="305213808"/>
        <c:scaling>
          <c:orientation val="minMax"/>
          <c:max val="100"/>
          <c:min val="0"/>
        </c:scaling>
        <c:delete val="0"/>
        <c:axPos val="l"/>
        <c:title>
          <c:tx>
            <c:rich>
              <a:bodyPr rot="-5400000" spcFirstLastPara="1" vertOverflow="ellipsis" vert="horz" wrap="square" anchor="ctr" anchorCtr="1"/>
              <a:lstStyle/>
              <a:p>
                <a:pPr>
                  <a:defRPr sz="2000" b="1" i="0" u="none" strike="noStrike" kern="1200" baseline="0">
                    <a:solidFill>
                      <a:srgbClr val="002060"/>
                    </a:solidFill>
                    <a:latin typeface="+mn-lt"/>
                    <a:ea typeface="+mn-ea"/>
                    <a:cs typeface="+mn-cs"/>
                  </a:defRPr>
                </a:pPr>
                <a:r>
                  <a:rPr lang="en-US" sz="1800" b="1" dirty="0">
                    <a:solidFill>
                      <a:schemeClr val="tx1"/>
                    </a:solidFill>
                  </a:rPr>
                  <a:t>SVR12 (%)</a:t>
                </a:r>
              </a:p>
            </c:rich>
          </c:tx>
          <c:overlay val="0"/>
          <c:spPr>
            <a:noFill/>
            <a:ln>
              <a:noFill/>
            </a:ln>
            <a:effectLst/>
          </c:spPr>
          <c:txPr>
            <a:bodyPr rot="-5400000" spcFirstLastPara="1" vertOverflow="ellipsis" vert="horz" wrap="square" anchor="ctr" anchorCtr="1"/>
            <a:lstStyle/>
            <a:p>
              <a:pPr>
                <a:defRPr sz="2000" b="1" i="0" u="none" strike="noStrike" kern="1200" baseline="0">
                  <a:solidFill>
                    <a:srgbClr val="002060"/>
                  </a:solidFill>
                  <a:latin typeface="+mn-lt"/>
                  <a:ea typeface="+mn-ea"/>
                  <a:cs typeface="+mn-cs"/>
                </a:defRPr>
              </a:pPr>
              <a:endParaRPr lang="en-US"/>
            </a:p>
          </c:txPr>
        </c:title>
        <c:numFmt formatCode="General" sourceLinked="1"/>
        <c:majorTickMark val="cross"/>
        <c:minorTickMark val="none"/>
        <c:tickLblPos val="nextTo"/>
        <c:spPr>
          <a:noFill/>
          <a:ln>
            <a:solidFill>
              <a:schemeClr val="tx1"/>
            </a:solid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305213416"/>
        <c:crosses val="autoZero"/>
        <c:crossBetween val="between"/>
        <c:majorUnit val="2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ln>
              <a:solidFill>
                <a:schemeClr val="bg2">
                  <a:lumMod val="10000"/>
                </a:schemeClr>
              </a:solidFill>
            </a:ln>
          </c:spPr>
          <c:dPt>
            <c:idx val="0"/>
            <c:bubble3D val="0"/>
            <c:explosion val="5"/>
            <c:spPr>
              <a:solidFill>
                <a:schemeClr val="accent3"/>
              </a:solidFill>
              <a:ln w="19050">
                <a:solidFill>
                  <a:schemeClr val="bg2">
                    <a:lumMod val="10000"/>
                  </a:schemeClr>
                </a:solidFill>
              </a:ln>
              <a:effectLst/>
            </c:spPr>
            <c:extLst>
              <c:ext xmlns:c16="http://schemas.microsoft.com/office/drawing/2014/chart" uri="{C3380CC4-5D6E-409C-BE32-E72D297353CC}">
                <c16:uniqueId val="{00000001-936F-41E6-8016-08DBDFCB312F}"/>
              </c:ext>
            </c:extLst>
          </c:dPt>
          <c:dPt>
            <c:idx val="1"/>
            <c:bubble3D val="0"/>
            <c:spPr>
              <a:solidFill>
                <a:schemeClr val="accent2"/>
              </a:solidFill>
              <a:ln w="19050">
                <a:solidFill>
                  <a:schemeClr val="bg2">
                    <a:lumMod val="10000"/>
                  </a:schemeClr>
                </a:solidFill>
              </a:ln>
              <a:effectLst/>
            </c:spPr>
            <c:extLst>
              <c:ext xmlns:c16="http://schemas.microsoft.com/office/drawing/2014/chart" uri="{C3380CC4-5D6E-409C-BE32-E72D297353CC}">
                <c16:uniqueId val="{00000003-936F-41E6-8016-08DBDFCB312F}"/>
              </c:ext>
            </c:extLst>
          </c:dPt>
          <c:dPt>
            <c:idx val="2"/>
            <c:bubble3D val="0"/>
            <c:spPr>
              <a:solidFill>
                <a:schemeClr val="accent3"/>
              </a:solidFill>
              <a:ln w="19050">
                <a:solidFill>
                  <a:schemeClr val="bg2">
                    <a:lumMod val="10000"/>
                  </a:schemeClr>
                </a:solidFill>
              </a:ln>
              <a:effectLst/>
            </c:spPr>
            <c:extLst>
              <c:ext xmlns:c16="http://schemas.microsoft.com/office/drawing/2014/chart" uri="{C3380CC4-5D6E-409C-BE32-E72D297353CC}">
                <c16:uniqueId val="{00000005-936F-41E6-8016-08DBDFCB312F}"/>
              </c:ext>
            </c:extLst>
          </c:dPt>
          <c:dPt>
            <c:idx val="3"/>
            <c:bubble3D val="0"/>
            <c:spPr>
              <a:solidFill>
                <a:schemeClr val="accent4"/>
              </a:solidFill>
              <a:ln w="19050">
                <a:solidFill>
                  <a:schemeClr val="bg2">
                    <a:lumMod val="10000"/>
                  </a:schemeClr>
                </a:solidFill>
              </a:ln>
              <a:effectLst/>
            </c:spPr>
            <c:extLst>
              <c:ext xmlns:c16="http://schemas.microsoft.com/office/drawing/2014/chart" uri="{C3380CC4-5D6E-409C-BE32-E72D297353CC}">
                <c16:uniqueId val="{00000007-936F-41E6-8016-08DBDFCB312F}"/>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47</c:v>
                </c:pt>
                <c:pt idx="1">
                  <c:v>49</c:v>
                </c:pt>
              </c:numCache>
            </c:numRef>
          </c:val>
          <c:extLst>
            <c:ext xmlns:c16="http://schemas.microsoft.com/office/drawing/2014/chart" uri="{C3380CC4-5D6E-409C-BE32-E72D297353CC}">
              <c16:uniqueId val="{00000008-936F-41E6-8016-08DBDFCB312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ln>
              <a:solidFill>
                <a:schemeClr val="bg2">
                  <a:lumMod val="10000"/>
                </a:schemeClr>
              </a:solidFill>
            </a:ln>
          </c:spPr>
          <c:dPt>
            <c:idx val="0"/>
            <c:bubble3D val="0"/>
            <c:explosion val="5"/>
            <c:spPr>
              <a:solidFill>
                <a:schemeClr val="accent3"/>
              </a:solidFill>
              <a:ln w="19050">
                <a:solidFill>
                  <a:schemeClr val="bg2">
                    <a:lumMod val="10000"/>
                  </a:schemeClr>
                </a:solidFill>
              </a:ln>
              <a:effectLst/>
            </c:spPr>
            <c:extLst>
              <c:ext xmlns:c16="http://schemas.microsoft.com/office/drawing/2014/chart" uri="{C3380CC4-5D6E-409C-BE32-E72D297353CC}">
                <c16:uniqueId val="{00000001-CC7B-4D0E-87CA-A9F5AE7496C9}"/>
              </c:ext>
            </c:extLst>
          </c:dPt>
          <c:dPt>
            <c:idx val="1"/>
            <c:bubble3D val="0"/>
            <c:spPr>
              <a:solidFill>
                <a:schemeClr val="accent2"/>
              </a:solidFill>
              <a:ln w="19050">
                <a:solidFill>
                  <a:schemeClr val="bg2">
                    <a:lumMod val="10000"/>
                  </a:schemeClr>
                </a:solidFill>
              </a:ln>
              <a:effectLst/>
            </c:spPr>
            <c:extLst>
              <c:ext xmlns:c16="http://schemas.microsoft.com/office/drawing/2014/chart" uri="{C3380CC4-5D6E-409C-BE32-E72D297353CC}">
                <c16:uniqueId val="{00000003-CC7B-4D0E-87CA-A9F5AE7496C9}"/>
              </c:ext>
            </c:extLst>
          </c:dPt>
          <c:dPt>
            <c:idx val="2"/>
            <c:bubble3D val="0"/>
            <c:spPr>
              <a:solidFill>
                <a:schemeClr val="accent3"/>
              </a:solidFill>
              <a:ln w="19050">
                <a:solidFill>
                  <a:schemeClr val="bg2">
                    <a:lumMod val="10000"/>
                  </a:schemeClr>
                </a:solidFill>
              </a:ln>
              <a:effectLst/>
            </c:spPr>
            <c:extLst>
              <c:ext xmlns:c16="http://schemas.microsoft.com/office/drawing/2014/chart" uri="{C3380CC4-5D6E-409C-BE32-E72D297353CC}">
                <c16:uniqueId val="{00000005-CC7B-4D0E-87CA-A9F5AE7496C9}"/>
              </c:ext>
            </c:extLst>
          </c:dPt>
          <c:dPt>
            <c:idx val="3"/>
            <c:bubble3D val="0"/>
            <c:spPr>
              <a:solidFill>
                <a:schemeClr val="accent4"/>
              </a:solidFill>
              <a:ln w="19050">
                <a:solidFill>
                  <a:schemeClr val="bg2">
                    <a:lumMod val="10000"/>
                  </a:schemeClr>
                </a:solidFill>
              </a:ln>
              <a:effectLst/>
            </c:spPr>
            <c:extLst>
              <c:ext xmlns:c16="http://schemas.microsoft.com/office/drawing/2014/chart" uri="{C3380CC4-5D6E-409C-BE32-E72D297353CC}">
                <c16:uniqueId val="{00000007-CC7B-4D0E-87CA-A9F5AE7496C9}"/>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47</c:v>
                </c:pt>
                <c:pt idx="1">
                  <c:v>49</c:v>
                </c:pt>
              </c:numCache>
            </c:numRef>
          </c:val>
          <c:extLst>
            <c:ext xmlns:c16="http://schemas.microsoft.com/office/drawing/2014/chart" uri="{C3380CC4-5D6E-409C-BE32-E72D297353CC}">
              <c16:uniqueId val="{00000008-CC7B-4D0E-87CA-A9F5AE7496C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7" name="Rectangle 5">
            <a:extLst>
              <a:ext uri="{FF2B5EF4-FFF2-40B4-BE49-F238E27FC236}">
                <a16:creationId xmlns:a16="http://schemas.microsoft.com/office/drawing/2014/main" id="{9D237227-B994-400C-B42E-7F0FB1A9E9A7}"/>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algn="r" eaLnBrk="1" hangingPunct="1">
              <a:defRPr sz="1200" b="0"/>
            </a:lvl1pPr>
          </a:lstStyle>
          <a:p>
            <a:pPr>
              <a:defRPr/>
            </a:pPr>
            <a:fld id="{019F50A5-C20C-4857-9F82-7B1754FFFEB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8059B76D-8104-4838-A536-448912E15FB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lvl1pPr eaLnBrk="1" hangingPunct="1">
              <a:lnSpc>
                <a:spcPct val="100000"/>
              </a:lnSpc>
              <a:spcBef>
                <a:spcPct val="0"/>
              </a:spcBef>
              <a:spcAft>
                <a:spcPct val="0"/>
              </a:spcAft>
              <a:buClrTx/>
              <a:buFontTx/>
              <a:buNone/>
              <a:defRPr sz="1200" b="0">
                <a:latin typeface="Arial" charset="0"/>
                <a:cs typeface="+mn-cs"/>
              </a:defRPr>
            </a:lvl1pPr>
          </a:lstStyle>
          <a:p>
            <a:pPr>
              <a:defRPr/>
            </a:pPr>
            <a:endParaRPr lang="en-US"/>
          </a:p>
        </p:txBody>
      </p:sp>
      <p:sp>
        <p:nvSpPr>
          <p:cNvPr id="40963" name="Rectangle 3">
            <a:extLst>
              <a:ext uri="{FF2B5EF4-FFF2-40B4-BE49-F238E27FC236}">
                <a16:creationId xmlns:a16="http://schemas.microsoft.com/office/drawing/2014/main" id="{5BD2D614-F1A1-410D-82B7-D013BBA0305A}"/>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lvl1pPr algn="r" eaLnBrk="1" hangingPunct="1">
              <a:lnSpc>
                <a:spcPct val="100000"/>
              </a:lnSpc>
              <a:spcBef>
                <a:spcPct val="0"/>
              </a:spcBef>
              <a:spcAft>
                <a:spcPct val="0"/>
              </a:spcAft>
              <a:buClrTx/>
              <a:buFontTx/>
              <a:buNone/>
              <a:defRPr sz="1200" b="0">
                <a:latin typeface="Arial" charset="0"/>
                <a:cs typeface="+mn-cs"/>
              </a:defRPr>
            </a:lvl1pPr>
          </a:lstStyle>
          <a:p>
            <a:pPr>
              <a:defRPr/>
            </a:pPr>
            <a:endParaRPr lang="en-US"/>
          </a:p>
        </p:txBody>
      </p:sp>
      <p:sp>
        <p:nvSpPr>
          <p:cNvPr id="5124" name="Rectangle 4">
            <a:extLst>
              <a:ext uri="{FF2B5EF4-FFF2-40B4-BE49-F238E27FC236}">
                <a16:creationId xmlns:a16="http://schemas.microsoft.com/office/drawing/2014/main" id="{8CD76C1E-FCCD-4D0C-8541-D503146D26FC}"/>
              </a:ext>
            </a:extLst>
          </p:cNvPr>
          <p:cNvSpPr>
            <a:spLocks noGrp="1" noRot="1" noChangeAspect="1" noChangeArrowheads="1" noTextEdit="1"/>
          </p:cNvSpPr>
          <p:nvPr>
            <p:ph type="sldImg" idx="2"/>
          </p:nvPr>
        </p:nvSpPr>
        <p:spPr bwMode="auto">
          <a:xfrm>
            <a:off x="458788" y="720725"/>
            <a:ext cx="6397625"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a:extLst>
              <a:ext uri="{FF2B5EF4-FFF2-40B4-BE49-F238E27FC236}">
                <a16:creationId xmlns:a16="http://schemas.microsoft.com/office/drawing/2014/main" id="{25698439-0708-499F-986C-DEE7568D1E5E}"/>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6" tIns="48328" rIns="96656"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966" name="Rectangle 6">
            <a:extLst>
              <a:ext uri="{FF2B5EF4-FFF2-40B4-BE49-F238E27FC236}">
                <a16:creationId xmlns:a16="http://schemas.microsoft.com/office/drawing/2014/main" id="{B155200E-BBDE-49AF-905D-2F0561A567BB}"/>
              </a:ext>
            </a:extLst>
          </p:cNvPr>
          <p:cNvSpPr>
            <a:spLocks noGrp="1" noChangeArrowheads="1"/>
          </p:cNvSpPr>
          <p:nvPr>
            <p:ph type="ftr" sz="quarter" idx="4"/>
          </p:nvPr>
        </p:nvSpPr>
        <p:spPr bwMode="auto">
          <a:xfrm>
            <a:off x="0" y="9120188"/>
            <a:ext cx="3503613" cy="479425"/>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eaLnBrk="1" hangingPunct="1">
              <a:lnSpc>
                <a:spcPct val="100000"/>
              </a:lnSpc>
              <a:spcBef>
                <a:spcPct val="0"/>
              </a:spcBef>
              <a:spcAft>
                <a:spcPct val="0"/>
              </a:spcAft>
              <a:buClrTx/>
              <a:buFontTx/>
              <a:buNone/>
              <a:defRPr sz="1000" b="0">
                <a:latin typeface="Arial" charset="0"/>
                <a:cs typeface="+mn-cs"/>
              </a:defRPr>
            </a:lvl1pPr>
          </a:lstStyle>
          <a:p>
            <a:pPr>
              <a:defRPr/>
            </a:pPr>
            <a:r>
              <a:rPr lang="en-US"/>
              <a:t>©2012 Clinical Care Options, LLC. All rights reserved</a:t>
            </a:r>
          </a:p>
        </p:txBody>
      </p:sp>
      <p:sp>
        <p:nvSpPr>
          <p:cNvPr id="40967" name="Rectangle 7">
            <a:extLst>
              <a:ext uri="{FF2B5EF4-FFF2-40B4-BE49-F238E27FC236}">
                <a16:creationId xmlns:a16="http://schemas.microsoft.com/office/drawing/2014/main" id="{19EC46AE-01E5-4524-A0A0-3010D417F650}"/>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6" tIns="48328" rIns="96656" bIns="48328" numCol="1" anchor="b" anchorCtr="0" compatLnSpc="1">
            <a:prstTxWarp prst="textNoShape">
              <a:avLst/>
            </a:prstTxWarp>
          </a:bodyPr>
          <a:lstStyle>
            <a:lvl1pPr algn="r" eaLnBrk="1" hangingPunct="1">
              <a:defRPr sz="1200" b="0"/>
            </a:lvl1pPr>
          </a:lstStyle>
          <a:p>
            <a:pPr>
              <a:defRPr/>
            </a:pPr>
            <a:fld id="{AD2A3191-8830-402A-BBB3-C50D7E0671B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74BC054-7BE0-46CC-A146-ABD599B6BD6D}" type="slidenum">
              <a:rPr lang="en-US" altLang="en-US" smtClean="0"/>
              <a:pPr>
                <a:spcBef>
                  <a:spcPct val="0"/>
                </a:spcBef>
              </a:pPr>
              <a:t>2</a:t>
            </a:fld>
            <a:endParaRPr lang="en-US" altLang="en-US"/>
          </a:p>
        </p:txBody>
      </p:sp>
      <p:sp>
        <p:nvSpPr>
          <p:cNvPr id="17411" name="Rectangle 2"/>
          <p:cNvSpPr>
            <a:spLocks noGrp="1" noRot="1" noChangeAspect="1" noChangeArrowheads="1" noTextEdit="1"/>
          </p:cNvSpPr>
          <p:nvPr>
            <p:ph type="sldImg"/>
          </p:nvPr>
        </p:nvSpPr>
        <p:spPr>
          <a:xfrm>
            <a:off x="460375" y="720725"/>
            <a:ext cx="6397625" cy="3600450"/>
          </a:xfrm>
          <a:ln/>
        </p:spPr>
      </p:sp>
      <p:sp>
        <p:nvSpPr>
          <p:cNvPr id="17412" name="Rectangle 3"/>
          <p:cNvSpPr>
            <a:spLocks noGrp="1" noChangeArrowheads="1"/>
          </p:cNvSpPr>
          <p:nvPr>
            <p:ph type="body" idx="1"/>
          </p:nvPr>
        </p:nvSpPr>
        <p:spPr>
          <a:xfrm>
            <a:off x="976313" y="4560888"/>
            <a:ext cx="5362575" cy="431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solidFill>
                  <a:srgbClr val="FEFDDE"/>
                </a:solidFill>
                <a:latin typeface="Arial" panose="020B0604020202020204" pitchFamily="34" charset="0"/>
              </a:rPr>
              <a:t>Disclaimer: The materials published on the Clinical Care Options Web site reflect the views of the authors of the CCO material, not those of Clinical Care Options, LLC, the CME providers, or the companies providing educational grants. The materials may discuss uses and dosages for therapeutic products that have not been approved by the United States Food and Drug Administration. A qualified healthcare professional should be consulted before using any therapeutic product discussed. Readers should verify all information and data before treating patients or using any therapies described in these materials.</a:t>
            </a:r>
            <a:endParaRPr lang="en-US" altLang="en-US">
              <a:solidFill>
                <a:srgbClr val="FEFDDE"/>
              </a:solidFill>
              <a:latin typeface="Arial" panose="020B0604020202020204" pitchFamily="34" charset="0"/>
            </a:endParaRPr>
          </a:p>
          <a:p>
            <a:endParaRPr lang="en-US" altLang="en-US">
              <a:latin typeface="Arial" panose="020B0604020202020204" pitchFamily="34" charset="0"/>
            </a:endParaRPr>
          </a:p>
        </p:txBody>
      </p:sp>
    </p:spTree>
    <p:extLst>
      <p:ext uri="{BB962C8B-B14F-4D97-AF65-F5344CB8AC3E}">
        <p14:creationId xmlns:p14="http://schemas.microsoft.com/office/powerpoint/2010/main" val="29076977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t>FDA, US Food and Drug Administration; GT, genotype.</a:t>
            </a:r>
          </a:p>
          <a:p>
            <a:endParaRPr lang="en-US" b="1" dirty="0"/>
          </a:p>
          <a:p>
            <a:r>
              <a:rPr lang="en-US" b="1" dirty="0"/>
              <a:t>References:</a:t>
            </a:r>
            <a:endParaRPr lang="en-US" b="0" dirty="0"/>
          </a:p>
          <a:p>
            <a:pPr marL="0" indent="0">
              <a:buNone/>
            </a:pPr>
            <a:r>
              <a:rPr lang="en-US" b="0" dirty="0"/>
              <a:t>1. Clark VC, et al. Liver Int. 2013;33(suppl 1):80-84.</a:t>
            </a:r>
          </a:p>
          <a:p>
            <a:pPr marL="0" indent="0">
              <a:buNone/>
            </a:pPr>
            <a:r>
              <a:rPr lang="en-US" b="0" dirty="0"/>
              <a:t>2. Gerber L, et al. Liver Int. 2013;33(suppl 1):85-92.</a:t>
            </a:r>
          </a:p>
          <a:p>
            <a:pPr marL="0" indent="0">
              <a:buNone/>
            </a:pPr>
            <a:r>
              <a:rPr lang="en-US" b="0" dirty="0"/>
              <a:t>3. Pawlotsky JM. J Hepatol. 2013;59:375-382.</a:t>
            </a:r>
          </a:p>
          <a:p>
            <a:pPr marL="228600" indent="-228600">
              <a:buAutoNum type="arabicPeriod"/>
            </a:pPr>
            <a:endParaRPr lang="en-US" b="0" dirty="0"/>
          </a:p>
          <a:p>
            <a:r>
              <a:rPr lang="en-US" sz="1200" kern="1200" dirty="0">
                <a:solidFill>
                  <a:schemeClr val="tx1"/>
                </a:solidFill>
                <a:effectLst/>
                <a:latin typeface="Arial" charset="0"/>
                <a:ea typeface="+mn-ea"/>
                <a:cs typeface="+mn-cs"/>
              </a:rPr>
              <a:t>Patient characters, I think, are just as important if not more important than the drug resistance they have. And as we’ll go into a little more detail, some of these future regimens, particularly triple-drug combinations—so, for instance, the SOF/VEL/VOX—really do seem to be very robust, even in the setting of resistance mutations, and probably are going to obviate the need for a lot of resistance testing unless—I think the caveat here is—if you’re required to do that testing just to access the therapy. But it’s probably not going to influence at least how you use some of these coming triple-based regimens.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This table outlines several characteristics of the DAA drug classes, and I’m really only going to focus on the protease inhibitors and the NS5A inhibitors with regard to resistance. And one common theme is as we’ve gotten newer drugs in each of these classes, next generations, if you will, you get to more potent drugs that are more pan-genotypic and they have a higher barrier to resistance. So it’s harder for the virus to develop resistance to these drugs, and in a lot of cases, they’re active against resistant variants or substitutions that are selected by earlier generations of drugs.</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 protease inhibitors here are those we’ve got now, and we’re expecting the approval of </a:t>
            </a:r>
            <a:r>
              <a:rPr lang="en-US" sz="1200" kern="1200" dirty="0" err="1">
                <a:solidFill>
                  <a:schemeClr val="tx1"/>
                </a:solidFill>
                <a:effectLst/>
                <a:latin typeface="Arial" charset="0"/>
                <a:ea typeface="+mn-ea"/>
                <a:cs typeface="+mn-cs"/>
              </a:rPr>
              <a:t>voxilaprevir</a:t>
            </a:r>
            <a:r>
              <a:rPr lang="en-US" sz="1200" kern="1200" dirty="0">
                <a:solidFill>
                  <a:schemeClr val="tx1"/>
                </a:solidFill>
                <a:effectLst/>
                <a:latin typeface="Arial" charset="0"/>
                <a:ea typeface="+mn-ea"/>
                <a:cs typeface="+mn-cs"/>
              </a:rPr>
              <a:t> and </a:t>
            </a:r>
            <a:r>
              <a:rPr lang="en-US" sz="1200" kern="1200" dirty="0" err="1">
                <a:solidFill>
                  <a:schemeClr val="tx1"/>
                </a:solidFill>
                <a:effectLst/>
                <a:latin typeface="Arial" charset="0"/>
                <a:ea typeface="+mn-ea"/>
                <a:cs typeface="+mn-cs"/>
              </a:rPr>
              <a:t>glecaprevir</a:t>
            </a:r>
            <a:r>
              <a:rPr lang="en-US" sz="1200" kern="1200" dirty="0">
                <a:solidFill>
                  <a:schemeClr val="tx1"/>
                </a:solidFill>
                <a:effectLst/>
                <a:latin typeface="Arial" charset="0"/>
                <a:ea typeface="+mn-ea"/>
                <a:cs typeface="+mn-cs"/>
              </a:rPr>
              <a:t> later this year. These are 2 that are now truly pan-genotypic protease inhibitors and, again, are active against a lot of the resistant variants selected by their predecessors, particularly things like the R155K mutations that they don’t show any change in their activity with.</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 nucleotides. Right now, we only have sofosbuvir; </a:t>
            </a:r>
            <a:r>
              <a:rPr lang="en-US" sz="1200" kern="1200" dirty="0" err="1">
                <a:solidFill>
                  <a:schemeClr val="tx1"/>
                </a:solidFill>
                <a:effectLst/>
                <a:latin typeface="Arial" charset="0"/>
                <a:ea typeface="+mn-ea"/>
                <a:cs typeface="+mn-cs"/>
              </a:rPr>
              <a:t>uprifosbuvir</a:t>
            </a:r>
            <a:r>
              <a:rPr lang="en-US" sz="1200" kern="1200" dirty="0">
                <a:solidFill>
                  <a:schemeClr val="tx1"/>
                </a:solidFill>
                <a:effectLst/>
                <a:latin typeface="Arial" charset="0"/>
                <a:ea typeface="+mn-ea"/>
                <a:cs typeface="+mn-cs"/>
              </a:rPr>
              <a:t> is expected in 2018. These are standouts from a resistance standpoint because they have extremely high barriers to resistance. We don’t really see clinically significant resistance to sofosbuvir, and it’s assumed that </a:t>
            </a:r>
            <a:r>
              <a:rPr lang="en-US" sz="1200" kern="1200" dirty="0" err="1">
                <a:solidFill>
                  <a:schemeClr val="tx1"/>
                </a:solidFill>
                <a:effectLst/>
                <a:latin typeface="Arial" charset="0"/>
                <a:ea typeface="+mn-ea"/>
                <a:cs typeface="+mn-cs"/>
              </a:rPr>
              <a:t>uprifosbuvir</a:t>
            </a:r>
            <a:r>
              <a:rPr lang="en-US" sz="1200" kern="1200" dirty="0">
                <a:solidFill>
                  <a:schemeClr val="tx1"/>
                </a:solidFill>
                <a:effectLst/>
                <a:latin typeface="Arial" charset="0"/>
                <a:ea typeface="+mn-ea"/>
                <a:cs typeface="+mn-cs"/>
              </a:rPr>
              <a:t> would be very similar.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Then the NS5A inhibitors. Again the same story: early generation compounds, more easily select for resistance. They’re not active against the number of variants that are commonly seen, but as you get to these newer members of this class, </a:t>
            </a:r>
            <a:r>
              <a:rPr lang="en-US" sz="1200" kern="1200" dirty="0" err="1">
                <a:solidFill>
                  <a:schemeClr val="tx1"/>
                </a:solidFill>
                <a:effectLst/>
                <a:latin typeface="Arial" charset="0"/>
                <a:ea typeface="+mn-ea"/>
                <a:cs typeface="+mn-cs"/>
              </a:rPr>
              <a:t>velpatasvir</a:t>
            </a:r>
            <a:r>
              <a:rPr lang="en-US" sz="1200" kern="1200" dirty="0">
                <a:solidFill>
                  <a:schemeClr val="tx1"/>
                </a:solidFill>
                <a:effectLst/>
                <a:latin typeface="Arial" charset="0"/>
                <a:ea typeface="+mn-ea"/>
                <a:cs typeface="+mn-cs"/>
              </a:rPr>
              <a:t> is kind of in between; it does have better activity against some, but some mutations like the Y93H in 1a or genotype 3 still have a big impact on that drug, whereas </a:t>
            </a:r>
            <a:r>
              <a:rPr lang="en-US" sz="1200" kern="1200" dirty="0" err="1">
                <a:solidFill>
                  <a:schemeClr val="tx1"/>
                </a:solidFill>
                <a:effectLst/>
                <a:latin typeface="Arial" charset="0"/>
                <a:ea typeface="+mn-ea"/>
                <a:cs typeface="+mn-cs"/>
              </a:rPr>
              <a:t>pibrentasvir</a:t>
            </a:r>
            <a:r>
              <a:rPr lang="en-US" sz="1200" kern="1200" dirty="0">
                <a:solidFill>
                  <a:schemeClr val="tx1"/>
                </a:solidFill>
                <a:effectLst/>
                <a:latin typeface="Arial" charset="0"/>
                <a:ea typeface="+mn-ea"/>
                <a:cs typeface="+mn-cs"/>
              </a:rPr>
              <a:t> and then </a:t>
            </a:r>
            <a:r>
              <a:rPr lang="en-US" sz="1200" kern="1200" dirty="0" err="1">
                <a:solidFill>
                  <a:schemeClr val="tx1"/>
                </a:solidFill>
                <a:effectLst/>
                <a:latin typeface="Arial" charset="0"/>
                <a:ea typeface="+mn-ea"/>
                <a:cs typeface="+mn-cs"/>
              </a:rPr>
              <a:t>ruzasvir</a:t>
            </a:r>
            <a:r>
              <a:rPr lang="en-US" sz="1200" kern="1200" dirty="0">
                <a:solidFill>
                  <a:schemeClr val="tx1"/>
                </a:solidFill>
                <a:effectLst/>
                <a:latin typeface="Arial" charset="0"/>
                <a:ea typeface="+mn-ea"/>
                <a:cs typeface="+mn-cs"/>
              </a:rPr>
              <a:t> which is coming along, they’re really active </a:t>
            </a:r>
            <a:r>
              <a:rPr lang="en-US" sz="1200" i="1" kern="1200" dirty="0">
                <a:solidFill>
                  <a:schemeClr val="tx1"/>
                </a:solidFill>
                <a:effectLst/>
                <a:latin typeface="Arial" charset="0"/>
                <a:ea typeface="+mn-ea"/>
                <a:cs typeface="+mn-cs"/>
              </a:rPr>
              <a:t>in vitro</a:t>
            </a:r>
            <a:r>
              <a:rPr lang="en-US" sz="1200" kern="1200" dirty="0">
                <a:solidFill>
                  <a:schemeClr val="tx1"/>
                </a:solidFill>
                <a:effectLst/>
                <a:latin typeface="Arial" charset="0"/>
                <a:ea typeface="+mn-ea"/>
                <a:cs typeface="+mn-cs"/>
              </a:rPr>
              <a:t> anyway against really any single position variant in NS5A, particularly in genotype 1. For genotype 3 there’s a little more wiggle room, but really different in terms of their resistance barrier.</a:t>
            </a:r>
          </a:p>
          <a:p>
            <a:pPr marL="0" indent="0">
              <a:buNone/>
            </a:pPr>
            <a:endParaRPr lang="en-US" b="0" dirty="0"/>
          </a:p>
        </p:txBody>
      </p:sp>
      <p:sp>
        <p:nvSpPr>
          <p:cNvPr id="4" name="Slide Number Placeholder 3"/>
          <p:cNvSpPr>
            <a:spLocks noGrp="1"/>
          </p:cNvSpPr>
          <p:nvPr>
            <p:ph type="sldNum" sz="quarter" idx="10"/>
          </p:nvPr>
        </p:nvSpPr>
        <p:spPr/>
        <p:txBody>
          <a:bodyPr/>
          <a:lstStyle/>
          <a:p>
            <a:fld id="{EF1A9F0F-A93C-FF42-BFE8-6144ABAF979D}" type="slidenum">
              <a:rPr lang="en-US" smtClean="0"/>
              <a:t>11</a:t>
            </a:fld>
            <a:endParaRPr lang="en-US" dirty="0"/>
          </a:p>
        </p:txBody>
      </p:sp>
    </p:spTree>
    <p:extLst>
      <p:ext uri="{BB962C8B-B14F-4D97-AF65-F5344CB8AC3E}">
        <p14:creationId xmlns:p14="http://schemas.microsoft.com/office/powerpoint/2010/main" val="33343319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1182688"/>
            <a:ext cx="5676900" cy="3194050"/>
          </a:xfrm>
        </p:spPr>
      </p:sp>
      <p:sp>
        <p:nvSpPr>
          <p:cNvPr id="3" name="Notes Placeholder 2"/>
          <p:cNvSpPr>
            <a:spLocks noGrp="1"/>
          </p:cNvSpPr>
          <p:nvPr>
            <p:ph type="body" idx="1"/>
          </p:nvPr>
        </p:nvSpPr>
        <p:spPr/>
        <p:txBody>
          <a:bodyPr/>
          <a:lstStyle/>
          <a:p>
            <a:r>
              <a:rPr lang="en-US" i="1" dirty="0"/>
              <a:t>GT, genotype; NGS, next-generation sequencing; RT-PCR, reverse transcription polymerase chain reaction.</a:t>
            </a:r>
          </a:p>
          <a:p>
            <a:endParaRPr lang="en-US" i="1" dirty="0"/>
          </a:p>
          <a:p>
            <a:r>
              <a:rPr lang="en-US" sz="1200" kern="1200" dirty="0">
                <a:solidFill>
                  <a:schemeClr val="tx1"/>
                </a:solidFill>
                <a:effectLst/>
                <a:latin typeface="Arial" charset="0"/>
                <a:ea typeface="+mn-ea"/>
                <a:cs typeface="+mn-cs"/>
              </a:rPr>
              <a:t>So testing for resistance. If you want to think about it clinically, you have to be able to test for it, and you can. At least in the United States, we have pretty widely available resistance testing for hepatitis C. There are a couple caveats, in that really you have to know the genotype and subtype. If you have genotype 1, the lab is going to want to know whether you have 1a or 1b because their approach to sequencing is going to be a little different, and the only other genotype we can test for in the United States right now then would be genotype 3. So if you have a genotype 1 or 3 patient, you can get resistance testing commercially; 2 different sources can do it.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There are some slight differences in how the test is done. Some are deep sequencing; some are population sequencing. I think practically it really does not matter. We feel pretty confident that even if you have population sequencing, you’re capturing the vast majority of what might be clinically significant. So I don’t really think you need to spend a lot of time worrying about that. You really just have to have the ability to send it off, which should be widely available. </a:t>
            </a:r>
          </a:p>
          <a:p>
            <a:endParaRPr lang="en-US" i="1" dirty="0"/>
          </a:p>
        </p:txBody>
      </p:sp>
      <p:sp>
        <p:nvSpPr>
          <p:cNvPr id="4" name="Slide Number Placeholder 3"/>
          <p:cNvSpPr>
            <a:spLocks noGrp="1"/>
          </p:cNvSpPr>
          <p:nvPr>
            <p:ph type="sldNum" sz="quarter" idx="10"/>
          </p:nvPr>
        </p:nvSpPr>
        <p:spPr/>
        <p:txBody>
          <a:bodyPr/>
          <a:lstStyle/>
          <a:p>
            <a:fld id="{F18B6AB2-3E16-0443-A718-7F532518D81E}" type="slidenum">
              <a:rPr lang="en-US" smtClean="0"/>
              <a:t>12</a:t>
            </a:fld>
            <a:endParaRPr lang="en-US" dirty="0"/>
          </a:p>
        </p:txBody>
      </p:sp>
    </p:spTree>
    <p:extLst>
      <p:ext uri="{BB962C8B-B14F-4D97-AF65-F5344CB8AC3E}">
        <p14:creationId xmlns:p14="http://schemas.microsoft.com/office/powerpoint/2010/main" val="1545183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RAS, resistance-associated substitution.</a:t>
            </a:r>
          </a:p>
          <a:p>
            <a:endParaRPr lang="en-US" i="1" dirty="0"/>
          </a:p>
          <a:p>
            <a:r>
              <a:rPr lang="en-US" sz="1200" kern="1200" dirty="0">
                <a:solidFill>
                  <a:schemeClr val="tx1"/>
                </a:solidFill>
                <a:effectLst/>
                <a:latin typeface="Arial" charset="0"/>
                <a:ea typeface="+mn-ea"/>
                <a:cs typeface="+mn-cs"/>
              </a:rPr>
              <a:t>So if we’re talking about DAA failure, I think there’s a little difference in terms of the resistance they might have, so resistance associated substitutions. You can see them in somebody who’s never been exposed to a DAA, and particularly for the NS5A inhibitors in genotype 1, maybe about 10% of the time, patients are going to have substitutions at baseline without ever being exposed to the drug. But there are still some differences in the types of substitutions they have. In general, if somebody hasn’t been exposed before, which is what we mean here by baseline RASs, it’s usually only 1 resistance mutation in that gene that’s going to be found. They’re more variable—some of them may confer high fold resistance, but a lot of them are going to confer lower fold resistance to the drug, at least in vitro. They may not be present in the entire viral population to start.</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By contrast, if you have somebody who experienced failure of DAA therapy and they now have selected for resistance, they may and oftentimes do have multiple resistance mutations now. So not just a single resistance substitution in NS5A; you may have 2 or 3. They’re probably linked, although we don’t generally get that information, meaning they’re probably on the same RNA. And then they tend to now cause high fold-change pretty universally to the most common NS5A inhibitors used. So, again, the resistance profile is a little different between somebody who’s never been exposed and somebody’s who’s experienced failure of a DAA regimen. </a:t>
            </a:r>
          </a:p>
          <a:p>
            <a:endParaRPr lang="en-US" i="1" dirty="0"/>
          </a:p>
        </p:txBody>
      </p:sp>
      <p:sp>
        <p:nvSpPr>
          <p:cNvPr id="4" name="Slide Number Placeholder 3"/>
          <p:cNvSpPr>
            <a:spLocks noGrp="1"/>
          </p:cNvSpPr>
          <p:nvPr>
            <p:ph type="sldNum" sz="quarter" idx="10"/>
          </p:nvPr>
        </p:nvSpPr>
        <p:spPr/>
        <p:txBody>
          <a:bodyPr/>
          <a:lstStyle/>
          <a:p>
            <a:fld id="{AD67D761-5059-DB4D-B7CC-4C79DC48FB0D}" type="slidenum">
              <a:rPr lang="en-US" smtClean="0"/>
              <a:t>13</a:t>
            </a:fld>
            <a:endParaRPr lang="en-US" dirty="0"/>
          </a:p>
        </p:txBody>
      </p:sp>
    </p:spTree>
    <p:extLst>
      <p:ext uri="{BB962C8B-B14F-4D97-AF65-F5344CB8AC3E}">
        <p14:creationId xmlns:p14="http://schemas.microsoft.com/office/powerpoint/2010/main" val="19476290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ct val="0"/>
              </a:spcAft>
              <a:buClrTx/>
              <a:buSzTx/>
              <a:buFontTx/>
              <a:buNone/>
              <a:tabLst/>
              <a:defRPr/>
            </a:pPr>
            <a:r>
              <a:rPr lang="en-US" altLang="en-US" i="1" dirty="0">
                <a:latin typeface="Arial" panose="020B0604020202020204" pitchFamily="34" charset="0"/>
              </a:rPr>
              <a:t>DSV, dasabuvir; EBR, elbasvir; GT, genotype; GZR, grazoprevir; LDV, ledipasvir; OBV, </a:t>
            </a:r>
            <a:r>
              <a:rPr lang="en-US" altLang="en-US" i="1" dirty="0" err="1">
                <a:latin typeface="Arial" panose="020B0604020202020204" pitchFamily="34" charset="0"/>
              </a:rPr>
              <a:t>ombitasvir</a:t>
            </a:r>
            <a:r>
              <a:rPr lang="en-US" altLang="en-US" i="1" dirty="0">
                <a:latin typeface="Arial" panose="020B0604020202020204" pitchFamily="34" charset="0"/>
              </a:rPr>
              <a:t>; PTV, </a:t>
            </a:r>
            <a:r>
              <a:rPr lang="en-US" altLang="en-US" i="1" dirty="0" err="1">
                <a:latin typeface="Arial" panose="020B0604020202020204" pitchFamily="34" charset="0"/>
              </a:rPr>
              <a:t>paritaprevir</a:t>
            </a:r>
            <a:r>
              <a:rPr lang="en-US" altLang="en-US" i="1" dirty="0">
                <a:latin typeface="Arial" panose="020B0604020202020204" pitchFamily="34" charset="0"/>
              </a:rPr>
              <a:t>; RAS, resistance-associated substitution; RTV, ritonavir; SOF, sofosbuvir; VEL, </a:t>
            </a:r>
            <a:r>
              <a:rPr lang="en-US" altLang="en-US" i="1" dirty="0" err="1">
                <a:latin typeface="Arial" panose="020B0604020202020204" pitchFamily="34" charset="0"/>
              </a:rPr>
              <a:t>velpatasvir</a:t>
            </a:r>
            <a:r>
              <a:rPr lang="en-US" altLang="en-US" i="1" dirty="0">
                <a:latin typeface="Arial" panose="020B0604020202020204" pitchFamily="34" charset="0"/>
              </a:rPr>
              <a:t>; VF, virologic failure; VOX, </a:t>
            </a:r>
            <a:r>
              <a:rPr lang="en-US" altLang="en-US" i="1" dirty="0" err="1">
                <a:latin typeface="Arial" panose="020B0604020202020204" pitchFamily="34" charset="0"/>
              </a:rPr>
              <a:t>voxilaprevir</a:t>
            </a:r>
            <a:r>
              <a:rPr lang="en-US" altLang="en-US" i="1" dirty="0">
                <a:latin typeface="Arial" panose="020B0604020202020204" pitchFamily="34" charset="0"/>
              </a:rPr>
              <a:t>.</a:t>
            </a:r>
          </a:p>
          <a:p>
            <a:pPr>
              <a:lnSpc>
                <a:spcPct val="100000"/>
              </a:lnSpc>
              <a:spcBef>
                <a:spcPct val="0"/>
              </a:spcBef>
              <a:spcAft>
                <a:spcPct val="0"/>
              </a:spcAft>
              <a:buClrTx/>
              <a:buNone/>
            </a:pPr>
            <a:endParaRPr lang="en-US" altLang="en-US" b="1" dirty="0">
              <a:solidFill>
                <a:schemeClr val="bg2"/>
              </a:solidFill>
            </a:endParaRPr>
          </a:p>
          <a:p>
            <a:pPr>
              <a:lnSpc>
                <a:spcPct val="100000"/>
              </a:lnSpc>
              <a:spcBef>
                <a:spcPct val="0"/>
              </a:spcBef>
              <a:spcAft>
                <a:spcPct val="0"/>
              </a:spcAft>
              <a:buClrTx/>
              <a:buNone/>
            </a:pPr>
            <a:r>
              <a:rPr lang="en-US" altLang="en-US" b="1" dirty="0">
                <a:solidFill>
                  <a:schemeClr val="bg2"/>
                </a:solidFill>
              </a:rPr>
              <a:t>References:</a:t>
            </a:r>
          </a:p>
          <a:p>
            <a:pPr>
              <a:lnSpc>
                <a:spcPct val="100000"/>
              </a:lnSpc>
              <a:spcBef>
                <a:spcPct val="0"/>
              </a:spcBef>
              <a:spcAft>
                <a:spcPct val="0"/>
              </a:spcAft>
              <a:buClrTx/>
              <a:buNone/>
            </a:pPr>
            <a:r>
              <a:rPr lang="en-US" altLang="en-US" dirty="0">
                <a:solidFill>
                  <a:schemeClr val="bg2"/>
                </a:solidFill>
              </a:rPr>
              <a:t>1. Lahser F, et al. AASLD 2016. Abstract 61.</a:t>
            </a:r>
          </a:p>
          <a:p>
            <a:pPr marL="0" marR="0" lvl="0" indent="0" algn="l" defTabSz="914400" rtl="0" eaLnBrk="1" fontAlgn="auto" latinLnBrk="0" hangingPunct="1">
              <a:lnSpc>
                <a:spcPct val="100000"/>
              </a:lnSpc>
              <a:spcBef>
                <a:spcPct val="0"/>
              </a:spcBef>
              <a:spcAft>
                <a:spcPct val="0"/>
              </a:spcAft>
              <a:buClrTx/>
              <a:buSzTx/>
              <a:buFontTx/>
              <a:buNone/>
              <a:tabLst/>
              <a:defRPr/>
            </a:pPr>
            <a:r>
              <a:rPr lang="en-US" altLang="en-US" dirty="0">
                <a:solidFill>
                  <a:schemeClr val="bg2"/>
                </a:solidFill>
              </a:rPr>
              <a:t>2. Krishnan P, et al. EASL 2015. Abstract O057.</a:t>
            </a:r>
          </a:p>
          <a:p>
            <a:pPr>
              <a:lnSpc>
                <a:spcPct val="100000"/>
              </a:lnSpc>
              <a:spcBef>
                <a:spcPct val="0"/>
              </a:spcBef>
              <a:spcAft>
                <a:spcPct val="0"/>
              </a:spcAft>
              <a:buClrTx/>
              <a:buNone/>
            </a:pPr>
            <a:r>
              <a:rPr lang="en-US" altLang="en-US" dirty="0">
                <a:solidFill>
                  <a:schemeClr val="bg2"/>
                </a:solidFill>
              </a:rPr>
              <a:t>3. Wyles D, et al. </a:t>
            </a:r>
            <a:r>
              <a:rPr lang="pt-BR" altLang="en-US" dirty="0">
                <a:solidFill>
                  <a:schemeClr val="bg2"/>
                </a:solidFill>
              </a:rPr>
              <a:t>J Hepatol. 2017;66:703-710. </a:t>
            </a:r>
          </a:p>
          <a:p>
            <a:pPr>
              <a:lnSpc>
                <a:spcPct val="100000"/>
              </a:lnSpc>
              <a:spcBef>
                <a:spcPct val="0"/>
              </a:spcBef>
              <a:spcAft>
                <a:spcPct val="0"/>
              </a:spcAft>
              <a:buClrTx/>
              <a:buNone/>
            </a:pPr>
            <a:r>
              <a:rPr lang="en-US" altLang="en-US" dirty="0">
                <a:solidFill>
                  <a:schemeClr val="bg2"/>
                </a:solidFill>
              </a:rPr>
              <a:t>4. Hezode C, et al. EASL 2016. Abstract THU-216.</a:t>
            </a:r>
          </a:p>
          <a:p>
            <a:pPr marL="0" marR="0" lvl="0" indent="0" algn="l" defTabSz="914400" rtl="0" eaLnBrk="1" fontAlgn="auto" latinLnBrk="0" hangingPunct="1">
              <a:lnSpc>
                <a:spcPct val="100000"/>
              </a:lnSpc>
              <a:spcBef>
                <a:spcPct val="0"/>
              </a:spcBef>
              <a:spcAft>
                <a:spcPct val="0"/>
              </a:spcAft>
              <a:buClrTx/>
              <a:buSzTx/>
              <a:buFontTx/>
              <a:buNone/>
              <a:tabLst/>
              <a:defRPr/>
            </a:pPr>
            <a:r>
              <a:rPr lang="en-US" altLang="en-US" dirty="0">
                <a:solidFill>
                  <a:schemeClr val="bg2"/>
                </a:solidFill>
              </a:rPr>
              <a:t>5. Gane E, et al. EASL 2015. Abstract LP03.</a:t>
            </a:r>
          </a:p>
          <a:p>
            <a:pPr>
              <a:lnSpc>
                <a:spcPct val="100000"/>
              </a:lnSpc>
              <a:spcBef>
                <a:spcPct val="0"/>
              </a:spcBef>
              <a:spcAft>
                <a:spcPct val="0"/>
              </a:spcAft>
              <a:buClrTx/>
              <a:buNone/>
            </a:pPr>
            <a:r>
              <a:rPr lang="en-US" altLang="en-US" dirty="0">
                <a:solidFill>
                  <a:schemeClr val="bg2"/>
                </a:solidFill>
              </a:rPr>
              <a:t>6. Poordad F, et al. EASL 2015. Abstract O006.</a:t>
            </a:r>
          </a:p>
          <a:p>
            <a:pPr>
              <a:lnSpc>
                <a:spcPct val="100000"/>
              </a:lnSpc>
              <a:spcBef>
                <a:spcPct val="0"/>
              </a:spcBef>
              <a:spcAft>
                <a:spcPct val="0"/>
              </a:spcAft>
              <a:buClrTx/>
              <a:buNone/>
            </a:pPr>
            <a:endParaRPr lang="en-US" altLang="en-US" dirty="0">
              <a:solidFill>
                <a:schemeClr val="bg2"/>
              </a:solidFill>
            </a:endParaRPr>
          </a:p>
          <a:p>
            <a:r>
              <a:rPr lang="en-US" sz="1200" kern="1200" dirty="0">
                <a:solidFill>
                  <a:schemeClr val="tx1"/>
                </a:solidFill>
                <a:effectLst/>
                <a:latin typeface="Arial" charset="0"/>
                <a:ea typeface="+mn-ea"/>
                <a:cs typeface="+mn-cs"/>
              </a:rPr>
              <a:t>This is just a little more granular detail about how often you might expect to see NS5A resistance after somebody experiences failure of a DAA regimen. It does vary a little bit depending on the DAA regimen, and this is some data. If you look at some of the PI-based DAA regimens, so elbasvir/grazoprevir, in a study, 94% of patients who experienced virologic failure had NS5A resistance at failure. A little bit lower for </a:t>
            </a:r>
            <a:r>
              <a:rPr lang="en-US" sz="1200" kern="1200" dirty="0" err="1">
                <a:solidFill>
                  <a:schemeClr val="tx1"/>
                </a:solidFill>
                <a:effectLst/>
                <a:latin typeface="Arial" charset="0"/>
                <a:ea typeface="+mn-ea"/>
                <a:cs typeface="+mn-cs"/>
              </a:rPr>
              <a:t>ombitasvir</a:t>
            </a:r>
            <a:r>
              <a:rPr lang="en-US" sz="1200" kern="1200" dirty="0">
                <a:solidFill>
                  <a:schemeClr val="tx1"/>
                </a:solidFill>
                <a:effectLst/>
                <a:latin typeface="Arial" charset="0"/>
                <a:ea typeface="+mn-ea"/>
                <a:cs typeface="+mn-cs"/>
              </a:rPr>
              <a:t>/</a:t>
            </a:r>
            <a:r>
              <a:rPr lang="en-US" sz="1200" kern="1200" dirty="0" err="1">
                <a:solidFill>
                  <a:schemeClr val="tx1"/>
                </a:solidFill>
                <a:effectLst/>
                <a:latin typeface="Arial" charset="0"/>
                <a:ea typeface="+mn-ea"/>
                <a:cs typeface="+mn-cs"/>
              </a:rPr>
              <a:t>paritaprevir</a:t>
            </a:r>
            <a:r>
              <a:rPr lang="en-US" sz="1200" kern="1200" dirty="0">
                <a:solidFill>
                  <a:schemeClr val="tx1"/>
                </a:solidFill>
                <a:effectLst/>
                <a:latin typeface="Arial" charset="0"/>
                <a:ea typeface="+mn-ea"/>
                <a:cs typeface="+mn-cs"/>
              </a:rPr>
              <a:t>/ritonavir and dasabuvir possibly because you have 3 different mechanisms of action here. About 70% overall had NS5A resistance upon failure.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 nucleotide-based regimens, also a little more variable, 75% with ledipasvir/sofosbuvir. What you can see is that it is influenced by how long they’re exposed to the DAA regimen. If you give very short exposure, 6 or 8 weeks, you’re less likely to have resistance at virologic failure, but most patients receiving ledipasvir/sofosbuvir are going to get 12 weeks and so here 95% are going to have resistant variants in NS5A at virologic failure if they’re exposed to 12 weeks of ledipasvir/sofosbuvir. However, not very many patients experience virologic failure, as we’ve come to expect with all these very efficacious DAA regimens. </a:t>
            </a:r>
          </a:p>
          <a:p>
            <a:pPr>
              <a:lnSpc>
                <a:spcPct val="100000"/>
              </a:lnSpc>
              <a:spcBef>
                <a:spcPct val="0"/>
              </a:spcBef>
              <a:spcAft>
                <a:spcPct val="0"/>
              </a:spcAft>
              <a:buClrTx/>
              <a:buNone/>
            </a:pPr>
            <a:endParaRPr lang="en-US" altLang="en-US" dirty="0">
              <a:solidFill>
                <a:schemeClr val="bg2"/>
              </a:solidFill>
            </a:endParaRP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14</a:t>
            </a:fld>
            <a:endParaRPr lang="en-US" dirty="0"/>
          </a:p>
        </p:txBody>
      </p:sp>
    </p:spTree>
    <p:extLst>
      <p:ext uri="{BB962C8B-B14F-4D97-AF65-F5344CB8AC3E}">
        <p14:creationId xmlns:p14="http://schemas.microsoft.com/office/powerpoint/2010/main" val="102307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EBR, elbasvir; FU, follow-up; GZR, grazoprevir; LDV, ledipasvir; RAS, resistance-associated substitution; RBV, ribavirin; VF, virologic failure.</a:t>
            </a:r>
          </a:p>
          <a:p>
            <a:endParaRPr lang="en-US" i="1" dirty="0">
              <a:latin typeface="Arial" panose="020B0604020202020204" pitchFamily="34" charset="0"/>
            </a:endParaRPr>
          </a:p>
          <a:p>
            <a:r>
              <a:rPr lang="en-US" sz="1200" kern="1200" dirty="0">
                <a:solidFill>
                  <a:schemeClr val="tx1"/>
                </a:solidFill>
                <a:effectLst/>
                <a:latin typeface="Arial" charset="0"/>
                <a:ea typeface="+mn-ea"/>
                <a:cs typeface="+mn-cs"/>
              </a:rPr>
              <a:t>This slide shows that once you select for these resistant variants. I think originally we had hoped that they would all go away because HCV is fundamentally a very different virus than HIV, the other setting where we’re used to thinking about a lot of drug resistance. HIV is a retrovirus; it integrates into the host genome. And in that case, we think of resistance mutations as being archived; once the virus selects for it, it has a memory essentially and it is encoded in the DNA and remembers resistance.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 hope was with HCV, an RNA virus with exclusively cytoplasmic replication with no integrated form, that you might lose all your resistance after you remove the drug’s selection pressure. And that’s generally true at least by sequencing for the protease inhibitors; they tend to be less fit resistance substitutions that are selected. And what you can see here is that after exposure to elbasvir/grazoprevir, the protease inhibitor resistance mutations, at least by sequencing at population levels, go away relatively quickly.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But for NS5A resistance, they essentially remain very highly enriched for prolonged periods of time. We have data out to, in this case, about 2 years with ledipasvir failures where 86% still had resistance substitutions in NS5A at 2 years out, and here with elbasvir/grazoprevir and a portion of patients getting even closer to 3 years out, still highly enriched for NS5A resistance after failure.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15</a:t>
            </a:fld>
            <a:endParaRPr lang="en-US" dirty="0"/>
          </a:p>
        </p:txBody>
      </p:sp>
    </p:spTree>
    <p:extLst>
      <p:ext uri="{BB962C8B-B14F-4D97-AF65-F5344CB8AC3E}">
        <p14:creationId xmlns:p14="http://schemas.microsoft.com/office/powerpoint/2010/main" val="2521839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4975" y="709613"/>
            <a:ext cx="6308725" cy="3549650"/>
          </a:xfrm>
        </p:spPr>
      </p:sp>
      <p:sp>
        <p:nvSpPr>
          <p:cNvPr id="3" name="Notes Placeholder 2"/>
          <p:cNvSpPr>
            <a:spLocks noGrp="1"/>
          </p:cNvSpPr>
          <p:nvPr>
            <p:ph type="body" idx="1"/>
          </p:nvPr>
        </p:nvSpPr>
        <p:spPr/>
        <p:txBody>
          <a:bodyPr/>
          <a:lstStyle/>
          <a:p>
            <a:pPr defTabSz="933237">
              <a:defRPr/>
            </a:pPr>
            <a:r>
              <a:rPr lang="en-US" b="1" dirty="0"/>
              <a:t>References:</a:t>
            </a:r>
          </a:p>
          <a:p>
            <a:pPr defTabSz="933237">
              <a:defRPr/>
            </a:pPr>
            <a:r>
              <a:rPr lang="en-US" dirty="0"/>
              <a:t>Wang C, et al. Antimicrob Agents Chemother. 2012;56:1588-1590. </a:t>
            </a:r>
          </a:p>
          <a:p>
            <a:pPr defTabSz="933237">
              <a:defRPr/>
            </a:pPr>
            <a:r>
              <a:rPr lang="en-US" dirty="0"/>
              <a:t>Cheng G, et al. EASL 2012. Abstract 1172. </a:t>
            </a:r>
          </a:p>
          <a:p>
            <a:pPr defTabSz="933237">
              <a:defRPr/>
            </a:pPr>
            <a:r>
              <a:rPr lang="en-US" dirty="0"/>
              <a:t>Zhao Y, et al. EASL 2012. Abstract A845. </a:t>
            </a:r>
          </a:p>
          <a:p>
            <a:pPr defTabSz="933237">
              <a:defRPr/>
            </a:pPr>
            <a:r>
              <a:rPr lang="en-US" dirty="0"/>
              <a:t>Yang G, et al. EASL 2013. Abstract 1199. </a:t>
            </a:r>
          </a:p>
          <a:p>
            <a:pPr defTabSz="933237">
              <a:defRPr/>
            </a:pPr>
            <a:r>
              <a:rPr lang="en-US" dirty="0"/>
              <a:t>Ng T, et al. CROI 2014. Abstract 639. </a:t>
            </a:r>
          </a:p>
          <a:p>
            <a:pPr defTabSz="933237">
              <a:defRPr/>
            </a:pPr>
            <a:r>
              <a:rPr lang="en-US" dirty="0"/>
              <a:t>Asante-Appiah E, et al. AASLD 2014. Abstract 1979.</a:t>
            </a:r>
          </a:p>
          <a:p>
            <a:pPr marL="0" marR="0" lvl="0" indent="0" algn="l" defTabSz="933237" rtl="0" eaLnBrk="1" fontAlgn="auto" latinLnBrk="0" hangingPunct="1">
              <a:lnSpc>
                <a:spcPct val="100000"/>
              </a:lnSpc>
              <a:spcBef>
                <a:spcPts val="0"/>
              </a:spcBef>
              <a:spcAft>
                <a:spcPts val="0"/>
              </a:spcAft>
              <a:buClrTx/>
              <a:buSzTx/>
              <a:buFontTx/>
              <a:buNone/>
              <a:tabLst/>
              <a:defRPr/>
            </a:pPr>
            <a:r>
              <a:rPr lang="en-US" altLang="en-US" sz="1200" kern="1200" dirty="0">
                <a:solidFill>
                  <a:schemeClr val="bg2"/>
                </a:solidFill>
                <a:latin typeface="+mn-lt"/>
                <a:ea typeface="+mn-ea"/>
                <a:cs typeface="+mn-cs"/>
              </a:rPr>
              <a:t>Krishnan P, et al. Antimicrob Agents Chemother. 2015;59:979-987.</a:t>
            </a:r>
            <a:endParaRPr lang="en-US" dirty="0"/>
          </a:p>
          <a:p>
            <a:pPr defTabSz="933237">
              <a:defRPr/>
            </a:pPr>
            <a:r>
              <a:rPr lang="en-US" dirty="0"/>
              <a:t>Fridell RA, et al. Hepatology. 2011;54:1924-1935.</a:t>
            </a:r>
          </a:p>
          <a:p>
            <a:pPr defTabSz="933237">
              <a:defRPr/>
            </a:pPr>
            <a:r>
              <a:rPr lang="en-US" dirty="0"/>
              <a:t>Liu R, et al. Antimicrob Agents Chemother. 2015;59:6922-6929.</a:t>
            </a:r>
          </a:p>
          <a:p>
            <a:pPr defTabSz="933237">
              <a:defRPr/>
            </a:pPr>
            <a:r>
              <a:rPr lang="en-US" dirty="0"/>
              <a:t>Lawitz EJ, et al. Antimicrob Agents Chemother. 2016;60:5368-5378.</a:t>
            </a:r>
          </a:p>
          <a:p>
            <a:endParaRPr lang="en-US" dirty="0"/>
          </a:p>
          <a:p>
            <a:r>
              <a:rPr lang="en-US" sz="1200" kern="1200" dirty="0">
                <a:solidFill>
                  <a:schemeClr val="tx1"/>
                </a:solidFill>
                <a:effectLst/>
                <a:latin typeface="Arial" charset="0"/>
                <a:ea typeface="+mn-ea"/>
                <a:cs typeface="+mn-cs"/>
              </a:rPr>
              <a:t>I alluded to this when we were showing the resistance classes, but for NS5A inhibitors, that’s been another issue in that there’s a high amount of cross-resistance. So here, this is the in vitro fold change that any given resistance substitution is going to cause and, particularly in genotype 1a, a lot of cross-resistance among these various mutations with earlier-generation NS5A inhibitors.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There is a change here. Remember, </a:t>
            </a:r>
            <a:r>
              <a:rPr lang="en-US" sz="1200" kern="1200" dirty="0" err="1">
                <a:solidFill>
                  <a:schemeClr val="tx1"/>
                </a:solidFill>
                <a:effectLst/>
                <a:latin typeface="Arial" charset="0"/>
                <a:ea typeface="+mn-ea"/>
                <a:cs typeface="+mn-cs"/>
              </a:rPr>
              <a:t>pibrentasvir</a:t>
            </a:r>
            <a:r>
              <a:rPr lang="en-US" sz="1200" kern="1200" dirty="0">
                <a:solidFill>
                  <a:schemeClr val="tx1"/>
                </a:solidFill>
                <a:effectLst/>
                <a:latin typeface="Arial" charset="0"/>
                <a:ea typeface="+mn-ea"/>
                <a:cs typeface="+mn-cs"/>
              </a:rPr>
              <a:t> and </a:t>
            </a:r>
            <a:r>
              <a:rPr lang="en-US" sz="1200" kern="1200" dirty="0" err="1">
                <a:solidFill>
                  <a:schemeClr val="tx1"/>
                </a:solidFill>
                <a:effectLst/>
                <a:latin typeface="Arial" charset="0"/>
                <a:ea typeface="+mn-ea"/>
                <a:cs typeface="+mn-cs"/>
              </a:rPr>
              <a:t>ruzasvir</a:t>
            </a:r>
            <a:r>
              <a:rPr lang="en-US" sz="1200" kern="1200" dirty="0">
                <a:solidFill>
                  <a:schemeClr val="tx1"/>
                </a:solidFill>
                <a:effectLst/>
                <a:latin typeface="Arial" charset="0"/>
                <a:ea typeface="+mn-ea"/>
                <a:cs typeface="+mn-cs"/>
              </a:rPr>
              <a:t> are 2 that we expect to be approved maybe in 2017 and 2018, and they are really different than most of the other NS5A inhibitors we’ve had. They are active against all genotypes and they’re the ones that really you see a departure, at least in vitro, where you don’t see high level resistance, or not even above 10-fold shift in EC</a:t>
            </a:r>
            <a:r>
              <a:rPr lang="en-US" sz="1200" kern="1200" baseline="-25000" dirty="0">
                <a:solidFill>
                  <a:schemeClr val="tx1"/>
                </a:solidFill>
                <a:effectLst/>
                <a:latin typeface="Arial" charset="0"/>
                <a:ea typeface="+mn-ea"/>
                <a:cs typeface="+mn-cs"/>
              </a:rPr>
              <a:t>50</a:t>
            </a:r>
            <a:r>
              <a:rPr lang="en-US" sz="1200" kern="1200" dirty="0">
                <a:solidFill>
                  <a:schemeClr val="tx1"/>
                </a:solidFill>
                <a:effectLst/>
                <a:latin typeface="Arial" charset="0"/>
                <a:ea typeface="+mn-ea"/>
                <a:cs typeface="+mn-cs"/>
              </a:rPr>
              <a:t>s in vitro even with, say, the Y93H in genotype 1a, which is the major resistance mutation in genotype 1a. And we have some clinical data that suggests, as well, that there’s a clinical correlate that seems to follow this to a large extent.</a:t>
            </a:r>
          </a:p>
          <a:p>
            <a:endParaRPr lang="en-US" dirty="0"/>
          </a:p>
        </p:txBody>
      </p:sp>
      <p:sp>
        <p:nvSpPr>
          <p:cNvPr id="4" name="Slide Number Placeholder 3"/>
          <p:cNvSpPr>
            <a:spLocks noGrp="1"/>
          </p:cNvSpPr>
          <p:nvPr>
            <p:ph type="sldNum" sz="quarter" idx="10"/>
          </p:nvPr>
        </p:nvSpPr>
        <p:spPr/>
        <p:txBody>
          <a:bodyPr/>
          <a:lstStyle/>
          <a:p>
            <a:fld id="{4998F1AE-6334-2548-8166-687E88FF4DCE}" type="slidenum">
              <a:rPr lang="en-US" smtClean="0"/>
              <a:t>16</a:t>
            </a:fld>
            <a:endParaRPr lang="en-US" dirty="0"/>
          </a:p>
        </p:txBody>
      </p:sp>
    </p:spTree>
    <p:extLst>
      <p:ext uri="{BB962C8B-B14F-4D97-AF65-F5344CB8AC3E}">
        <p14:creationId xmlns:p14="http://schemas.microsoft.com/office/powerpoint/2010/main" val="881208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BID, twice daily; BMI, body mass index; CTP, Child-Turcotte-Pugh; DM, diabetes mellitus; GERD, gastroesophageal reflux; HTN, hypertension; INR, international normalized ratio; IQR, interquartile range; LDV, ledipasvir; </a:t>
            </a:r>
            <a:r>
              <a:rPr lang="en-US" i="1" dirty="0" err="1"/>
              <a:t>pegIFN</a:t>
            </a:r>
            <a:r>
              <a:rPr lang="en-US" i="1" dirty="0"/>
              <a:t>, peginterferon; RAS, resistance-associated substitution; RBV, ribavirin; SOF, sofosbuvir.</a:t>
            </a:r>
          </a:p>
          <a:p>
            <a:endParaRPr lang="en-US" i="1"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So now we’re going to go back to our case, remembering this is black gentleman with diabetes, hypertension, on a proton pump inhibitor who has experienced failure of both interferon and ledipasvir/sofosbuvir plus ribavirin for 12 weeks. So now we’ve added in—you’ve got resistance testing here from this gentleman, so you do NS5A resistance testing and you get back he has a Q30H and a Y93H in NS5A.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17</a:t>
            </a:fld>
            <a:endParaRPr lang="en-US" dirty="0"/>
          </a:p>
        </p:txBody>
      </p:sp>
    </p:spTree>
    <p:extLst>
      <p:ext uri="{BB962C8B-B14F-4D97-AF65-F5344CB8AC3E}">
        <p14:creationId xmlns:p14="http://schemas.microsoft.com/office/powerpoint/2010/main" val="22103480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DAA, direct-acting antiviral; GLE, </a:t>
            </a:r>
            <a:r>
              <a:rPr lang="en-US" altLang="en-US" i="1" dirty="0" err="1">
                <a:latin typeface="Arial" panose="020B0604020202020204" pitchFamily="34" charset="0"/>
              </a:rPr>
              <a:t>glecaprevir</a:t>
            </a:r>
            <a:r>
              <a:rPr lang="en-US" altLang="en-US" i="1" dirty="0">
                <a:latin typeface="Arial" panose="020B0604020202020204" pitchFamily="34" charset="0"/>
              </a:rPr>
              <a:t>; GT, genotype; LDV, ledipasvir; PIB, </a:t>
            </a:r>
            <a:r>
              <a:rPr lang="en-US" altLang="en-US" i="1" dirty="0" err="1">
                <a:latin typeface="Arial" panose="020B0604020202020204" pitchFamily="34" charset="0"/>
              </a:rPr>
              <a:t>pibrentasvir</a:t>
            </a:r>
            <a:r>
              <a:rPr lang="en-US" altLang="en-US" i="1" dirty="0">
                <a:latin typeface="Arial" panose="020B0604020202020204" pitchFamily="34" charset="0"/>
              </a:rPr>
              <a:t>; RAS, resistance-associated substitution; RBV, ribavirin; SMV, </a:t>
            </a:r>
            <a:r>
              <a:rPr lang="en-US" altLang="en-US" i="1" dirty="0" err="1">
                <a:latin typeface="Arial" panose="020B0604020202020204" pitchFamily="34" charset="0"/>
              </a:rPr>
              <a:t>simeprevir</a:t>
            </a:r>
            <a:r>
              <a:rPr lang="en-US" altLang="en-US" i="1" dirty="0">
                <a:latin typeface="Arial" panose="020B0604020202020204" pitchFamily="34" charset="0"/>
              </a:rPr>
              <a:t>; SOF, sofosbuvir; VEL, </a:t>
            </a:r>
            <a:r>
              <a:rPr lang="en-US" altLang="en-US" i="1" dirty="0" err="1">
                <a:latin typeface="Arial" panose="020B0604020202020204" pitchFamily="34" charset="0"/>
              </a:rPr>
              <a:t>velpatasvir</a:t>
            </a:r>
            <a:r>
              <a:rPr lang="en-US" altLang="en-US" i="1" dirty="0">
                <a:latin typeface="Arial" panose="020B0604020202020204" pitchFamily="34" charset="0"/>
              </a:rPr>
              <a:t>; VOX, </a:t>
            </a:r>
            <a:r>
              <a:rPr lang="en-US" altLang="en-US" i="1" dirty="0" err="1">
                <a:latin typeface="Arial" panose="020B0604020202020204" pitchFamily="34" charset="0"/>
              </a:rPr>
              <a:t>voxilaprevir</a:t>
            </a:r>
            <a:r>
              <a:rPr lang="en-US" altLang="en-US" i="1" dirty="0">
                <a:latin typeface="Arial" panose="020B0604020202020204" pitchFamily="34" charset="0"/>
              </a:rPr>
              <a:t>.</a:t>
            </a:r>
          </a:p>
          <a:p>
            <a:endParaRPr lang="en-US" i="1" dirty="0">
              <a:latin typeface="Arial" panose="020B0604020202020204" pitchFamily="34" charset="0"/>
            </a:endParaRPr>
          </a:p>
          <a:p>
            <a:r>
              <a:rPr lang="en-US" sz="1200" kern="1200" dirty="0">
                <a:solidFill>
                  <a:schemeClr val="tx1"/>
                </a:solidFill>
                <a:effectLst/>
                <a:latin typeface="Arial" charset="0"/>
                <a:ea typeface="+mn-ea"/>
                <a:cs typeface="+mn-cs"/>
              </a:rPr>
              <a:t>This is a framework put together as a way to think about DAA failures, particularly in this case genotype 1 DAA failures. I think right off the bat, you should really be thinking about waiting to treat these patients, and we’ll go into more detail with the data on new regimens coming soon about why that is, but you’re also going to get resistance testing, right now if you have a DAA failure.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And then below that, the triangle is where you really need to think about what they got the first time. So if they already got 16 weeks if that would be the case with elbasvir/grazoprevir or 24 weeks with, say, ledipasvir/sofosbuvir, if they got the maximal duration you could reasonably give them anyway, I really think if they already got a maximal duration, you do not have much room to go with extending duration of the therapies currently available right now. I would also look at whether they got ribavirin the first time.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And if they had ribavirin the first time, again, you don’t have as much room for improvement now. They already got ribavirin the first time so adding ribavirin is not going to be a novel thing for this patient. So any of those types of things, I would really shift towards waiting for the new therapies, or you could consider trying to get one of these triple or quad regimens available right now, and I’ll show you some of the data for those options. But that’s going to be, I think, a little more difficult to get approved because we don’t have phase III data to support those; there’s some phase II studies we’ll talk about. And, again, they’re mentioned in the guidance, but it’s not quite as strong a recommendation so you may have trouble getting them with payers.</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There is some data that if you just go with the maximal duration and add ribavirin with some SOF-based regimens, particularly again if they didn’t get a long duration or ribavirin the first time, that you may do okay. So I’ll show you some of that data, as well. The key principle, though, is if you’re going to retreat right now, you need to be able to do really both things—increase duration and add ribavirin, compared to what they got the first time. </a:t>
            </a:r>
          </a:p>
          <a:p>
            <a:r>
              <a:rPr lang="en-US" sz="1200" kern="1200" dirty="0">
                <a:solidFill>
                  <a:schemeClr val="tx1"/>
                </a:solidFill>
                <a:effectLst/>
                <a:latin typeface="Arial" charset="0"/>
                <a:ea typeface="+mn-ea"/>
                <a:cs typeface="+mn-cs"/>
              </a:rPr>
              <a:t> </a:t>
            </a:r>
          </a:p>
          <a:p>
            <a:endParaRPr lang="en-US" dirty="0"/>
          </a:p>
        </p:txBody>
      </p:sp>
      <p:sp>
        <p:nvSpPr>
          <p:cNvPr id="4" name="Slide Number Placeholder 3"/>
          <p:cNvSpPr>
            <a:spLocks noGrp="1"/>
          </p:cNvSpPr>
          <p:nvPr>
            <p:ph type="sldNum" sz="quarter" idx="10"/>
          </p:nvPr>
        </p:nvSpPr>
        <p:spPr/>
        <p:txBody>
          <a:bodyPr/>
          <a:lstStyle/>
          <a:p>
            <a:fld id="{6AB9D2C8-C19B-094F-8096-F0D32377B5C6}" type="slidenum">
              <a:rPr lang="en-US" smtClean="0"/>
              <a:t>18</a:t>
            </a:fld>
            <a:endParaRPr lang="en-US" dirty="0"/>
          </a:p>
        </p:txBody>
      </p:sp>
    </p:spTree>
    <p:extLst>
      <p:ext uri="{BB962C8B-B14F-4D97-AF65-F5344CB8AC3E}">
        <p14:creationId xmlns:p14="http://schemas.microsoft.com/office/powerpoint/2010/main" val="3658417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1182688"/>
            <a:ext cx="5676900" cy="3194050"/>
          </a:xfrm>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BL, baseline; LDV, ledipasvir; RAS, resistance-associated substitution; SOF, sofosbuvir; SVR, sustained virologic response.</a:t>
            </a:r>
          </a:p>
          <a:p>
            <a:endParaRPr lang="en-US" i="1" baseline="0" dirty="0">
              <a:latin typeface="Arial" panose="020B0604020202020204" pitchFamily="34" charset="0"/>
            </a:endParaRPr>
          </a:p>
          <a:p>
            <a:r>
              <a:rPr lang="en-US" sz="1200" kern="1200" dirty="0">
                <a:solidFill>
                  <a:schemeClr val="tx1"/>
                </a:solidFill>
                <a:effectLst/>
                <a:latin typeface="Arial" charset="0"/>
                <a:ea typeface="+mn-ea"/>
                <a:cs typeface="+mn-cs"/>
              </a:rPr>
              <a:t>What now maybe seems obvious but was a pertinent question at the time was if you have somebody who already failed a regimen, in this case it was patients who experienced failure of ledipasvir/sofosbuvir for 8 or 12 weeks, and you just retreat them with the exact same regimen but extending duration to 24 weeks, it doesn’t work well. So this was data with that retreatment. You can see overall 71% got an SVR, but it really all depended on whether they had NS5A resistance going into that retreatment. If you didn’t have any NS5A resistance, patients did very well—100% SVR rate in this relatively small study—with retreatment just extending the duration of ledipasvir/sofosbuvir to 24 weeks. But if you had resistance going in, it came down to a 60% SVR rate.</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Then the graph on the right shows the particular resistance mutations being considered, and you see this trend as the in vitro resistance got more severe, lower and lower SVR rates, but very small numbers in each of those groups, which is why there are wide confidence intervals.</a:t>
            </a:r>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8C56532A-3091-FB4E-B4F5-7AFF43237B46}" type="slidenum">
              <a:rPr lang="en-US" smtClean="0"/>
              <a:t>19</a:t>
            </a:fld>
            <a:endParaRPr lang="en-US" dirty="0"/>
          </a:p>
        </p:txBody>
      </p:sp>
    </p:spTree>
    <p:extLst>
      <p:ext uri="{BB962C8B-B14F-4D97-AF65-F5344CB8AC3E}">
        <p14:creationId xmlns:p14="http://schemas.microsoft.com/office/powerpoint/2010/main" val="9534110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BL, baseline; LDV, ledipasvir; RAS, resistance-associated substitution; RBV, ribavirin; SMV, </a:t>
            </a:r>
            <a:r>
              <a:rPr lang="en-US" altLang="en-US" i="1" dirty="0" err="1">
                <a:latin typeface="Arial" panose="020B0604020202020204" pitchFamily="34" charset="0"/>
              </a:rPr>
              <a:t>simeprevir</a:t>
            </a:r>
            <a:r>
              <a:rPr lang="en-US" altLang="en-US" i="1" dirty="0">
                <a:latin typeface="Arial" panose="020B0604020202020204" pitchFamily="34" charset="0"/>
              </a:rPr>
              <a:t>; SOF, sofosbuvir; SVR, sustained virologic response; VF, virologic failure.</a:t>
            </a:r>
          </a:p>
          <a:p>
            <a:endParaRPr lang="en-US" i="1" dirty="0">
              <a:latin typeface="Arial" panose="020B0604020202020204" pitchFamily="34" charset="0"/>
            </a:endParaRPr>
          </a:p>
          <a:p>
            <a:r>
              <a:rPr lang="en-US" sz="1200" kern="1200" dirty="0">
                <a:solidFill>
                  <a:schemeClr val="tx1"/>
                </a:solidFill>
                <a:effectLst/>
                <a:latin typeface="Arial" charset="0"/>
                <a:ea typeface="+mn-ea"/>
                <a:cs typeface="+mn-cs"/>
              </a:rPr>
              <a:t>This is an interesting combined industry-sponsored and ACTG-sponsored study that looked at retreatment of DAA failures. Now these were SOF-based failures, but they did not get NS5A inhibitors their first time around. So they got </a:t>
            </a:r>
            <a:r>
              <a:rPr lang="en-US" sz="1200" kern="1200" dirty="0" err="1">
                <a:solidFill>
                  <a:schemeClr val="tx1"/>
                </a:solidFill>
                <a:effectLst/>
                <a:latin typeface="Arial" charset="0"/>
                <a:ea typeface="+mn-ea"/>
                <a:cs typeface="+mn-cs"/>
              </a:rPr>
              <a:t>simeprevir</a:t>
            </a:r>
            <a:r>
              <a:rPr lang="en-US" sz="1200" kern="1200" dirty="0">
                <a:solidFill>
                  <a:schemeClr val="tx1"/>
                </a:solidFill>
                <a:effectLst/>
                <a:latin typeface="Arial" charset="0"/>
                <a:ea typeface="+mn-ea"/>
                <a:cs typeface="+mn-cs"/>
              </a:rPr>
              <a:t> plus sofosbuvir or sofosbuvir plus ribavirin or sofosbuvir plus peginterferon/ribavirin and looked at retreatment. I think the point from this study is that treatment extension and adding ribavirin, each of those things can get you some traction in getting a better response the second time around. What you can see is for the noncirrhotic patients, they randomized them in the RESCUE portion of this study to ledipasvir/sofosbuvir for 12 weeks or for 12 weeks plus ribavirin, and what you can see is adding in ribavirin had an impact in the noncirrhotic patients, with the SVR rate increasing from 81% without to 100% with ribavirin when retreating SOF-experienced patients who were noncirrhotic genotype 1.</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In the cirrhotic population, they looked at LDV/SOF plus ribavirin for 12 weeks vs LDV/SOF for 24 weeks without ribavirin, and there was maybe a trend toward SVR rates going up from 76% to 92% with the longer duration regimen. They didn’t do both interventions, though; they didn’t treat for 24 weeks plus ribavirin in the RESCUE portion of the study. Then the ACTG portion included a smaller number of patients—only 7 patients. They all achieved SVR on retreatment with LDV/SOF plus ribavirin for 12 weeks or LDV/SOF for 24 weeks, not stratifying by cirrhosis status.</a:t>
            </a:r>
          </a:p>
          <a:p>
            <a:endParaRPr lang="en-US" dirty="0"/>
          </a:p>
        </p:txBody>
      </p:sp>
      <p:sp>
        <p:nvSpPr>
          <p:cNvPr id="4" name="Slide Number Placeholder 3"/>
          <p:cNvSpPr>
            <a:spLocks noGrp="1"/>
          </p:cNvSpPr>
          <p:nvPr>
            <p:ph type="sldNum" sz="quarter" idx="10"/>
          </p:nvPr>
        </p:nvSpPr>
        <p:spPr/>
        <p:txBody>
          <a:bodyPr/>
          <a:lstStyle/>
          <a:p>
            <a:fld id="{D681147A-AD59-7F4F-90F0-BF65C020EAAB}" type="slidenum">
              <a:rPr lang="en-US" smtClean="0"/>
              <a:t>20</a:t>
            </a:fld>
            <a:endParaRPr lang="en-US" dirty="0"/>
          </a:p>
        </p:txBody>
      </p:sp>
    </p:spTree>
    <p:extLst>
      <p:ext uri="{BB962C8B-B14F-4D97-AF65-F5344CB8AC3E}">
        <p14:creationId xmlns:p14="http://schemas.microsoft.com/office/powerpoint/2010/main" val="3379862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299F23-C46C-4108-BCA2-9D63081EF1FD}" type="slidenum">
              <a:rPr lang="en-US" altLang="en-US" smtClean="0"/>
              <a:pPr>
                <a:spcBef>
                  <a:spcPct val="0"/>
                </a:spcBef>
              </a:pPr>
              <a:t>3</a:t>
            </a:fld>
            <a:endParaRPr lang="en-US" altLang="en-US"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This slide lists the disclosure information of the faculty and staff involved in the development of these slides.</a:t>
            </a:r>
          </a:p>
        </p:txBody>
      </p:sp>
    </p:spTree>
    <p:extLst>
      <p:ext uri="{BB962C8B-B14F-4D97-AF65-F5344CB8AC3E}">
        <p14:creationId xmlns:p14="http://schemas.microsoft.com/office/powerpoint/2010/main" val="24241566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1" dirty="0">
                <a:latin typeface="Arial" panose="020B0604020202020204" pitchFamily="34" charset="0"/>
              </a:rPr>
              <a:t>GT, genotype; QD, once daily; RAS, resistance-associated substitutions; RBV, ribavirin; SOF, sofosbuvir; SVR, sustained virologic response; VEL, </a:t>
            </a:r>
            <a:r>
              <a:rPr lang="en-US" altLang="en-US" i="1" dirty="0" err="1">
                <a:latin typeface="Arial" panose="020B0604020202020204" pitchFamily="34" charset="0"/>
              </a:rPr>
              <a:t>velpatasvir</a:t>
            </a:r>
            <a:r>
              <a:rPr lang="en-US" altLang="en-US" i="1" dirty="0">
                <a:latin typeface="Arial" panose="020B0604020202020204" pitchFamily="34" charset="0"/>
              </a:rPr>
              <a:t>; VOX, </a:t>
            </a:r>
            <a:r>
              <a:rPr lang="en-US" altLang="en-US" i="1" dirty="0" err="1">
                <a:latin typeface="Arial" panose="020B0604020202020204" pitchFamily="34" charset="0"/>
              </a:rPr>
              <a:t>voxilaprevir</a:t>
            </a:r>
            <a:r>
              <a:rPr lang="en-US" altLang="en-US" i="1" dirty="0">
                <a:latin typeface="Arial" panose="020B0604020202020204" pitchFamily="34" charset="0"/>
              </a:rPr>
              <a:t>.</a:t>
            </a:r>
          </a:p>
          <a:p>
            <a:endParaRPr lang="en-US" altLang="en-US" i="1" dirty="0">
              <a:latin typeface="Arial" panose="020B0604020202020204" pitchFamily="34" charset="0"/>
            </a:endParaRPr>
          </a:p>
          <a:p>
            <a:r>
              <a:rPr lang="en-US" sz="1200" kern="1200" dirty="0">
                <a:solidFill>
                  <a:schemeClr val="tx1"/>
                </a:solidFill>
                <a:effectLst/>
                <a:latin typeface="Arial" charset="0"/>
                <a:ea typeface="+mn-ea"/>
                <a:cs typeface="+mn-cs"/>
              </a:rPr>
              <a:t>This is another study looking at patients who experienced failure of sofosbuvir/</a:t>
            </a:r>
            <a:r>
              <a:rPr lang="en-US" sz="1200" kern="1200" dirty="0" err="1">
                <a:solidFill>
                  <a:schemeClr val="tx1"/>
                </a:solidFill>
                <a:effectLst/>
                <a:latin typeface="Arial" charset="0"/>
                <a:ea typeface="+mn-ea"/>
                <a:cs typeface="+mn-cs"/>
              </a:rPr>
              <a:t>velpatasvir</a:t>
            </a:r>
            <a:r>
              <a:rPr lang="en-US" sz="1200" kern="1200" dirty="0">
                <a:solidFill>
                  <a:schemeClr val="tx1"/>
                </a:solidFill>
                <a:effectLst/>
                <a:latin typeface="Arial" charset="0"/>
                <a:ea typeface="+mn-ea"/>
                <a:cs typeface="+mn-cs"/>
              </a:rPr>
              <a:t>, many of whom had received short-duration treatment. In addition, 41% had received a lower dose of </a:t>
            </a:r>
            <a:r>
              <a:rPr lang="en-US" sz="1200" kern="1200" dirty="0" err="1">
                <a:solidFill>
                  <a:schemeClr val="tx1"/>
                </a:solidFill>
                <a:effectLst/>
                <a:latin typeface="Arial" charset="0"/>
                <a:ea typeface="+mn-ea"/>
                <a:cs typeface="+mn-cs"/>
              </a:rPr>
              <a:t>velpatasvir</a:t>
            </a:r>
            <a:r>
              <a:rPr lang="en-US" sz="1200" kern="1200" dirty="0">
                <a:solidFill>
                  <a:schemeClr val="tx1"/>
                </a:solidFill>
                <a:effectLst/>
                <a:latin typeface="Arial" charset="0"/>
                <a:ea typeface="+mn-ea"/>
                <a:cs typeface="+mn-cs"/>
              </a:rPr>
              <a:t> and 74% had received less than 12 weeks of treatment, neither of which would be approved right now. So this may not be fully applicable to the patient who experiences failure of 12 weeks of standard-dose sofosbuvir/</a:t>
            </a:r>
            <a:r>
              <a:rPr lang="en-US" sz="1200" kern="1200" dirty="0" err="1">
                <a:solidFill>
                  <a:schemeClr val="tx1"/>
                </a:solidFill>
                <a:effectLst/>
                <a:latin typeface="Arial" charset="0"/>
                <a:ea typeface="+mn-ea"/>
                <a:cs typeface="+mn-cs"/>
              </a:rPr>
              <a:t>velpatasvir</a:t>
            </a:r>
            <a:r>
              <a:rPr lang="en-US" sz="1200" kern="1200" dirty="0">
                <a:solidFill>
                  <a:schemeClr val="tx1"/>
                </a:solidFill>
                <a:effectLst/>
                <a:latin typeface="Arial" charset="0"/>
                <a:ea typeface="+mn-ea"/>
                <a:cs typeface="+mn-cs"/>
              </a:rPr>
              <a:t>. These are probably easier patients to retreat because they got suboptimal sofosbuvir/</a:t>
            </a:r>
            <a:r>
              <a:rPr lang="en-US" sz="1200" kern="1200" dirty="0" err="1">
                <a:solidFill>
                  <a:schemeClr val="tx1"/>
                </a:solidFill>
                <a:effectLst/>
                <a:latin typeface="Arial" charset="0"/>
                <a:ea typeface="+mn-ea"/>
                <a:cs typeface="+mn-cs"/>
              </a:rPr>
              <a:t>velpatasvir</a:t>
            </a:r>
            <a:r>
              <a:rPr lang="en-US" sz="1200" kern="1200" dirty="0">
                <a:solidFill>
                  <a:schemeClr val="tx1"/>
                </a:solidFill>
                <a:effectLst/>
                <a:latin typeface="Arial" charset="0"/>
                <a:ea typeface="+mn-ea"/>
                <a:cs typeface="+mn-cs"/>
              </a:rPr>
              <a:t> therapy the first time.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But in this trial, the investigators retreated all these patients with sofosbuvir/</a:t>
            </a:r>
            <a:r>
              <a:rPr lang="en-US" sz="1200" kern="1200" dirty="0" err="1">
                <a:solidFill>
                  <a:schemeClr val="tx1"/>
                </a:solidFill>
                <a:effectLst/>
                <a:latin typeface="Arial" charset="0"/>
                <a:ea typeface="+mn-ea"/>
                <a:cs typeface="+mn-cs"/>
              </a:rPr>
              <a:t>velpatasvir</a:t>
            </a:r>
            <a:r>
              <a:rPr lang="en-US" sz="1200" kern="1200" dirty="0">
                <a:solidFill>
                  <a:schemeClr val="tx1"/>
                </a:solidFill>
                <a:effectLst/>
                <a:latin typeface="Arial" charset="0"/>
                <a:ea typeface="+mn-ea"/>
                <a:cs typeface="+mn-cs"/>
              </a:rPr>
              <a:t> going to 24 weeks and now adding in ribavirin, so they got 24 weeks of retreatment with ribavirin. And the results showed high SVR rates with just retreating with the same regimen but extending duration and adding ribavirin, 96% to 100% in genotype 1 HCV infection depending on whether they had resistance at baseline, but very high. You can see it did fall off a little bit in the genotype 3 patients with baseline resistance, 77% SVR rate there. </a:t>
            </a:r>
          </a:p>
          <a:p>
            <a:endParaRPr lang="en-US" altLang="en-US" i="1" dirty="0">
              <a:latin typeface="Arial" panose="020B0604020202020204" pitchFamily="34" charset="0"/>
            </a:endParaRPr>
          </a:p>
          <a:p>
            <a:endParaRPr lang="en-US" altLang="en-US" i="1" dirty="0">
              <a:latin typeface="Arial" panose="020B0604020202020204" pitchFamily="34" charset="0"/>
            </a:endParaRPr>
          </a:p>
          <a:p>
            <a:endParaRPr lang="en-US" altLang="en-US" dirty="0">
              <a:latin typeface="Arial" panose="020B0604020202020204" pitchFamily="34" charset="0"/>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6434E407-9E38-4F69-B886-A3F6F5BBA066}" type="slidenum">
              <a:rPr lang="en-US" altLang="en-US" b="0"/>
              <a:pPr/>
              <a:t>21</a:t>
            </a:fld>
            <a:endParaRPr lang="en-US" altLang="en-US" b="0" dirty="0"/>
          </a:p>
        </p:txBody>
      </p:sp>
    </p:spTree>
    <p:extLst>
      <p:ext uri="{BB962C8B-B14F-4D97-AF65-F5344CB8AC3E}">
        <p14:creationId xmlns:p14="http://schemas.microsoft.com/office/powerpoint/2010/main" val="23173225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EBR, elbasvir; GT, genotype; GZR, grazoprevir; RAS, resistance-associated substitution; RBV, ribavirin; SOF, sofosbuvir; SVR, sustained virologic response; VF, virologic failure.</a:t>
            </a:r>
          </a:p>
          <a:p>
            <a:endParaRPr lang="en-US" i="1" dirty="0">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These are data for retreatment with sofosbuvir plus elbasvir/grazoprevir, so combining those 2 things. This study also had a population that may not be quite applicable to patients experiencing treatment failure with currently recommended regimens because originally these patients all received this triple-based therapy but for shorter durations, just 4-8 weeks, and are now were being retreated with 12 weeks of that same regimen plus ribavirin. What you can see is 100% SVR across the board; everybody responded to that retreatment, but, again, this is not a population that had a lot of cirrhosis. They did have a fair bit of resistance going in, but probably an easier to retreat population than someone experiencing failure of a standard-of-care regimen in your clinic but still did very well, as you can see.</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22</a:t>
            </a:fld>
            <a:endParaRPr lang="en-US" dirty="0"/>
          </a:p>
        </p:txBody>
      </p:sp>
    </p:spTree>
    <p:extLst>
      <p:ext uri="{BB962C8B-B14F-4D97-AF65-F5344CB8AC3E}">
        <p14:creationId xmlns:p14="http://schemas.microsoft.com/office/powerpoint/2010/main" val="1578724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0888" y="1182688"/>
            <a:ext cx="5676900" cy="3194050"/>
          </a:xfrm>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BL, baseline; DAA, direct-acting antiviral; DSV, dasabuvir; GT, genotype; LDV, ledipasvir; OBV, </a:t>
            </a:r>
            <a:r>
              <a:rPr lang="en-US" altLang="en-US" i="1" dirty="0" err="1">
                <a:latin typeface="Arial" panose="020B0604020202020204" pitchFamily="34" charset="0"/>
              </a:rPr>
              <a:t>ombitasvir</a:t>
            </a:r>
            <a:r>
              <a:rPr lang="en-US" altLang="en-US" i="1" dirty="0">
                <a:latin typeface="Arial" panose="020B0604020202020204" pitchFamily="34" charset="0"/>
              </a:rPr>
              <a:t>; PTV, </a:t>
            </a:r>
            <a:r>
              <a:rPr lang="en-US" altLang="en-US" i="1" dirty="0" err="1">
                <a:latin typeface="Arial" panose="020B0604020202020204" pitchFamily="34" charset="0"/>
              </a:rPr>
              <a:t>paritaprevir</a:t>
            </a:r>
            <a:r>
              <a:rPr lang="en-US" altLang="en-US" i="1" dirty="0">
                <a:latin typeface="Arial" panose="020B0604020202020204" pitchFamily="34" charset="0"/>
              </a:rPr>
              <a:t>; RAS, resistance-associated substitution; RBV, ribavirin; RTV, ritonavir; SOF, sofosbuvir.</a:t>
            </a:r>
          </a:p>
          <a:p>
            <a:endParaRPr lang="en-US" i="1" dirty="0">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These are the data with </a:t>
            </a:r>
            <a:r>
              <a:rPr lang="en-US" sz="1200" kern="1200" dirty="0" err="1">
                <a:solidFill>
                  <a:schemeClr val="tx1"/>
                </a:solidFill>
                <a:effectLst/>
                <a:latin typeface="Arial" charset="0"/>
                <a:ea typeface="+mn-ea"/>
                <a:cs typeface="+mn-cs"/>
              </a:rPr>
              <a:t>ombitasvir</a:t>
            </a:r>
            <a:r>
              <a:rPr lang="en-US" sz="1200" kern="1200" dirty="0">
                <a:solidFill>
                  <a:schemeClr val="tx1"/>
                </a:solidFill>
                <a:effectLst/>
                <a:latin typeface="Arial" charset="0"/>
                <a:ea typeface="+mn-ea"/>
                <a:cs typeface="+mn-cs"/>
              </a:rPr>
              <a:t>/</a:t>
            </a:r>
            <a:r>
              <a:rPr lang="en-US" sz="1200" kern="1200" dirty="0" err="1">
                <a:solidFill>
                  <a:schemeClr val="tx1"/>
                </a:solidFill>
                <a:effectLst/>
                <a:latin typeface="Arial" charset="0"/>
                <a:ea typeface="+mn-ea"/>
                <a:cs typeface="+mn-cs"/>
              </a:rPr>
              <a:t>paritaprevir</a:t>
            </a:r>
            <a:r>
              <a:rPr lang="en-US" sz="1200" kern="1200" dirty="0">
                <a:solidFill>
                  <a:schemeClr val="tx1"/>
                </a:solidFill>
                <a:effectLst/>
                <a:latin typeface="Arial" charset="0"/>
                <a:ea typeface="+mn-ea"/>
                <a:cs typeface="+mn-cs"/>
              </a:rPr>
              <a:t>/ritonavir and dasabuvir plus sofosbuvir for retreating, the QUARTZ-I study. Now these patients had experienced failure of more standard-of-care regimens the first time around. The majority had experienced failure of </a:t>
            </a:r>
            <a:r>
              <a:rPr lang="en-US" sz="1200" kern="1200" dirty="0" err="1">
                <a:solidFill>
                  <a:schemeClr val="tx1"/>
                </a:solidFill>
                <a:effectLst/>
                <a:latin typeface="Arial" charset="0"/>
                <a:ea typeface="+mn-ea"/>
                <a:cs typeface="+mn-cs"/>
              </a:rPr>
              <a:t>ombitasvir</a:t>
            </a:r>
            <a:r>
              <a:rPr lang="en-US" sz="1200" kern="1200" dirty="0">
                <a:solidFill>
                  <a:schemeClr val="tx1"/>
                </a:solidFill>
                <a:effectLst/>
                <a:latin typeface="Arial" charset="0"/>
                <a:ea typeface="+mn-ea"/>
                <a:cs typeface="+mn-cs"/>
              </a:rPr>
              <a:t>/</a:t>
            </a:r>
            <a:r>
              <a:rPr lang="en-US" sz="1200" kern="1200" dirty="0" err="1">
                <a:solidFill>
                  <a:schemeClr val="tx1"/>
                </a:solidFill>
                <a:effectLst/>
                <a:latin typeface="Arial" charset="0"/>
                <a:ea typeface="+mn-ea"/>
                <a:cs typeface="+mn-cs"/>
              </a:rPr>
              <a:t>paritaprevir</a:t>
            </a:r>
            <a:r>
              <a:rPr lang="en-US" sz="1200" kern="1200" dirty="0">
                <a:solidFill>
                  <a:schemeClr val="tx1"/>
                </a:solidFill>
                <a:effectLst/>
                <a:latin typeface="Arial" charset="0"/>
                <a:ea typeface="+mn-ea"/>
                <a:cs typeface="+mn-cs"/>
              </a:rPr>
              <a:t>/ritonavir and dasabuvir alone the first time around and were being retreated; there were no LDV/SOF failures in this QUARTZ-1 study. Patients were retreated as shown on this slide: If they were a 1a noncirrhotic or 1b with or without cirrhosis, they got only 12 weeks; for the 1a’s they did add in ribavirin. If it was a 1a cirrhotic, they also extended to 24 weeks plus ribavirin for this quadruple retreatment. And, again, very high SVR rates overall, really the only treatment failures were in the genotype 1a </a:t>
            </a:r>
            <a:r>
              <a:rPr lang="en-US" sz="1200" kern="1200" dirty="0" err="1">
                <a:solidFill>
                  <a:schemeClr val="tx1"/>
                </a:solidFill>
                <a:effectLst/>
                <a:latin typeface="Arial" charset="0"/>
                <a:ea typeface="+mn-ea"/>
                <a:cs typeface="+mn-cs"/>
              </a:rPr>
              <a:t>noncirrhotics</a:t>
            </a:r>
            <a:r>
              <a:rPr lang="en-US" sz="1200" kern="1200" dirty="0">
                <a:solidFill>
                  <a:schemeClr val="tx1"/>
                </a:solidFill>
                <a:effectLst/>
                <a:latin typeface="Arial" charset="0"/>
                <a:ea typeface="+mn-ea"/>
                <a:cs typeface="+mn-cs"/>
              </a:rPr>
              <a:t> who only got 12 weeks with RBV. </a:t>
            </a:r>
          </a:p>
          <a:p>
            <a:endParaRPr lang="en-US" dirty="0"/>
          </a:p>
        </p:txBody>
      </p:sp>
      <p:sp>
        <p:nvSpPr>
          <p:cNvPr id="4" name="Slide Number Placeholder 3"/>
          <p:cNvSpPr>
            <a:spLocks noGrp="1"/>
          </p:cNvSpPr>
          <p:nvPr>
            <p:ph type="sldNum" sz="quarter" idx="10"/>
          </p:nvPr>
        </p:nvSpPr>
        <p:spPr/>
        <p:txBody>
          <a:bodyPr/>
          <a:lstStyle/>
          <a:p>
            <a:fld id="{AD67D761-5059-DB4D-B7CC-4C79DC48FB0D}" type="slidenum">
              <a:rPr lang="en-US" smtClean="0"/>
              <a:t>23</a:t>
            </a:fld>
            <a:endParaRPr lang="en-US" dirty="0"/>
          </a:p>
        </p:txBody>
      </p:sp>
    </p:spTree>
    <p:extLst>
      <p:ext uri="{BB962C8B-B14F-4D97-AF65-F5344CB8AC3E}">
        <p14:creationId xmlns:p14="http://schemas.microsoft.com/office/powerpoint/2010/main" val="19010852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charset="0"/>
                <a:ea typeface="+mn-ea"/>
                <a:cs typeface="+mn-cs"/>
              </a:rPr>
              <a:t>DAA, direct-acting antiviral; DCV, daclatasvir; GT, genotype; HCV, hepatitis C virus; LDV, ledipasvir; OBV, ombitasvir; PO, orally; QD, once daily; SMV, </a:t>
            </a:r>
            <a:r>
              <a:rPr lang="en-US" sz="1200" i="1" kern="1200" dirty="0" err="1">
                <a:solidFill>
                  <a:schemeClr val="tx1"/>
                </a:solidFill>
                <a:effectLst/>
                <a:latin typeface="Arial" charset="0"/>
                <a:ea typeface="+mn-ea"/>
                <a:cs typeface="+mn-cs"/>
              </a:rPr>
              <a:t>simeprevir</a:t>
            </a:r>
            <a:r>
              <a:rPr lang="en-US" sz="1200" i="1" kern="1200" dirty="0">
                <a:solidFill>
                  <a:schemeClr val="tx1"/>
                </a:solidFill>
                <a:effectLst/>
                <a:latin typeface="Arial" charset="0"/>
                <a:ea typeface="+mn-ea"/>
                <a:cs typeface="+mn-cs"/>
              </a:rPr>
              <a:t>; SOF, sofosbuvir; VEL, velpatasvir; VOX, voxilaprevir.</a:t>
            </a:r>
            <a:endParaRPr lang="en-US" dirty="0">
              <a:effectLst/>
            </a:endParaRPr>
          </a:p>
          <a:p>
            <a:endParaRPr lang="en-US" dirty="0">
              <a:effectLst/>
            </a:endParaRPr>
          </a:p>
          <a:p>
            <a:r>
              <a:rPr lang="en-US" sz="1200" kern="1200" dirty="0">
                <a:solidFill>
                  <a:schemeClr val="tx1"/>
                </a:solidFill>
                <a:effectLst/>
                <a:latin typeface="Arial" charset="0"/>
                <a:ea typeface="+mn-ea"/>
                <a:cs typeface="+mn-cs"/>
              </a:rPr>
              <a:t>The POLARIS trial program evaluating SOF/VEL/VOX included 2 studies, POLARIS-1 and POLARIS-4, that included DAA-experienced patients who were retreated with SOF/VEL/VOX, this triple-based combination regimen, for 12 weeks. POLARIS-1 evaluated NS5A-experienced patients, so they had gotten another NS5A-containing regimen before and now were being retreated with 12 weeks of the triple-combination therapy.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POLARIS-4 evaluated an SOF-experienced population but not an NS5A inhibitor–experienced population. Almost all of the patients had received previous SOF, but not NS5A experienced, so probably in the hierarchy maybe slightly easier to treat than the POLARIS-1 population.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POLARIS-1 evaluated SOF/VEL/VOX for 12 weeks, no ribavirin, and it had a placebo comparator, and those patients in the placebo arm then got deferred therapy after their placebo time. And then the POLARIS-4 study was a head-to-head comparison of 12 weeks of SOF/VEL/VOX vs 12 weeks of SOF/VEL. </a:t>
            </a:r>
          </a:p>
          <a:p>
            <a:endParaRPr lang="en-US" dirty="0">
              <a:effectLst/>
            </a:endParaRPr>
          </a:p>
          <a:p>
            <a:endParaRPr lang="en-US" dirty="0"/>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24</a:t>
            </a:fld>
            <a:endParaRPr lang="en-US" altLang="en-US" dirty="0"/>
          </a:p>
        </p:txBody>
      </p:sp>
    </p:spTree>
    <p:extLst>
      <p:ext uri="{BB962C8B-B14F-4D97-AF65-F5344CB8AC3E}">
        <p14:creationId xmlns:p14="http://schemas.microsoft.com/office/powerpoint/2010/main" val="14154231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a:solidFill>
                  <a:schemeClr val="tx1"/>
                </a:solidFill>
                <a:effectLst/>
                <a:latin typeface="Arial" charset="0"/>
                <a:ea typeface="+mn-ea"/>
                <a:cs typeface="+mn-cs"/>
              </a:rPr>
              <a:t>DAA, direct-acting antiviral; RAS, resistance-associated substitutions; SOF, sofosbuvir; SVR, sustained virologic response; VEL, </a:t>
            </a:r>
            <a:r>
              <a:rPr lang="en-US" sz="1200" i="1" kern="1200" dirty="0" err="1">
                <a:solidFill>
                  <a:schemeClr val="tx1"/>
                </a:solidFill>
                <a:effectLst/>
                <a:latin typeface="Arial" charset="0"/>
                <a:ea typeface="+mn-ea"/>
                <a:cs typeface="+mn-cs"/>
              </a:rPr>
              <a:t>velpatasvir</a:t>
            </a:r>
            <a:r>
              <a:rPr lang="en-US" sz="1200" i="1" kern="1200" dirty="0">
                <a:solidFill>
                  <a:schemeClr val="tx1"/>
                </a:solidFill>
                <a:effectLst/>
                <a:latin typeface="Arial" charset="0"/>
                <a:ea typeface="+mn-ea"/>
                <a:cs typeface="+mn-cs"/>
              </a:rPr>
              <a:t>; VOX, </a:t>
            </a:r>
            <a:r>
              <a:rPr lang="en-US" sz="1200" i="1" kern="1200" dirty="0" err="1">
                <a:solidFill>
                  <a:schemeClr val="tx1"/>
                </a:solidFill>
                <a:effectLst/>
                <a:latin typeface="Arial" charset="0"/>
                <a:ea typeface="+mn-ea"/>
                <a:cs typeface="+mn-cs"/>
              </a:rPr>
              <a:t>voxilaprevir</a:t>
            </a:r>
            <a:r>
              <a:rPr lang="en-US" sz="1200" i="1" kern="1200" dirty="0">
                <a:solidFill>
                  <a:schemeClr val="tx1"/>
                </a:solidFill>
                <a:effectLst/>
                <a:latin typeface="Arial" charset="0"/>
                <a:ea typeface="+mn-ea"/>
                <a:cs typeface="+mn-cs"/>
              </a:rPr>
              <a:t>.</a:t>
            </a:r>
          </a:p>
          <a:p>
            <a:endParaRPr lang="en-US" altLang="en-US" sz="1200" i="1"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This is now an integrated analysis that looked at the impact of baseline resistance on response to retreatment, so it does combine both POLARIS-1 and -4 populations here. But I think what you can see in genotype 1 pretty convincingly, there’s no impact of baseline resistance on how the patients responded to retreatment with 12 weeks of SOF/VEL/VOX and no ribavirin; really high SVR rates across the board, whether they had baseline NS3, NS5A, or both resistance. And really the only place you see any decrement is in genotype 3, and there’s a slight decrease in SVR rates for genotype 3.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 data really did not point to resistance, though, being that the decrement in genotype 3 was really from cirrhosis. So in genotype 3 </a:t>
            </a:r>
            <a:r>
              <a:rPr lang="en-US" sz="1200" kern="1200" dirty="0" err="1">
                <a:solidFill>
                  <a:schemeClr val="tx1"/>
                </a:solidFill>
                <a:effectLst/>
                <a:latin typeface="Arial" charset="0"/>
                <a:ea typeface="+mn-ea"/>
                <a:cs typeface="+mn-cs"/>
              </a:rPr>
              <a:t>cirrhotics</a:t>
            </a:r>
            <a:r>
              <a:rPr lang="en-US" sz="1200" kern="1200" dirty="0">
                <a:solidFill>
                  <a:schemeClr val="tx1"/>
                </a:solidFill>
                <a:effectLst/>
                <a:latin typeface="Arial" charset="0"/>
                <a:ea typeface="+mn-ea"/>
                <a:cs typeface="+mn-cs"/>
              </a:rPr>
              <a:t>, the SVR rate particularly in POLARIS-1 was 93%—pretty good, but it was lower than the </a:t>
            </a:r>
            <a:r>
              <a:rPr lang="en-US" sz="1200" kern="1200" dirty="0" err="1">
                <a:solidFill>
                  <a:schemeClr val="tx1"/>
                </a:solidFill>
                <a:effectLst/>
                <a:latin typeface="Arial" charset="0"/>
                <a:ea typeface="+mn-ea"/>
                <a:cs typeface="+mn-cs"/>
              </a:rPr>
              <a:t>noncirrhotics</a:t>
            </a:r>
            <a:r>
              <a:rPr lang="en-US" sz="1200" kern="1200" dirty="0">
                <a:solidFill>
                  <a:schemeClr val="tx1"/>
                </a:solidFill>
                <a:effectLst/>
                <a:latin typeface="Arial" charset="0"/>
                <a:ea typeface="+mn-ea"/>
                <a:cs typeface="+mn-cs"/>
              </a:rPr>
              <a:t>, so maybe genotype 3 with cirrhosis. But, again, it’s not really resistance substitutions that seem to be determining that response on retreatment, and the number of resistance substitutions also did not seem to have any impact on retreatment efficacy. </a:t>
            </a:r>
          </a:p>
          <a:p>
            <a:endParaRPr lang="en-US" altLang="en-US" dirty="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B0985CF-CE76-4C7E-A60E-B974FC3A7B2E}" type="slidenum">
              <a:rPr lang="en-US" altLang="en-US" b="0" smtClean="0">
                <a:solidFill>
                  <a:srgbClr val="000000"/>
                </a:solidFill>
              </a:rPr>
              <a:pPr/>
              <a:t>25</a:t>
            </a:fld>
            <a:endParaRPr lang="en-US" altLang="en-US" b="0" dirty="0">
              <a:solidFill>
                <a:srgbClr val="000000"/>
              </a:solidFill>
            </a:endParaRPr>
          </a:p>
        </p:txBody>
      </p:sp>
    </p:spTree>
    <p:extLst>
      <p:ext uri="{BB962C8B-B14F-4D97-AF65-F5344CB8AC3E}">
        <p14:creationId xmlns:p14="http://schemas.microsoft.com/office/powerpoint/2010/main" val="16253090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sz="1800" i="1" kern="0" dirty="0"/>
              <a:t>EBR, elbasvir; GT, genotype; GZR, grazoprevir; LDV, ledipasvir; QD, once daily; RAS, resistance-associated substitutions; RBV, ribavirin; RZR, ruzasvir; SOF, sofosbuvir; SVR, sustained virologic response; UPR, </a:t>
            </a:r>
            <a:r>
              <a:rPr lang="en-US" altLang="en-US" sz="1800" i="1" kern="0" dirty="0" err="1"/>
              <a:t>uprifosbuvir</a:t>
            </a:r>
            <a:r>
              <a:rPr lang="en-US" altLang="en-US" sz="1800" i="1" kern="0" dirty="0"/>
              <a:t>.</a:t>
            </a:r>
          </a:p>
          <a:p>
            <a:pPr>
              <a:defRPr/>
            </a:pPr>
            <a:endParaRPr lang="en-US" altLang="en-US" sz="1800" i="1" kern="0" dirty="0"/>
          </a:p>
          <a:p>
            <a:r>
              <a:rPr lang="en-US" sz="1200" kern="1200" dirty="0">
                <a:solidFill>
                  <a:schemeClr val="tx1"/>
                </a:solidFill>
                <a:effectLst/>
                <a:latin typeface="Arial" charset="0"/>
                <a:ea typeface="+mn-ea"/>
                <a:cs typeface="+mn-cs"/>
              </a:rPr>
              <a:t>Another approach was studied in the so-called C-SURGE study; this is grazoprevir/</a:t>
            </a:r>
            <a:r>
              <a:rPr lang="en-US" sz="1200" kern="1200" dirty="0" err="1">
                <a:solidFill>
                  <a:schemeClr val="tx1"/>
                </a:solidFill>
                <a:effectLst/>
                <a:latin typeface="Arial" charset="0"/>
                <a:ea typeface="+mn-ea"/>
                <a:cs typeface="+mn-cs"/>
              </a:rPr>
              <a:t>ruzasvir</a:t>
            </a:r>
            <a:r>
              <a:rPr lang="en-US" sz="1200" kern="1200" dirty="0">
                <a:solidFill>
                  <a:schemeClr val="tx1"/>
                </a:solidFill>
                <a:effectLst/>
                <a:latin typeface="Arial" charset="0"/>
                <a:ea typeface="+mn-ea"/>
                <a:cs typeface="+mn-cs"/>
              </a:rPr>
              <a:t>/</a:t>
            </a:r>
            <a:r>
              <a:rPr lang="en-US" sz="1200" kern="1200" dirty="0" err="1">
                <a:solidFill>
                  <a:schemeClr val="tx1"/>
                </a:solidFill>
                <a:effectLst/>
                <a:latin typeface="Arial" charset="0"/>
                <a:ea typeface="+mn-ea"/>
                <a:cs typeface="+mn-cs"/>
              </a:rPr>
              <a:t>uprifosbuvir</a:t>
            </a:r>
            <a:r>
              <a:rPr lang="en-US" sz="1200" kern="1200" dirty="0">
                <a:solidFill>
                  <a:schemeClr val="tx1"/>
                </a:solidFill>
                <a:effectLst/>
                <a:latin typeface="Arial" charset="0"/>
                <a:ea typeface="+mn-ea"/>
                <a:cs typeface="+mn-cs"/>
              </a:rPr>
              <a:t>. So very similar in terms of the composition to SOF/VEL/VOX, meaning the drug classes that are in there, so you’ve got a protease inhibitor and an NS5A inhibitor and a nucleotide polymerase inhibitor all in the same regimen. And this was, again, also a very similar population to the POLARIS-1 study. These were all patients who had experienced failure of DAA-based therapy that included an NS5A inhibitor. In this study, it was mostly ledipasvir/sofosbuvir failures and elbasvir/grazoprevir failures that were retreated. This is a phase II study, and it looked at 16 weeks of this triple-combination therapy plus ribavirin vs 24 weeks without ribavirin. So we do have ribavirin here and we have a longer duration of therapy.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Again, a tough-to-treat population. The majority had resistance going in—almost all patients had NS5A resistance; a high proportion had dual or NS3 resistance, as well. And you can see on the right side, essentially 100% SVR rates. There were no virologic failures; the 1 failure was a person who dropped out very early on study. There were no virologic failures and, because of that, no impact of resistance, as you would expect, on the efficacy of retreatment. But, again, this is 16 weeks plus ribavirin or 24 weeks, so longer duration than the data we saw with SOF/VEL/VOX.</a:t>
            </a:r>
          </a:p>
          <a:p>
            <a:pPr>
              <a:defRPr/>
            </a:pPr>
            <a:endParaRPr lang="en-US" altLang="en-US" sz="1800" i="1" kern="0" dirty="0"/>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9C3C3DA-CB8F-494B-9C05-E3E76A99FDF4}" type="slidenum">
              <a:rPr lang="en-US" altLang="en-US" b="0" smtClean="0"/>
              <a:pPr/>
              <a:t>26</a:t>
            </a:fld>
            <a:endParaRPr lang="en-US" altLang="en-US" b="0" dirty="0"/>
          </a:p>
        </p:txBody>
      </p:sp>
    </p:spTree>
    <p:extLst>
      <p:ext uri="{BB962C8B-B14F-4D97-AF65-F5344CB8AC3E}">
        <p14:creationId xmlns:p14="http://schemas.microsoft.com/office/powerpoint/2010/main" val="6833780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i="1" dirty="0">
                <a:latin typeface="Arial" panose="020B0604020202020204" pitchFamily="34" charset="0"/>
              </a:rPr>
              <a:t>DAA, direct-acting antiviral; GLE, </a:t>
            </a:r>
            <a:r>
              <a:rPr lang="en-US" altLang="en-US" i="1" dirty="0" err="1">
                <a:latin typeface="Arial" panose="020B0604020202020204" pitchFamily="34" charset="0"/>
              </a:rPr>
              <a:t>glecaprevir</a:t>
            </a:r>
            <a:r>
              <a:rPr lang="en-US" altLang="en-US" i="1" dirty="0">
                <a:latin typeface="Arial" panose="020B0604020202020204" pitchFamily="34" charset="0"/>
              </a:rPr>
              <a:t>; GT, genotype; PIB, </a:t>
            </a:r>
            <a:r>
              <a:rPr lang="en-US" altLang="en-US" i="1" dirty="0" err="1">
                <a:latin typeface="Arial" panose="020B0604020202020204" pitchFamily="34" charset="0"/>
              </a:rPr>
              <a:t>pibrentasvir</a:t>
            </a:r>
            <a:r>
              <a:rPr lang="en-US" altLang="en-US" i="1" dirty="0">
                <a:latin typeface="Arial" panose="020B0604020202020204" pitchFamily="34" charset="0"/>
              </a:rPr>
              <a:t>; RAS, resistance-associated substitution.</a:t>
            </a:r>
          </a:p>
          <a:p>
            <a:endParaRPr lang="en-US" altLang="en-US" i="1" dirty="0">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This is the MAGELLAN-1 trial evaluating </a:t>
            </a:r>
            <a:r>
              <a:rPr lang="en-US" sz="1200" kern="1200" dirty="0" err="1">
                <a:solidFill>
                  <a:schemeClr val="tx1"/>
                </a:solidFill>
                <a:effectLst/>
                <a:latin typeface="Arial" charset="0"/>
                <a:ea typeface="+mn-ea"/>
                <a:cs typeface="+mn-cs"/>
              </a:rPr>
              <a:t>glecaprevir</a:t>
            </a:r>
            <a:r>
              <a:rPr lang="en-US" sz="1200" kern="1200" dirty="0">
                <a:solidFill>
                  <a:schemeClr val="tx1"/>
                </a:solidFill>
                <a:effectLst/>
                <a:latin typeface="Arial" charset="0"/>
                <a:ea typeface="+mn-ea"/>
                <a:cs typeface="+mn-cs"/>
              </a:rPr>
              <a:t>/</a:t>
            </a:r>
            <a:r>
              <a:rPr lang="en-US" sz="1200" kern="1200" dirty="0" err="1">
                <a:solidFill>
                  <a:schemeClr val="tx1"/>
                </a:solidFill>
                <a:effectLst/>
                <a:latin typeface="Arial" charset="0"/>
                <a:ea typeface="+mn-ea"/>
                <a:cs typeface="+mn-cs"/>
              </a:rPr>
              <a:t>pibrentasvir</a:t>
            </a:r>
            <a:r>
              <a:rPr lang="en-US" sz="1200" kern="1200" dirty="0">
                <a:solidFill>
                  <a:schemeClr val="tx1"/>
                </a:solidFill>
                <a:effectLst/>
                <a:latin typeface="Arial" charset="0"/>
                <a:ea typeface="+mn-ea"/>
                <a:cs typeface="+mn-cs"/>
              </a:rPr>
              <a:t> in genotype 1 or 4 patients with DAA failure. Here are the overall results, and you can see a little more differentiation here. This is now retreatment of DAA failures with a dual-class regimen, only a protease inhibitor plus an NS5A inhibitor. Both of those drugs have enhanced resistance profiles and cover almost all the single-position variants but still only 2 mechanisms of action. The results showed that if you only had prior PI exposure, you did very well. NS5A inhibitor exposure only, in between. If you had dual PI and NS5A inhibitor exposure before, when you’re retreating with the same 2 drug classes, you do see some decrements in response. The left side of the graph shows response according to prior exposure, whereas the right side shows response by resistance, actual sequencing and what resistance they had. So you can see if they only had NS3 resistance, it didn’t have an impact; with NS5A resistance only, it did seem to increase if you went to 16 weeks with this regimen. </a:t>
            </a:r>
          </a:p>
          <a:p>
            <a:endParaRPr lang="en-US" altLang="en-US" dirty="0">
              <a:latin typeface="Arial" panose="020B0604020202020204"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C59B3AC-D15A-4344-999A-44ABD722B994}" type="slidenum">
              <a:rPr lang="en-US" altLang="en-US" b="0" smtClean="0"/>
              <a:pPr/>
              <a:t>27</a:t>
            </a:fld>
            <a:endParaRPr lang="en-US" altLang="en-US" b="0" dirty="0"/>
          </a:p>
        </p:txBody>
      </p:sp>
    </p:spTree>
    <p:extLst>
      <p:ext uri="{BB962C8B-B14F-4D97-AF65-F5344CB8AC3E}">
        <p14:creationId xmlns:p14="http://schemas.microsoft.com/office/powerpoint/2010/main" val="10608735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CTP, Child-Turcotte-Pugh; EGD, esophagogastroduodenoscopy; GT, genotype; LDV, ledipasvir; MELD, Model For End-Stage Liver Disease; </a:t>
            </a:r>
            <a:r>
              <a:rPr lang="en-US" i="1" dirty="0" err="1"/>
              <a:t>pegIFN</a:t>
            </a:r>
            <a:r>
              <a:rPr lang="en-US" i="1" dirty="0"/>
              <a:t>, peginterferon; RAS, resistance-associated substitution; RBV, ribavirin; SBP, spontaneous bacterial peritonitis; SOF, sofosbuvir; U/S, ultrasound. </a:t>
            </a:r>
          </a:p>
          <a:p>
            <a:endParaRPr lang="en-US" dirty="0"/>
          </a:p>
          <a:p>
            <a:r>
              <a:rPr lang="en-US" sz="1200" kern="1200" dirty="0">
                <a:solidFill>
                  <a:schemeClr val="tx1"/>
                </a:solidFill>
                <a:effectLst/>
                <a:latin typeface="Arial" charset="0"/>
                <a:ea typeface="+mn-ea"/>
                <a:cs typeface="+mn-cs"/>
              </a:rPr>
              <a:t>So now we’re going to come back to the original case of a black gentleman with genotype 1a HCV infection, DAA experience, NS5A resistance, and cirrhosis. So we were going to wait for therapy and now he’s gained 25 </a:t>
            </a:r>
            <a:r>
              <a:rPr lang="en-US" sz="1200" kern="1200" dirty="0" err="1">
                <a:solidFill>
                  <a:schemeClr val="tx1"/>
                </a:solidFill>
                <a:effectLst/>
                <a:latin typeface="Arial" charset="0"/>
                <a:ea typeface="+mn-ea"/>
                <a:cs typeface="+mn-cs"/>
              </a:rPr>
              <a:t>lbs</a:t>
            </a:r>
            <a:r>
              <a:rPr lang="en-US" sz="1200" kern="1200" dirty="0">
                <a:solidFill>
                  <a:schemeClr val="tx1"/>
                </a:solidFill>
                <a:effectLst/>
                <a:latin typeface="Arial" charset="0"/>
                <a:ea typeface="+mn-ea"/>
                <a:cs typeface="+mn-cs"/>
              </a:rPr>
              <a:t> over the last 3 weeks; his wife says he’s intermittently confused. You admit him to the hospital; he’s got new ascites, edema, and encephalopathy. You do an ultrasound. He doesn’t have masses. He gets tapped—no evidence of SBP. He begins diuretics, sodium restriction, and lactulose and his encephalopathy improves. And he gets an EGD; he’s got some varices and now he’s Child-Pugh B9 and his MELD is 17. So now we’ve got a decompensated cirrhotic patient that we’re talking about potentially trying to retreat.</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One of the key things to consider is now that with the decompensated cirrhotic patient, you really don’t want to use protease inhibitors. And so that might be why you’d want to transplant them first, although with a MELD of 16 or 17, that could be challenging in some states.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28</a:t>
            </a:fld>
            <a:endParaRPr lang="en-US" dirty="0"/>
          </a:p>
        </p:txBody>
      </p:sp>
    </p:spTree>
    <p:extLst>
      <p:ext uri="{BB962C8B-B14F-4D97-AF65-F5344CB8AC3E}">
        <p14:creationId xmlns:p14="http://schemas.microsoft.com/office/powerpoint/2010/main" val="1743180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baseline="0" dirty="0"/>
              <a:t>DNLR, death not related to liver; HCC, hepatocellular carcinoma.</a:t>
            </a:r>
          </a:p>
          <a:p>
            <a:endParaRPr lang="en-US" i="1" baseline="0" dirty="0"/>
          </a:p>
          <a:p>
            <a:r>
              <a:rPr lang="en-US" sz="1200" kern="1200" dirty="0">
                <a:solidFill>
                  <a:schemeClr val="tx1"/>
                </a:solidFill>
                <a:effectLst/>
                <a:latin typeface="Arial" charset="0"/>
                <a:ea typeface="+mn-ea"/>
                <a:cs typeface="+mn-cs"/>
              </a:rPr>
              <a:t>So in terms of the data about how likely is my patient to progress to get cirrhosis or decompensation, this is some data from the HALT-C study that looked at long-term follow-up of cirrhotic or bridging fibrotic patients with multiple liver biopsies over a period of 10 years or more. We have discussed the arrival of some of these new regimens in a short timeframe, so I think if you have a Child-Pugh A cirrhotic in front of you with a reasonable platelet count and no evidence of borderline decompensation, the chance that they’re going to decompensate in the next couple months before you could get an effective DAA retreatment regimen is going to be very low.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Now you have to look at that patient closely and make sure you don’t see any signs of decompensation because you would be using a protease inhibitor–based regimen if you’re going to retreat them, but the absolute risk of decompensation in a compensated Child-Pugh A cirrhotic, particularly if their platelet count is over 100,000, is really very small in a couple-month timeframe. </a:t>
            </a:r>
          </a:p>
          <a:p>
            <a:endParaRPr lang="en-US" i="1" baseline="0" dirty="0"/>
          </a:p>
        </p:txBody>
      </p:sp>
      <p:sp>
        <p:nvSpPr>
          <p:cNvPr id="4" name="Slide Number Placeholder 3"/>
          <p:cNvSpPr>
            <a:spLocks noGrp="1"/>
          </p:cNvSpPr>
          <p:nvPr>
            <p:ph type="sldNum" sz="quarter" idx="10"/>
          </p:nvPr>
        </p:nvSpPr>
        <p:spPr/>
        <p:txBody>
          <a:bodyPr/>
          <a:lstStyle/>
          <a:p>
            <a:fld id="{4928CB68-574C-4D99-88F6-D38E8B99ABFC}" type="slidenum">
              <a:rPr lang="en-US" smtClean="0"/>
              <a:pPr/>
              <a:t>29</a:t>
            </a:fld>
            <a:endParaRPr lang="en-US" dirty="0"/>
          </a:p>
        </p:txBody>
      </p:sp>
    </p:spTree>
    <p:extLst>
      <p:ext uri="{BB962C8B-B14F-4D97-AF65-F5344CB8AC3E}">
        <p14:creationId xmlns:p14="http://schemas.microsoft.com/office/powerpoint/2010/main" val="21734037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CTP, Child-Turcotte-Pugh; RBV, ribavirin; SOF, sofosbuvir; SVR, sustained virologic response; VEL, </a:t>
            </a:r>
            <a:r>
              <a:rPr lang="en-US" i="1" dirty="0" err="1"/>
              <a:t>velpatasvir</a:t>
            </a:r>
            <a:r>
              <a:rPr lang="en-US" i="1" dirty="0"/>
              <a:t>.</a:t>
            </a:r>
          </a:p>
          <a:p>
            <a:endParaRPr lang="en-US" i="1"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To reiterate, once you have a decompensated patient, the issue of not using protease inhibitors in Child-Pugh B or C patients is the key thing to remember. And ribavirin is going to take on a very prominent role in your decompensated patients.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30</a:t>
            </a:fld>
            <a:endParaRPr lang="en-US" dirty="0"/>
          </a:p>
        </p:txBody>
      </p:sp>
    </p:spTree>
    <p:extLst>
      <p:ext uri="{BB962C8B-B14F-4D97-AF65-F5344CB8AC3E}">
        <p14:creationId xmlns:p14="http://schemas.microsoft.com/office/powerpoint/2010/main" val="153412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BMI, body mass index; DAA, direct-acting antiviral; RBV, ribavirin.</a:t>
            </a:r>
          </a:p>
          <a:p>
            <a:endParaRPr lang="en-US" i="1" dirty="0"/>
          </a:p>
          <a:p>
            <a:r>
              <a:rPr lang="en-US" sz="1200" kern="1200" dirty="0">
                <a:solidFill>
                  <a:schemeClr val="tx1"/>
                </a:solidFill>
                <a:effectLst/>
                <a:latin typeface="Arial" charset="0"/>
                <a:ea typeface="+mn-ea"/>
                <a:cs typeface="+mn-cs"/>
              </a:rPr>
              <a:t>So this lays out a way to think about a DAA failure patient and what you should be considering in a pictorial format here. I think there’s a number of things to consider. First of all, you want to know what were the DAA classes that were included in the prior regimen that failed. Did they get ribavirin the first time, and how long were they treated for? Getting an idea of how maximal was their first round of therapy, or were there places where it was maybe shortchanged or something else wasn’t optimal that you can change if you’re going to retreat them?</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Then, obviously, you’re going to consider the patient and particularly what are their negative predictors for response. Were there patient factors that contributed to their first regimen failure, most obviously what’s their cirrhosis status, but other negative predictors that we’ll go into more, high BMI, renal disease, </a:t>
            </a:r>
            <a:r>
              <a:rPr lang="en-US" sz="1200" kern="1200" dirty="0" err="1">
                <a:solidFill>
                  <a:schemeClr val="tx1"/>
                </a:solidFill>
                <a:effectLst/>
                <a:latin typeface="Arial" charset="0"/>
                <a:ea typeface="+mn-ea"/>
                <a:cs typeface="+mn-cs"/>
              </a:rPr>
              <a:t>etc</a:t>
            </a:r>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Any other things about your patient? Any reason to suspect they were maybe nonadherent to their regimen? Other places you can impact their subsequent responses, and then were there any deleterious drug interactions that weren’t optimally accounted for or considered?</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And then finally, resistance is the last piece of this puzzle that we’ll talk about. </a:t>
            </a:r>
          </a:p>
          <a:p>
            <a:endParaRPr lang="en-US" i="1" dirty="0"/>
          </a:p>
        </p:txBody>
      </p:sp>
      <p:sp>
        <p:nvSpPr>
          <p:cNvPr id="4" name="Slide Number Placeholder 3"/>
          <p:cNvSpPr>
            <a:spLocks noGrp="1"/>
          </p:cNvSpPr>
          <p:nvPr>
            <p:ph type="sldNum" sz="quarter" idx="10"/>
          </p:nvPr>
        </p:nvSpPr>
        <p:spPr/>
        <p:txBody>
          <a:bodyPr/>
          <a:lstStyle/>
          <a:p>
            <a:fld id="{EF1A9F0F-A93C-FF42-BFE8-6144ABAF979D}" type="slidenum">
              <a:rPr lang="en-US" smtClean="0"/>
              <a:t>4</a:t>
            </a:fld>
            <a:endParaRPr lang="en-US" dirty="0"/>
          </a:p>
        </p:txBody>
      </p:sp>
    </p:spTree>
    <p:extLst>
      <p:ext uri="{BB962C8B-B14F-4D97-AF65-F5344CB8AC3E}">
        <p14:creationId xmlns:p14="http://schemas.microsoft.com/office/powerpoint/2010/main" val="135740856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AASLD, American Association for the Study of Liver Diseases; </a:t>
            </a:r>
            <a:r>
              <a:rPr lang="en-US" i="1" dirty="0"/>
              <a:t>CTP, Child-Turcotte-Pugh; </a:t>
            </a:r>
            <a:r>
              <a:rPr lang="en-US" altLang="en-US" i="1" dirty="0">
                <a:latin typeface="Arial" panose="020B0604020202020204" pitchFamily="34" charset="0"/>
              </a:rPr>
              <a:t>DCV, daclatasvir; GT, genotype; IDSA, Infectious Diseases Society of America; LDV, ledipasvir; RBV, ribavirin; SOF, sofosbuvir; VEL, </a:t>
            </a:r>
            <a:r>
              <a:rPr lang="en-US" altLang="en-US" i="1" dirty="0" err="1">
                <a:latin typeface="Arial" panose="020B0604020202020204" pitchFamily="34" charset="0"/>
              </a:rPr>
              <a:t>velpatasvir</a:t>
            </a:r>
            <a:r>
              <a:rPr lang="en-US" altLang="en-US" i="1" dirty="0">
                <a:latin typeface="Arial" panose="020B0604020202020204" pitchFamily="34" charset="0"/>
              </a:rPr>
              <a:t>.</a:t>
            </a:r>
          </a:p>
          <a:p>
            <a:endParaRPr lang="en-US" i="1" dirty="0">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This slide lists the guidance recommendations for genotype 1 HCV infection in patients with decompensated cirrhosis.</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31</a:t>
            </a:fld>
            <a:endParaRPr lang="en-US" dirty="0"/>
          </a:p>
        </p:txBody>
      </p:sp>
    </p:spTree>
    <p:extLst>
      <p:ext uri="{BB962C8B-B14F-4D97-AF65-F5344CB8AC3E}">
        <p14:creationId xmlns:p14="http://schemas.microsoft.com/office/powerpoint/2010/main" val="25878874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AASLD, American Association for the Study of Liver Diseases; </a:t>
            </a:r>
            <a:r>
              <a:rPr lang="en-US" i="1" dirty="0"/>
              <a:t>CTP, Child-Turcotte-Pugh; </a:t>
            </a:r>
            <a:r>
              <a:rPr lang="en-US" altLang="en-US" i="1" dirty="0">
                <a:latin typeface="Arial" panose="020B0604020202020204" pitchFamily="34" charset="0"/>
              </a:rPr>
              <a:t>DCV, daclatasvir; GT, genotype; IDSA, Infectious Diseases Society of America; LDV, ledipasvir; RAS, resistance-associated substitution; RBV, ribavirin; SOF, sofosbuvir; VEL, </a:t>
            </a:r>
            <a:r>
              <a:rPr lang="en-US" altLang="en-US" i="1" dirty="0" err="1">
                <a:latin typeface="Arial" panose="020B0604020202020204" pitchFamily="34" charset="0"/>
              </a:rPr>
              <a:t>velpatasvir</a:t>
            </a:r>
            <a:r>
              <a:rPr lang="en-US" altLang="en-US" i="1" dirty="0">
                <a:latin typeface="Arial" panose="020B0604020202020204" pitchFamily="34" charset="0"/>
              </a:rPr>
              <a:t>.</a:t>
            </a:r>
          </a:p>
          <a:p>
            <a:endParaRPr lang="en-US" i="1" dirty="0">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However, this guidance does not apply to our case patient because he has experienced NS5A inhibitor failure with high-level resistance as well as hepatic decompensation.</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32</a:t>
            </a:fld>
            <a:endParaRPr lang="en-US" dirty="0"/>
          </a:p>
        </p:txBody>
      </p:sp>
    </p:spTree>
    <p:extLst>
      <p:ext uri="{BB962C8B-B14F-4D97-AF65-F5344CB8AC3E}">
        <p14:creationId xmlns:p14="http://schemas.microsoft.com/office/powerpoint/2010/main" val="14650119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DCV, daclatasvir; GT, genotype; INR, international normalized ratio; QR, interquartile range; RAS, resistance-associated substitution; SOF, sofosbuvir.</a:t>
            </a:r>
          </a:p>
          <a:p>
            <a:endParaRPr lang="en-US" i="1" dirty="0">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The last case is a patient with genotype 3 HCV infection. She’s a bridging fibrotic patient based on her </a:t>
            </a:r>
            <a:r>
              <a:rPr lang="en-US" sz="1200" kern="1200" dirty="0" err="1">
                <a:solidFill>
                  <a:schemeClr val="tx1"/>
                </a:solidFill>
                <a:effectLst/>
                <a:latin typeface="Arial" charset="0"/>
                <a:ea typeface="+mn-ea"/>
                <a:cs typeface="+mn-cs"/>
              </a:rPr>
              <a:t>elastography</a:t>
            </a:r>
            <a:r>
              <a:rPr lang="en-US" sz="1200" kern="1200" dirty="0">
                <a:solidFill>
                  <a:schemeClr val="tx1"/>
                </a:solidFill>
                <a:effectLst/>
                <a:latin typeface="Arial" charset="0"/>
                <a:ea typeface="+mn-ea"/>
                <a:cs typeface="+mn-cs"/>
              </a:rPr>
              <a:t>—10.8 kPa in 2015—and she had relapsed after daclatasvir plus sofosbuvir for 12 weeks. Here are her laboratory studies—platelets are okay, 156—a little on the low side. You can see everything else here looks okay, but she does have a Y93H resistance mutation in NS5A after experiencing DAA failure.</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33</a:t>
            </a:fld>
            <a:endParaRPr lang="en-US" dirty="0"/>
          </a:p>
        </p:txBody>
      </p:sp>
    </p:spTree>
    <p:extLst>
      <p:ext uri="{BB962C8B-B14F-4D97-AF65-F5344CB8AC3E}">
        <p14:creationId xmlns:p14="http://schemas.microsoft.com/office/powerpoint/2010/main" val="1483367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GT, genotype; RAS, resistance-associated substitution; RBV, ribavirin; SOF, sofosbuvir; SVR, sustained virologic response; VEL, </a:t>
            </a:r>
            <a:r>
              <a:rPr lang="en-US" altLang="en-US" i="1" dirty="0" err="1">
                <a:latin typeface="Arial" panose="020B0604020202020204" pitchFamily="34" charset="0"/>
              </a:rPr>
              <a:t>velpatasvir</a:t>
            </a:r>
            <a:r>
              <a:rPr lang="en-US" altLang="en-US" i="1" dirty="0">
                <a:latin typeface="Arial" panose="020B0604020202020204" pitchFamily="34" charset="0"/>
              </a:rPr>
              <a:t>; </a:t>
            </a:r>
            <a:r>
              <a:rPr lang="en-US" sz="1200" i="1" kern="1200" dirty="0">
                <a:solidFill>
                  <a:schemeClr val="tx1"/>
                </a:solidFill>
                <a:effectLst/>
                <a:latin typeface="Arial" charset="0"/>
                <a:ea typeface="+mn-ea"/>
                <a:cs typeface="+mn-cs"/>
              </a:rPr>
              <a:t>VOX, </a:t>
            </a:r>
            <a:r>
              <a:rPr lang="en-US" sz="1200" i="1" kern="1200" dirty="0" err="1">
                <a:solidFill>
                  <a:schemeClr val="tx1"/>
                </a:solidFill>
                <a:effectLst/>
                <a:latin typeface="Arial" charset="0"/>
                <a:ea typeface="+mn-ea"/>
                <a:cs typeface="+mn-cs"/>
              </a:rPr>
              <a:t>voxilaprevir</a:t>
            </a:r>
            <a:r>
              <a:rPr lang="en-US" altLang="en-US" i="1" dirty="0">
                <a:latin typeface="Arial" panose="020B0604020202020204" pitchFamily="34" charset="0"/>
              </a:rPr>
              <a:t>.</a:t>
            </a:r>
          </a:p>
          <a:p>
            <a:endParaRPr lang="en-US" i="1" dirty="0">
              <a:latin typeface="Arial" panose="020B0604020202020204" pitchFamily="34" charset="0"/>
            </a:endParaRPr>
          </a:p>
          <a:p>
            <a:r>
              <a:rPr lang="en-US" sz="1200" kern="1200" dirty="0">
                <a:solidFill>
                  <a:schemeClr val="tx1"/>
                </a:solidFill>
                <a:effectLst/>
                <a:latin typeface="Arial" charset="0"/>
                <a:ea typeface="+mn-ea"/>
                <a:cs typeface="+mn-cs"/>
              </a:rPr>
              <a:t>There are really no recommendations yet available for genotype 3 with prior NS5A inhibitor failure.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So there’s a little bit of data here, very little with SOF/VEL and ribavirin for 24 weeks; 17 patients with genotype 3 had a 76% SVR rate. POLARIS-1 probably has the largest number of genotype 3 patients with previous NS5A inhibitor–based regimen failure—it was about 80 patients—and SOF/VEL/VOX for 12 weeks in this group demonstrated a high SVR rate of 95%. With and without RAS is 94% vs 99%. Most of the virologic failures in POLARIS-1 were in genotype 3 patients and they all had cirrhosis, as well—all 4 of those patients were cirrhotic.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34</a:t>
            </a:fld>
            <a:endParaRPr lang="en-US" dirty="0"/>
          </a:p>
        </p:txBody>
      </p:sp>
    </p:spTree>
    <p:extLst>
      <p:ext uri="{BB962C8B-B14F-4D97-AF65-F5344CB8AC3E}">
        <p14:creationId xmlns:p14="http://schemas.microsoft.com/office/powerpoint/2010/main" val="41114799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charset="0"/>
                <a:ea typeface="+mn-ea"/>
                <a:cs typeface="+mn-cs"/>
              </a:rPr>
              <a:t>GLE, glecaprevir; </a:t>
            </a:r>
            <a:r>
              <a:rPr lang="en-US" b="0" i="1" dirty="0"/>
              <a:t>GT, genotype;</a:t>
            </a:r>
            <a:r>
              <a:rPr lang="en-US" b="0" i="1" baseline="0" dirty="0"/>
              <a:t> IFN, interferon; pegIFN, peginterferon; </a:t>
            </a:r>
            <a:r>
              <a:rPr lang="en-US" sz="1200" i="1" kern="1200" dirty="0">
                <a:solidFill>
                  <a:schemeClr val="tx1"/>
                </a:solidFill>
                <a:effectLst/>
                <a:latin typeface="Arial" charset="0"/>
                <a:ea typeface="+mn-ea"/>
                <a:cs typeface="+mn-cs"/>
              </a:rPr>
              <a:t>PIB, pibrentasvir; QD, once</a:t>
            </a:r>
            <a:r>
              <a:rPr lang="en-US" sz="1200" i="1" kern="1200" baseline="0" dirty="0">
                <a:solidFill>
                  <a:schemeClr val="tx1"/>
                </a:solidFill>
                <a:effectLst/>
                <a:latin typeface="Arial" charset="0"/>
                <a:ea typeface="+mn-ea"/>
                <a:cs typeface="+mn-cs"/>
              </a:rPr>
              <a:t> daily; </a:t>
            </a:r>
            <a:r>
              <a:rPr lang="en-US" sz="1200" i="1" kern="1200" dirty="0">
                <a:solidFill>
                  <a:schemeClr val="tx1"/>
                </a:solidFill>
                <a:effectLst/>
                <a:latin typeface="Arial" charset="0"/>
                <a:ea typeface="+mn-ea"/>
                <a:cs typeface="+mn-cs"/>
              </a:rPr>
              <a:t>RBV, ribavirin; SOF, sofosbuvir.</a:t>
            </a:r>
            <a:endParaRPr lang="en-US" b="0" i="1" baseline="0" dirty="0"/>
          </a:p>
          <a:p>
            <a:endParaRPr lang="en-US" dirty="0"/>
          </a:p>
          <a:p>
            <a:r>
              <a:rPr lang="en-US" sz="1200" kern="1200" dirty="0">
                <a:solidFill>
                  <a:schemeClr val="tx1"/>
                </a:solidFill>
                <a:effectLst/>
                <a:latin typeface="Arial" charset="0"/>
                <a:ea typeface="+mn-ea"/>
                <a:cs typeface="+mn-cs"/>
              </a:rPr>
              <a:t>The SURVEYOR-II trial, Part 3, so </a:t>
            </a:r>
            <a:r>
              <a:rPr lang="en-US" sz="1200" kern="1200" dirty="0" err="1">
                <a:solidFill>
                  <a:schemeClr val="tx1"/>
                </a:solidFill>
                <a:effectLst/>
                <a:latin typeface="Arial" charset="0"/>
                <a:ea typeface="+mn-ea"/>
                <a:cs typeface="+mn-cs"/>
              </a:rPr>
              <a:t>glecaprevir</a:t>
            </a:r>
            <a:r>
              <a:rPr lang="en-US" sz="1200" kern="1200" dirty="0">
                <a:solidFill>
                  <a:schemeClr val="tx1"/>
                </a:solidFill>
                <a:effectLst/>
                <a:latin typeface="Arial" charset="0"/>
                <a:ea typeface="+mn-ea"/>
                <a:cs typeface="+mn-cs"/>
              </a:rPr>
              <a:t>/</a:t>
            </a:r>
            <a:r>
              <a:rPr lang="en-US" sz="1200" kern="1200" dirty="0" err="1">
                <a:solidFill>
                  <a:schemeClr val="tx1"/>
                </a:solidFill>
                <a:effectLst/>
                <a:latin typeface="Arial" charset="0"/>
                <a:ea typeface="+mn-ea"/>
                <a:cs typeface="+mn-cs"/>
              </a:rPr>
              <a:t>pibrentasvir</a:t>
            </a:r>
            <a:r>
              <a:rPr lang="en-US" sz="1200" kern="1200" dirty="0">
                <a:solidFill>
                  <a:schemeClr val="tx1"/>
                </a:solidFill>
                <a:effectLst/>
                <a:latin typeface="Arial" charset="0"/>
                <a:ea typeface="+mn-ea"/>
                <a:cs typeface="+mn-cs"/>
              </a:rPr>
              <a:t> for treatment-experienced genotype 3 patients but not NS5A inhibitor–experienced patients—important to remember—looked at a number of different durations. We’ll just focus on the treatment-experienced patients where they got 12 vs 16 weeks of </a:t>
            </a:r>
            <a:r>
              <a:rPr lang="en-US" sz="1200" kern="1200" dirty="0" err="1">
                <a:solidFill>
                  <a:schemeClr val="tx1"/>
                </a:solidFill>
                <a:effectLst/>
                <a:latin typeface="Arial" charset="0"/>
                <a:ea typeface="+mn-ea"/>
                <a:cs typeface="+mn-cs"/>
              </a:rPr>
              <a:t>glecaprevir</a:t>
            </a:r>
            <a:r>
              <a:rPr lang="en-US" sz="1200" kern="1200" dirty="0">
                <a:solidFill>
                  <a:schemeClr val="tx1"/>
                </a:solidFill>
                <a:effectLst/>
                <a:latin typeface="Arial" charset="0"/>
                <a:ea typeface="+mn-ea"/>
                <a:cs typeface="+mn-cs"/>
              </a:rPr>
              <a:t>/</a:t>
            </a:r>
            <a:r>
              <a:rPr lang="en-US" sz="1200" kern="1200" dirty="0" err="1">
                <a:solidFill>
                  <a:schemeClr val="tx1"/>
                </a:solidFill>
                <a:effectLst/>
                <a:latin typeface="Arial" charset="0"/>
                <a:ea typeface="+mn-ea"/>
                <a:cs typeface="+mn-cs"/>
              </a:rPr>
              <a:t>pibrentasvir</a:t>
            </a:r>
            <a:r>
              <a:rPr lang="en-US" sz="1200" kern="1200" dirty="0">
                <a:solidFill>
                  <a:schemeClr val="tx1"/>
                </a:solidFill>
                <a:effectLst/>
                <a:latin typeface="Arial" charset="0"/>
                <a:ea typeface="+mn-ea"/>
                <a:cs typeface="+mn-cs"/>
              </a:rPr>
              <a:t>, and then the bottom arm, not randomized, but genotype 3 and treatment experienced with cirrhosis were allocated to 16 weeks of </a:t>
            </a:r>
            <a:r>
              <a:rPr lang="en-US" sz="1200" kern="1200" dirty="0" err="1">
                <a:solidFill>
                  <a:schemeClr val="tx1"/>
                </a:solidFill>
                <a:effectLst/>
                <a:latin typeface="Arial" charset="0"/>
                <a:ea typeface="+mn-ea"/>
                <a:cs typeface="+mn-cs"/>
              </a:rPr>
              <a:t>glecaprevir</a:t>
            </a:r>
            <a:r>
              <a:rPr lang="en-US" sz="1200" kern="1200" dirty="0">
                <a:solidFill>
                  <a:schemeClr val="tx1"/>
                </a:solidFill>
                <a:effectLst/>
                <a:latin typeface="Arial" charset="0"/>
                <a:ea typeface="+mn-ea"/>
                <a:cs typeface="+mn-cs"/>
              </a:rPr>
              <a:t>/</a:t>
            </a:r>
            <a:r>
              <a:rPr lang="en-US" sz="1200" kern="1200" dirty="0" err="1">
                <a:solidFill>
                  <a:schemeClr val="tx1"/>
                </a:solidFill>
                <a:effectLst/>
                <a:latin typeface="Arial" charset="0"/>
                <a:ea typeface="+mn-ea"/>
                <a:cs typeface="+mn-cs"/>
              </a:rPr>
              <a:t>pibrentasvir</a:t>
            </a:r>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 </a:t>
            </a:r>
          </a:p>
          <a:p>
            <a:endParaRPr lang="en-US" dirty="0"/>
          </a:p>
          <a:p>
            <a:endParaRPr lang="en-US" altLang="en-US" dirty="0"/>
          </a:p>
          <a:p>
            <a:endParaRPr lang="en-US" dirty="0"/>
          </a:p>
        </p:txBody>
      </p:sp>
      <p:sp>
        <p:nvSpPr>
          <p:cNvPr id="4" name="Slide Number Placeholder 3"/>
          <p:cNvSpPr>
            <a:spLocks noGrp="1"/>
          </p:cNvSpPr>
          <p:nvPr>
            <p:ph type="sldNum" sz="quarter" idx="10"/>
          </p:nvPr>
        </p:nvSpPr>
        <p:spPr/>
        <p:txBody>
          <a:bodyPr/>
          <a:lstStyle/>
          <a:p>
            <a:fld id="{0B01F7A8-86CB-4AAC-BA0E-03BC58B240E3}" type="slidenum">
              <a:rPr lang="en-US" altLang="en-US" smtClean="0"/>
              <a:pPr/>
              <a:t>35</a:t>
            </a:fld>
            <a:endParaRPr lang="en-US" altLang="en-US" dirty="0"/>
          </a:p>
        </p:txBody>
      </p:sp>
    </p:spTree>
    <p:extLst>
      <p:ext uri="{BB962C8B-B14F-4D97-AF65-F5344CB8AC3E}">
        <p14:creationId xmlns:p14="http://schemas.microsoft.com/office/powerpoint/2010/main" val="27114292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a:solidFill>
                  <a:schemeClr val="tx1"/>
                </a:solidFill>
                <a:effectLst/>
                <a:latin typeface="Arial" charset="0"/>
                <a:ea typeface="+mn-ea"/>
                <a:cs typeface="+mn-cs"/>
              </a:rPr>
              <a:t>GLE, glecaprevir; </a:t>
            </a:r>
            <a:r>
              <a:rPr lang="en-US" b="0" i="1" dirty="0"/>
              <a:t>GT, genotype;</a:t>
            </a:r>
            <a:r>
              <a:rPr lang="en-US" b="0" i="1" baseline="0" dirty="0"/>
              <a:t> LTFU, lost to follow-up; </a:t>
            </a:r>
            <a:r>
              <a:rPr lang="en-US" sz="1200" i="1" kern="1200" dirty="0">
                <a:solidFill>
                  <a:schemeClr val="tx1"/>
                </a:solidFill>
                <a:effectLst/>
                <a:latin typeface="Arial" charset="0"/>
                <a:ea typeface="+mn-ea"/>
                <a:cs typeface="+mn-cs"/>
              </a:rPr>
              <a:t>PIB, pibrentasvir; </a:t>
            </a:r>
            <a:r>
              <a:rPr lang="en-US" altLang="en-US" i="1" dirty="0">
                <a:latin typeface="Arial" panose="020B0604020202020204" pitchFamily="34" charset="0"/>
              </a:rPr>
              <a:t>SVR, sustained</a:t>
            </a:r>
            <a:r>
              <a:rPr lang="en-US" altLang="en-US" i="1" baseline="0" dirty="0">
                <a:latin typeface="Arial" panose="020B0604020202020204" pitchFamily="34" charset="0"/>
              </a:rPr>
              <a:t> virologic response; Tx, treatment.</a:t>
            </a:r>
          </a:p>
          <a:p>
            <a:endParaRPr lang="en-US" sz="1200" i="1" kern="1200" baseline="0" dirty="0">
              <a:solidFill>
                <a:schemeClr val="tx1"/>
              </a:solidFill>
              <a:effectLst/>
              <a:latin typeface="Arial" panose="020B0604020202020204" pitchFamily="34" charset="0"/>
              <a:ea typeface="+mn-ea"/>
              <a:cs typeface="+mn-cs"/>
            </a:endParaRPr>
          </a:p>
          <a:p>
            <a:r>
              <a:rPr lang="en-US" sz="1200" kern="1200" dirty="0">
                <a:solidFill>
                  <a:schemeClr val="tx1"/>
                </a:solidFill>
                <a:effectLst/>
                <a:latin typeface="Arial" charset="0"/>
                <a:ea typeface="+mn-ea"/>
                <a:cs typeface="+mn-cs"/>
              </a:rPr>
              <a:t>These are overall SVR rates, so very good. The lowest was seen in treatment-experienced patients without cirrhosis who received just 12 weeks, but you can see in treatment-experienced patients with or without cirrhosis with a longer 16 weeks, 96% SVR rate with this regimen. </a:t>
            </a:r>
          </a:p>
          <a:p>
            <a:endParaRPr lang="en-US" altLang="en-US" i="1" dirty="0">
              <a:latin typeface="Arial" panose="020B0604020202020204" pitchFamily="34"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58E54F58-06FE-47AD-A363-721E22AC9FA4}" type="slidenum">
              <a:rPr lang="en-US" altLang="en-US" b="0" smtClean="0"/>
              <a:pPr/>
              <a:t>36</a:t>
            </a:fld>
            <a:endParaRPr lang="en-US" altLang="en-US" b="0" dirty="0"/>
          </a:p>
        </p:txBody>
      </p:sp>
    </p:spTree>
    <p:extLst>
      <p:ext uri="{BB962C8B-B14F-4D97-AF65-F5344CB8AC3E}">
        <p14:creationId xmlns:p14="http://schemas.microsoft.com/office/powerpoint/2010/main" val="30268690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i="1" kern="1200" dirty="0">
                <a:solidFill>
                  <a:schemeClr val="tx1"/>
                </a:solidFill>
                <a:effectLst/>
                <a:latin typeface="Arial" charset="0"/>
                <a:ea typeface="+mn-ea"/>
                <a:cs typeface="+mn-cs"/>
              </a:rPr>
              <a:t>GLE, glecaprevir; </a:t>
            </a:r>
            <a:r>
              <a:rPr lang="en-US" b="0" i="1" dirty="0"/>
              <a:t>GT, genotype;</a:t>
            </a:r>
            <a:r>
              <a:rPr lang="en-US" b="0" i="1" baseline="0" dirty="0"/>
              <a:t> HCV, hepatitis C virus; LTFU, lost to follow-up; </a:t>
            </a:r>
            <a:r>
              <a:rPr lang="en-US" sz="1200" i="1" kern="1200" dirty="0">
                <a:solidFill>
                  <a:schemeClr val="tx1"/>
                </a:solidFill>
                <a:effectLst/>
                <a:latin typeface="Arial" charset="0"/>
                <a:ea typeface="+mn-ea"/>
                <a:cs typeface="+mn-cs"/>
              </a:rPr>
              <a:t>PIB, pibrentasvir; </a:t>
            </a:r>
            <a:r>
              <a:rPr lang="en-US" altLang="en-US" i="1" dirty="0">
                <a:latin typeface="Arial" panose="020B0604020202020204" pitchFamily="34" charset="0"/>
              </a:rPr>
              <a:t>SVR, sustained</a:t>
            </a:r>
            <a:r>
              <a:rPr lang="en-US" altLang="en-US" i="1" baseline="0" dirty="0">
                <a:latin typeface="Arial" panose="020B0604020202020204" pitchFamily="34" charset="0"/>
              </a:rPr>
              <a:t> virologic response; Tx, treatment.</a:t>
            </a:r>
          </a:p>
          <a:p>
            <a:endParaRPr lang="en-US" altLang="en-US" i="1" baseline="0" dirty="0">
              <a:latin typeface="Arial" panose="020B0604020202020204" pitchFamily="34" charset="0"/>
            </a:endParaRPr>
          </a:p>
          <a:p>
            <a:r>
              <a:rPr lang="en-US" sz="1200" kern="1200" dirty="0">
                <a:solidFill>
                  <a:schemeClr val="tx1"/>
                </a:solidFill>
                <a:effectLst/>
                <a:latin typeface="Arial" charset="0"/>
                <a:ea typeface="+mn-ea"/>
                <a:cs typeface="+mn-cs"/>
              </a:rPr>
              <a:t>But, again, not NS5A inhibitor experienced, so it really doesn’t apply to our case patient.</a:t>
            </a:r>
          </a:p>
          <a:p>
            <a:r>
              <a:rPr lang="en-US" sz="1200" kern="1200" dirty="0">
                <a:solidFill>
                  <a:schemeClr val="tx1"/>
                </a:solidFill>
                <a:effectLst/>
                <a:latin typeface="Arial" charset="0"/>
                <a:ea typeface="+mn-ea"/>
                <a:cs typeface="+mn-cs"/>
              </a:rPr>
              <a:t> </a:t>
            </a:r>
          </a:p>
          <a:p>
            <a:endParaRPr lang="en-US" altLang="en-US" i="1" baseline="0" dirty="0">
              <a:latin typeface="Arial" panose="020B0604020202020204" pitchFamily="34" charset="0"/>
            </a:endParaRPr>
          </a:p>
          <a:p>
            <a:endParaRPr lang="en-US" sz="1200" kern="1200" dirty="0">
              <a:solidFill>
                <a:schemeClr val="tx1"/>
              </a:solidFill>
              <a:effectLst/>
              <a:latin typeface="Arial" charset="0"/>
              <a:ea typeface="+mn-ea"/>
              <a:cs typeface="+mn-cs"/>
            </a:endParaRPr>
          </a:p>
          <a:p>
            <a:endParaRPr lang="en-US" altLang="en-US" i="1" dirty="0">
              <a:latin typeface="Arial" panose="020B0604020202020204" pitchFamily="34"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58E54F58-06FE-47AD-A363-721E22AC9FA4}" type="slidenum">
              <a:rPr lang="en-US" altLang="en-US" b="0" smtClean="0"/>
              <a:pPr/>
              <a:t>37</a:t>
            </a:fld>
            <a:endParaRPr lang="en-US" altLang="en-US" b="0" dirty="0"/>
          </a:p>
        </p:txBody>
      </p:sp>
    </p:spTree>
    <p:extLst>
      <p:ext uri="{BB962C8B-B14F-4D97-AF65-F5344CB8AC3E}">
        <p14:creationId xmlns:p14="http://schemas.microsoft.com/office/powerpoint/2010/main" val="20990603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EBR, elbasvir; GT, genotype; GZR, grazoprevir; </a:t>
            </a:r>
            <a:r>
              <a:rPr lang="en-US" altLang="en-US" i="1" dirty="0" err="1">
                <a:latin typeface="Arial" panose="020B0604020202020204" pitchFamily="34" charset="0"/>
              </a:rPr>
              <a:t>pegIFN</a:t>
            </a:r>
            <a:r>
              <a:rPr lang="en-US" altLang="en-US" i="1" dirty="0">
                <a:latin typeface="Arial" panose="020B0604020202020204" pitchFamily="34" charset="0"/>
              </a:rPr>
              <a:t>, peginterferon; RBV, ribavirin; SOF, sofosbuvir.</a:t>
            </a:r>
          </a:p>
          <a:p>
            <a:endParaRPr lang="en-US" i="1" dirty="0">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And then the C-ISLE study, so this was elbasvir/grazoprevir plus SOF with or without ribavirin in genotype 3 patients with cirrhosis that were both treatment experienced and naive, but all of them had cirrhosis. They looked at regimens from 8 weeks to 16 weeks in this population.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38</a:t>
            </a:fld>
            <a:endParaRPr lang="en-US" dirty="0"/>
          </a:p>
        </p:txBody>
      </p:sp>
    </p:spTree>
    <p:extLst>
      <p:ext uri="{BB962C8B-B14F-4D97-AF65-F5344CB8AC3E}">
        <p14:creationId xmlns:p14="http://schemas.microsoft.com/office/powerpoint/2010/main" val="80330012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EBR, elbasvir; GT, genotype; GZR, grazoprevir; </a:t>
            </a:r>
            <a:r>
              <a:rPr lang="en-US" altLang="en-US" i="1" dirty="0" err="1">
                <a:latin typeface="Arial" panose="020B0604020202020204" pitchFamily="34" charset="0"/>
              </a:rPr>
              <a:t>mFAS</a:t>
            </a:r>
            <a:r>
              <a:rPr lang="en-US" altLang="en-US" i="1" dirty="0">
                <a:latin typeface="Arial" panose="020B0604020202020204" pitchFamily="34" charset="0"/>
              </a:rPr>
              <a:t>, modified full analysis set; </a:t>
            </a:r>
            <a:r>
              <a:rPr lang="en-US" altLang="en-US" i="1" dirty="0" err="1">
                <a:latin typeface="Arial" panose="020B0604020202020204" pitchFamily="34" charset="0"/>
              </a:rPr>
              <a:t>pegIFN</a:t>
            </a:r>
            <a:r>
              <a:rPr lang="en-US" altLang="en-US" i="1" dirty="0">
                <a:latin typeface="Arial" panose="020B0604020202020204" pitchFamily="34" charset="0"/>
              </a:rPr>
              <a:t>, peginterferon; RAS, resistance-associated substitutions; RBV, ribavirin; SOF, sofosbuvir; SVR, sustained virologic response.</a:t>
            </a:r>
          </a:p>
          <a:p>
            <a:endParaRPr lang="en-US" i="1" dirty="0">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mn-cs"/>
              </a:rPr>
              <a:t>Very good SVR rates, save the 8-week regimen; so with 12 or 16 weeks with or without ribavirin, not a clear signal that 16 was better than 12 or that adding ribavirin did much.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39</a:t>
            </a:fld>
            <a:endParaRPr lang="en-US" dirty="0"/>
          </a:p>
        </p:txBody>
      </p:sp>
    </p:spTree>
    <p:extLst>
      <p:ext uri="{BB962C8B-B14F-4D97-AF65-F5344CB8AC3E}">
        <p14:creationId xmlns:p14="http://schemas.microsoft.com/office/powerpoint/2010/main" val="2765820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latin typeface="Arial" panose="020B0604020202020204" pitchFamily="34" charset="0"/>
              </a:rPr>
              <a:t>EBR, elbasvir; GT, genotype; GZR, grazoprevir; </a:t>
            </a:r>
            <a:r>
              <a:rPr lang="en-US" altLang="en-US" i="1" dirty="0" err="1">
                <a:latin typeface="Arial" panose="020B0604020202020204" pitchFamily="34" charset="0"/>
              </a:rPr>
              <a:t>mFAS</a:t>
            </a:r>
            <a:r>
              <a:rPr lang="en-US" altLang="en-US" i="1" dirty="0">
                <a:latin typeface="Arial" panose="020B0604020202020204" pitchFamily="34" charset="0"/>
              </a:rPr>
              <a:t>, modified full analysis set; </a:t>
            </a:r>
            <a:r>
              <a:rPr lang="en-US" altLang="en-US" i="1" dirty="0" err="1">
                <a:latin typeface="Arial" panose="020B0604020202020204" pitchFamily="34" charset="0"/>
              </a:rPr>
              <a:t>pegIFN</a:t>
            </a:r>
            <a:r>
              <a:rPr lang="en-US" altLang="en-US" i="1" dirty="0">
                <a:latin typeface="Arial" panose="020B0604020202020204" pitchFamily="34" charset="0"/>
              </a:rPr>
              <a:t>, peginterferon; RAS, resistance-associated substitutions; RBV, ribavirin; SOF, sofosbuvir; SVR, sustained virologic response.</a:t>
            </a:r>
          </a:p>
          <a:p>
            <a:endParaRPr lang="en-US" i="1" dirty="0">
              <a:latin typeface="Arial" panose="020B0604020202020204" pitchFamily="34" charset="0"/>
            </a:endParaRPr>
          </a:p>
          <a:p>
            <a:r>
              <a:rPr lang="en-US" sz="1200" kern="1200" dirty="0">
                <a:solidFill>
                  <a:schemeClr val="tx1"/>
                </a:solidFill>
                <a:effectLst/>
                <a:latin typeface="Arial" charset="0"/>
                <a:ea typeface="+mn-ea"/>
                <a:cs typeface="+mn-cs"/>
              </a:rPr>
              <a:t>And they did very well if they had baseline resistance substitutions, but again, these were not NS5A inhibitor–experienced patients so really doesn’t specifically address the case patient we have been considering.</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In summary, it is important to know that resistance is not the only determinant in how you’re going to retreat a patient; you have to look at all other factors. And I think the place where we really are still very limited is in decompensated cirrhotic patients who have experienced failure of DAA regimens because they’re not going to be helped out by these coming approvals because you really should not be using a protease inhibitor in decompensated patients. Otherwise, I think waiting for new regimens expected soon when you can safely do so is a reasonable approach for patients who have experienced DAA failure. </a:t>
            </a:r>
          </a:p>
          <a:p>
            <a:r>
              <a:rPr lang="en-US" sz="1200" kern="1200" dirty="0">
                <a:solidFill>
                  <a:schemeClr val="tx1"/>
                </a:solidFill>
                <a:effectLst/>
                <a:latin typeface="Arial" charset="0"/>
                <a:ea typeface="+mn-ea"/>
                <a:cs typeface="+mn-cs"/>
              </a:rPr>
              <a:t>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40</a:t>
            </a:fld>
            <a:endParaRPr lang="en-US" dirty="0"/>
          </a:p>
        </p:txBody>
      </p:sp>
    </p:spTree>
    <p:extLst>
      <p:ext uri="{BB962C8B-B14F-4D97-AF65-F5344CB8AC3E}">
        <p14:creationId xmlns:p14="http://schemas.microsoft.com/office/powerpoint/2010/main" val="1834838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RBV, ribavirin.</a:t>
            </a:r>
          </a:p>
          <a:p>
            <a:endParaRPr lang="en-US" i="1" dirty="0"/>
          </a:p>
          <a:p>
            <a:r>
              <a:rPr lang="en-US" sz="1200" kern="1200" dirty="0">
                <a:solidFill>
                  <a:schemeClr val="tx1"/>
                </a:solidFill>
                <a:effectLst/>
                <a:latin typeface="Arial" charset="0"/>
                <a:ea typeface="+mn-ea"/>
                <a:cs typeface="+mn-cs"/>
              </a:rPr>
              <a:t>So this lays out a way to think about a DAA failure patient and what you should be considering in a pictorial format here. I think there’s a number of things to consider. First of all, you want to know what were the DAA classes that were included in the prior regimen that failed. Did they get ribavirin the first time, and how long were they treated for? Getting an idea of how maximal was their first round of therapy, or were there places where it was maybe shortchanged or something else wasn’t optimal that you can change if you’re going to retreat them?</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Then, obviously, you’re going to consider the patient and particularly what are their negative predictors for response. Were there patient factors that contributed to their first regimen failure, most obviously what’s their cirrhosis status, but other negative predictors that we’ll go into more, high BMI, renal disease, </a:t>
            </a:r>
            <a:r>
              <a:rPr lang="en-US" sz="1200" kern="1200" dirty="0" err="1">
                <a:solidFill>
                  <a:schemeClr val="tx1"/>
                </a:solidFill>
                <a:effectLst/>
                <a:latin typeface="Arial" charset="0"/>
                <a:ea typeface="+mn-ea"/>
                <a:cs typeface="+mn-cs"/>
              </a:rPr>
              <a:t>etc</a:t>
            </a:r>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Any other things about your patient? Any reason to suspect they were maybe nonadherent to their regimen? Other places you can impact their subsequent responses, and then were there any deleterious drug interactions that weren’t optimally accounted for or considered?</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And then finally, resistance is the last piece of this puzzle that we’ll talk about. </a:t>
            </a:r>
          </a:p>
          <a:p>
            <a:endParaRPr lang="en-US" i="1" dirty="0"/>
          </a:p>
        </p:txBody>
      </p:sp>
      <p:sp>
        <p:nvSpPr>
          <p:cNvPr id="4" name="Slide Number Placeholder 3"/>
          <p:cNvSpPr>
            <a:spLocks noGrp="1"/>
          </p:cNvSpPr>
          <p:nvPr>
            <p:ph type="sldNum" sz="quarter" idx="10"/>
          </p:nvPr>
        </p:nvSpPr>
        <p:spPr/>
        <p:txBody>
          <a:bodyPr/>
          <a:lstStyle/>
          <a:p>
            <a:fld id="{EF1A9F0F-A93C-FF42-BFE8-6144ABAF979D}" type="slidenum">
              <a:rPr lang="en-US" smtClean="0"/>
              <a:t>5</a:t>
            </a:fld>
            <a:endParaRPr lang="en-US" dirty="0"/>
          </a:p>
        </p:txBody>
      </p:sp>
    </p:spTree>
    <p:extLst>
      <p:ext uri="{BB962C8B-B14F-4D97-AF65-F5344CB8AC3E}">
        <p14:creationId xmlns:p14="http://schemas.microsoft.com/office/powerpoint/2010/main" val="24857645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1AB4244-AAD3-4D68-BCA2-6E7986719C3A}" type="slidenum">
              <a:rPr lang="en-US" altLang="en-US" smtClean="0"/>
              <a:pPr>
                <a:spcBef>
                  <a:spcPct val="0"/>
                </a:spcBef>
              </a:pPr>
              <a:t>41</a:t>
            </a:fld>
            <a:endParaRPr lang="en-US" altLang="en-US"/>
          </a:p>
        </p:txBody>
      </p:sp>
      <p:sp>
        <p:nvSpPr>
          <p:cNvPr id="105475" name="Rectangle 2"/>
          <p:cNvSpPr>
            <a:spLocks noGrp="1" noRot="1" noChangeAspect="1" noChangeArrowheads="1" noTextEdit="1"/>
          </p:cNvSpPr>
          <p:nvPr>
            <p:ph type="sldImg"/>
          </p:nvPr>
        </p:nvSpPr>
        <p:spPr>
          <a:xfrm>
            <a:off x="460375" y="720725"/>
            <a:ext cx="6397625" cy="3600450"/>
          </a:xfrm>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1918620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BID, twice daily; BMI, body mass index; CTP, Child-Turcotte-Pugh; DM, diabetes mellitus; GERD, gastroesophageal reflux; HTN, hypertension; INR, international normalized ratio; IQR, interquartile range; LDV, ledipasvir; </a:t>
            </a:r>
            <a:r>
              <a:rPr lang="en-US" i="1" dirty="0" err="1"/>
              <a:t>pegIFN</a:t>
            </a:r>
            <a:r>
              <a:rPr lang="en-US" i="1" dirty="0"/>
              <a:t>, peginterferon; RBV, ribavirin; SOF, sofosbuvir.</a:t>
            </a:r>
          </a:p>
          <a:p>
            <a:endParaRPr lang="en-US" dirty="0"/>
          </a:p>
          <a:p>
            <a:r>
              <a:rPr lang="en-US" sz="1200" kern="1200" dirty="0">
                <a:solidFill>
                  <a:schemeClr val="tx1"/>
                </a:solidFill>
                <a:effectLst/>
                <a:latin typeface="Arial" charset="0"/>
                <a:ea typeface="+mn-ea"/>
                <a:cs typeface="+mn-cs"/>
              </a:rPr>
              <a:t>So we’re going to try to frame some of these questions using a case. This is a 59-year-old black gentleman; he’s genotype 1a. He has several comorbid conditions: diabetes mellitus, reflux, hypertension. He had originally been treated with a peginterferon and ribavirin–based regimen in 2009, and he was a null responder, meaning his viral load didn’t drop by 2 logs by Week 12.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On physical exam, he has a high BMI of 32. He doesn’t have any evidence of decompensated liver disease, though—no ascites, no lower extremity edema, maybe some slight palmar erythema. But he does have cirrhosis; you confirm this with a transient </a:t>
            </a:r>
            <a:r>
              <a:rPr lang="en-US" sz="1200" kern="1200" dirty="0" err="1">
                <a:solidFill>
                  <a:schemeClr val="tx1"/>
                </a:solidFill>
                <a:effectLst/>
                <a:latin typeface="Arial" charset="0"/>
                <a:ea typeface="+mn-ea"/>
                <a:cs typeface="+mn-cs"/>
              </a:rPr>
              <a:t>elastography</a:t>
            </a:r>
            <a:r>
              <a:rPr lang="en-US" sz="1200" kern="1200" dirty="0">
                <a:solidFill>
                  <a:schemeClr val="tx1"/>
                </a:solidFill>
                <a:effectLst/>
                <a:latin typeface="Arial" charset="0"/>
                <a:ea typeface="+mn-ea"/>
                <a:cs typeface="+mn-cs"/>
              </a:rPr>
              <a:t> which was 22.6 kPa with a reasonable IQR.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Then he was treated in 2015 with ledipasvir/sofosbuvir and ribavirin for 12 weeks, and at Week 4, his HCV RNA was &lt; 15 IU/mL but detectable, and then it became undetectable but he relapsed at posttreatment Week 4.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We’ve got his medicines listed here for you. He’s taking amlodipine, atorvastatin, and omeprazole. He’s also on insulin, which is not listed here.</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And then the laboratory results, so platelet count 98,000—so low platelets, evidence of portal hypertension. Albumin is still within the normal range at 3.7. His transaminases, bilirubin, and INR are shown on this slide, as well as his Child-Pugh score; he’s an A5 right now.</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6</a:t>
            </a:fld>
            <a:endParaRPr lang="en-US" dirty="0"/>
          </a:p>
        </p:txBody>
      </p:sp>
    </p:spTree>
    <p:extLst>
      <p:ext uri="{BB962C8B-B14F-4D97-AF65-F5344CB8AC3E}">
        <p14:creationId xmlns:p14="http://schemas.microsoft.com/office/powerpoint/2010/main" val="2816899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BID, twice daily; BMI, body mass index; HTN, hypertension; LDV, ledipasvir.</a:t>
            </a:r>
          </a:p>
          <a:p>
            <a:endParaRPr lang="en-US" i="1" dirty="0"/>
          </a:p>
          <a:p>
            <a:r>
              <a:rPr lang="en-US" sz="1200" kern="1200" dirty="0">
                <a:solidFill>
                  <a:schemeClr val="tx1"/>
                </a:solidFill>
                <a:effectLst/>
                <a:latin typeface="Arial" charset="0"/>
                <a:ea typeface="+mn-ea"/>
                <a:cs typeface="+mn-cs"/>
              </a:rPr>
              <a:t>So, first, I think we look critically and ask if our patient was set up for treatment failure. So he had several negative predictors, including black race and male sex. Men tend to not do quite as well as women in a lot of DAA studies. He was treatment experienced, meaning interferon treatment experienced, and he was a null responder on top of that.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He has a high BMI. He has diabetes which, in some studies particularly with earlier, less potent regimens, was found as a negative predictor of response. He’s cirrhotic and has evidence of portal hypertension, as well.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And then there was the potential for drug interactions which was alluded to, as well. He’s on omeprazole at a higher dose, 20 mg BID, and there is an interaction with ledipasvir as well as </a:t>
            </a:r>
            <a:r>
              <a:rPr lang="en-US" sz="1200" kern="1200" dirty="0" err="1">
                <a:solidFill>
                  <a:schemeClr val="tx1"/>
                </a:solidFill>
                <a:effectLst/>
                <a:latin typeface="Arial" charset="0"/>
                <a:ea typeface="+mn-ea"/>
                <a:cs typeface="+mn-cs"/>
              </a:rPr>
              <a:t>velpatasvir</a:t>
            </a:r>
            <a:r>
              <a:rPr lang="en-US" sz="1200" kern="1200" dirty="0">
                <a:solidFill>
                  <a:schemeClr val="tx1"/>
                </a:solidFill>
                <a:effectLst/>
                <a:latin typeface="Arial" charset="0"/>
                <a:ea typeface="+mn-ea"/>
                <a:cs typeface="+mn-cs"/>
              </a:rPr>
              <a:t> where there’s potential for lower drug concentrations due to decreased absorption. </a:t>
            </a:r>
          </a:p>
          <a:p>
            <a:endParaRPr lang="en-US" i="1" dirty="0"/>
          </a:p>
        </p:txBody>
      </p:sp>
      <p:sp>
        <p:nvSpPr>
          <p:cNvPr id="4" name="Slide Number Placeholder 3"/>
          <p:cNvSpPr>
            <a:spLocks noGrp="1"/>
          </p:cNvSpPr>
          <p:nvPr>
            <p:ph type="sldNum" sz="quarter" idx="10"/>
          </p:nvPr>
        </p:nvSpPr>
        <p:spPr/>
        <p:txBody>
          <a:bodyPr/>
          <a:lstStyle/>
          <a:p>
            <a:fld id="{EF1A9F0F-A93C-FF42-BFE8-6144ABAF979D}" type="slidenum">
              <a:rPr lang="en-US" smtClean="0"/>
              <a:t>7</a:t>
            </a:fld>
            <a:endParaRPr lang="en-US" dirty="0"/>
          </a:p>
        </p:txBody>
      </p:sp>
    </p:spTree>
    <p:extLst>
      <p:ext uri="{BB962C8B-B14F-4D97-AF65-F5344CB8AC3E}">
        <p14:creationId xmlns:p14="http://schemas.microsoft.com/office/powerpoint/2010/main" val="2112954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GT, genotype; </a:t>
            </a:r>
            <a:r>
              <a:rPr lang="en-US" i="1" dirty="0" err="1"/>
              <a:t>pegIFN</a:t>
            </a:r>
            <a:r>
              <a:rPr lang="en-US" i="1" dirty="0"/>
              <a:t>, peginterferon; RAS, resistance-associated substitution; RBV, ribavirin; SOF, sofosbuvir; SVR, sustained virologic response.</a:t>
            </a:r>
          </a:p>
          <a:p>
            <a:endParaRPr lang="en-US" i="1" dirty="0"/>
          </a:p>
          <a:p>
            <a:r>
              <a:rPr lang="en-US" sz="1200" kern="1200" dirty="0">
                <a:solidFill>
                  <a:schemeClr val="tx1"/>
                </a:solidFill>
                <a:effectLst/>
                <a:latin typeface="Arial" charset="0"/>
                <a:ea typeface="+mn-ea"/>
                <a:cs typeface="+mn-cs"/>
              </a:rPr>
              <a:t>And so these are data dealing with sofosbuvir plus ribavirin with or without peginterferon presented several years ago, just looking at even with our more potent regimens, as you pile up multiple negative predictors. It’s not 1 or 2 negative predictors, but as you get to 4 or 5 negative predictors, you do start to see a chipping away at the SVR rates. And, again, our patient, looking at the negative predictors on the right side of your screen here, had many of them, almost all of them, in fact—we don’t know about his </a:t>
            </a:r>
            <a:r>
              <a:rPr lang="en-US" sz="1200" i="1" kern="1200" dirty="0">
                <a:solidFill>
                  <a:schemeClr val="tx1"/>
                </a:solidFill>
                <a:effectLst/>
                <a:latin typeface="Arial" charset="0"/>
                <a:ea typeface="+mn-ea"/>
                <a:cs typeface="+mn-cs"/>
              </a:rPr>
              <a:t>IL-28B</a:t>
            </a:r>
            <a:r>
              <a:rPr lang="en-US" sz="1200" kern="1200" dirty="0">
                <a:solidFill>
                  <a:schemeClr val="tx1"/>
                </a:solidFill>
                <a:effectLst/>
                <a:latin typeface="Arial" charset="0"/>
                <a:ea typeface="+mn-ea"/>
                <a:cs typeface="+mn-cs"/>
              </a:rPr>
              <a:t> status.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And then I would add in NS5A resistance associated substitutions; I think they’re another negative predictor. They’re probably not a primary determinant of response, but if you put them in the context of other negative predictors, they certainly do have an impact on your responses.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8</a:t>
            </a:fld>
            <a:endParaRPr lang="en-US" dirty="0"/>
          </a:p>
        </p:txBody>
      </p:sp>
    </p:spTree>
    <p:extLst>
      <p:ext uri="{BB962C8B-B14F-4D97-AF65-F5344CB8AC3E}">
        <p14:creationId xmlns:p14="http://schemas.microsoft.com/office/powerpoint/2010/main" val="656978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DAA, direct-acting antiviral; </a:t>
            </a:r>
            <a:r>
              <a:rPr lang="en-US" altLang="en-US" i="1" dirty="0">
                <a:latin typeface="Arial" panose="020B0604020202020204" pitchFamily="34" charset="0"/>
              </a:rPr>
              <a:t>DSV, dasabuvir; GT, genotype; LDV, ledipasvir; OBV, </a:t>
            </a:r>
            <a:r>
              <a:rPr lang="en-US" altLang="en-US" i="1" dirty="0" err="1">
                <a:latin typeface="Arial" panose="020B0604020202020204" pitchFamily="34" charset="0"/>
              </a:rPr>
              <a:t>ombitasvir</a:t>
            </a:r>
            <a:r>
              <a:rPr lang="en-US" altLang="en-US" i="1" dirty="0">
                <a:latin typeface="Arial" panose="020B0604020202020204" pitchFamily="34" charset="0"/>
              </a:rPr>
              <a:t>; PTV, </a:t>
            </a:r>
            <a:r>
              <a:rPr lang="en-US" altLang="en-US" i="1" dirty="0" err="1">
                <a:latin typeface="Arial" panose="020B0604020202020204" pitchFamily="34" charset="0"/>
              </a:rPr>
              <a:t>paritaprevir</a:t>
            </a:r>
            <a:r>
              <a:rPr lang="en-US" altLang="en-US" i="1" dirty="0">
                <a:latin typeface="Arial" panose="020B0604020202020204" pitchFamily="34" charset="0"/>
              </a:rPr>
              <a:t>; RBV, ribavirin; RTV, ritonavir; SMV, </a:t>
            </a:r>
            <a:r>
              <a:rPr lang="en-US" altLang="en-US" i="1" dirty="0" err="1">
                <a:latin typeface="Arial" panose="020B0604020202020204" pitchFamily="34" charset="0"/>
              </a:rPr>
              <a:t>simeprevir</a:t>
            </a:r>
            <a:r>
              <a:rPr lang="en-US" altLang="en-US" i="1" dirty="0">
                <a:latin typeface="Arial" panose="020B0604020202020204" pitchFamily="34" charset="0"/>
              </a:rPr>
              <a:t>; </a:t>
            </a:r>
            <a:r>
              <a:rPr lang="en-US" i="1" dirty="0"/>
              <a:t>SOF, sofosbuvir; SVR, sustained virologic response.</a:t>
            </a:r>
          </a:p>
          <a:p>
            <a:endParaRPr lang="en-US" i="1" dirty="0"/>
          </a:p>
          <a:p>
            <a:r>
              <a:rPr lang="en-US" sz="1200" kern="1200" dirty="0">
                <a:solidFill>
                  <a:schemeClr val="tx1"/>
                </a:solidFill>
                <a:effectLst/>
                <a:latin typeface="Arial" charset="0"/>
                <a:ea typeface="+mn-ea"/>
                <a:cs typeface="+mn-cs"/>
              </a:rPr>
              <a:t>Some recent data from the HCV TARGET cohort—multiple sites across the United States, academic and community sites, as well as a few in Europe—looked at what were the predictors of nonresponse. So it was looking at over 4000 patients in the cohort, and overall they saw about a 94% SVR rate—so only about 6% that did not attain SVR—and they assessed the factors that were predictive of non-SVR. And really they were factors that you might guess, so presence of cirrhosis—actually there seemed to be a time influence of when they started their treatment—and then in multivariate logistic regression, again, cirrhosis, and then laboratory markers of cirrhosis or portal hypertension, low platelets, low albumin, </a:t>
            </a:r>
            <a:r>
              <a:rPr lang="en-US" sz="1200" kern="1200" dirty="0" err="1">
                <a:solidFill>
                  <a:schemeClr val="tx1"/>
                </a:solidFill>
                <a:effectLst/>
                <a:latin typeface="Arial" charset="0"/>
                <a:ea typeface="+mn-ea"/>
                <a:cs typeface="+mn-cs"/>
              </a:rPr>
              <a:t>etc</a:t>
            </a:r>
            <a:r>
              <a:rPr lang="en-US" sz="1200" kern="1200" dirty="0">
                <a:solidFill>
                  <a:schemeClr val="tx1"/>
                </a:solidFill>
                <a:effectLst/>
                <a:latin typeface="Arial" charset="0"/>
                <a:ea typeface="+mn-ea"/>
                <a:cs typeface="+mn-cs"/>
              </a:rPr>
              <a:t>, being risk factors for non-SVR.</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They also looked at the specific regimens that were used, and there was lower response rates in patients who were treated with sofosbuvir plus </a:t>
            </a:r>
            <a:r>
              <a:rPr lang="en-US" sz="1200" kern="1200" dirty="0" err="1">
                <a:solidFill>
                  <a:schemeClr val="tx1"/>
                </a:solidFill>
                <a:effectLst/>
                <a:latin typeface="Arial" charset="0"/>
                <a:ea typeface="+mn-ea"/>
                <a:cs typeface="+mn-cs"/>
              </a:rPr>
              <a:t>simeprevir</a:t>
            </a:r>
            <a:r>
              <a:rPr lang="en-US" sz="1200" kern="1200" dirty="0">
                <a:solidFill>
                  <a:schemeClr val="tx1"/>
                </a:solidFill>
                <a:effectLst/>
                <a:latin typeface="Arial" charset="0"/>
                <a:ea typeface="+mn-ea"/>
                <a:cs typeface="+mn-cs"/>
              </a:rPr>
              <a:t>. In terms of why that might be, I think you have to remember that was our first interferon-free DAA regimen that was available, so we were reaching for it for a lot of the tougher patients, so there was an overrepresentation of cirrhotic patients in there. And we were still learning how to use our DAA regimens at that point, so there may have been a fair number of patients that got 12 weeks instead of what would now be recommended if you happen to use that regimen, 24. So I don’t read as much into the individual regimens and the differences in these data.</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9</a:t>
            </a:fld>
            <a:endParaRPr lang="en-US" dirty="0"/>
          </a:p>
        </p:txBody>
      </p:sp>
    </p:spTree>
    <p:extLst>
      <p:ext uri="{BB962C8B-B14F-4D97-AF65-F5344CB8AC3E}">
        <p14:creationId xmlns:p14="http://schemas.microsoft.com/office/powerpoint/2010/main" val="545573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DAA, direct-acting antiviral; RAS, resistance-associated substitution.</a:t>
            </a:r>
          </a:p>
          <a:p>
            <a:endParaRPr lang="en-US" i="1" dirty="0"/>
          </a:p>
          <a:p>
            <a:r>
              <a:rPr lang="en-US" sz="1200" kern="1200" dirty="0">
                <a:solidFill>
                  <a:schemeClr val="tx1"/>
                </a:solidFill>
                <a:effectLst/>
                <a:latin typeface="Arial" charset="0"/>
                <a:ea typeface="+mn-ea"/>
                <a:cs typeface="+mn-cs"/>
              </a:rPr>
              <a:t>Resistance is a key issue that comes up when you’re trying to retreat somebody who has experienced failure of a DAA regimen.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Resistance associated substitutions certainly are enriched in patients who have experienced failure of a DAA therapy, and they do have impact on responses particularly in the retreatment setting, and we’ll show you some of that data. </a:t>
            </a:r>
          </a:p>
          <a:p>
            <a:r>
              <a:rPr lang="en-US"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But I think one of the other key things to recognize about hepatitis C resistance is that it is not absolute, meaning you may have resistance to a class of drugs and you’re very well still likely to be using that class of drugs; you’re just going to modify how you use it. You’re either going to increase duration, maybe add ribavirin. You’re going to do something different maybe because of resistance, but you’re not going to just avoid that class of medications in a lot of cases, particularly for the NS5A inhibitors. </a:t>
            </a:r>
          </a:p>
          <a:p>
            <a:endParaRPr lang="en-US" dirty="0"/>
          </a:p>
        </p:txBody>
      </p:sp>
      <p:sp>
        <p:nvSpPr>
          <p:cNvPr id="4" name="Slide Number Placeholder 3"/>
          <p:cNvSpPr>
            <a:spLocks noGrp="1"/>
          </p:cNvSpPr>
          <p:nvPr>
            <p:ph type="sldNum" sz="quarter" idx="10"/>
          </p:nvPr>
        </p:nvSpPr>
        <p:spPr/>
        <p:txBody>
          <a:bodyPr/>
          <a:lstStyle/>
          <a:p>
            <a:fld id="{EF1A9F0F-A93C-FF42-BFE8-6144ABAF979D}" type="slidenum">
              <a:rPr lang="en-US" smtClean="0"/>
              <a:t>10</a:t>
            </a:fld>
            <a:endParaRPr lang="en-US" dirty="0"/>
          </a:p>
        </p:txBody>
      </p:sp>
    </p:spTree>
    <p:extLst>
      <p:ext uri="{BB962C8B-B14F-4D97-AF65-F5344CB8AC3E}">
        <p14:creationId xmlns:p14="http://schemas.microsoft.com/office/powerpoint/2010/main" val="21601441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F5436DA-0B2E-4636-9CEE-64409C335B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11875" y="3662363"/>
            <a:ext cx="607695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C6AE2867-2432-47A2-8873-A337C13FB02E}"/>
              </a:ext>
            </a:extLst>
          </p:cNvPr>
          <p:cNvCxnSpPr/>
          <p:nvPr userDrawn="1"/>
        </p:nvCxnSpPr>
        <p:spPr bwMode="auto">
          <a:xfrm>
            <a:off x="-14288" y="1620838"/>
            <a:ext cx="12211051" cy="0"/>
          </a:xfrm>
          <a:prstGeom prst="line">
            <a:avLst/>
          </a:prstGeom>
          <a:ln w="28575">
            <a:solidFill>
              <a:srgbClr val="00853F"/>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7" name="Straight Connector 6">
            <a:extLst>
              <a:ext uri="{FF2B5EF4-FFF2-40B4-BE49-F238E27FC236}">
                <a16:creationId xmlns:a16="http://schemas.microsoft.com/office/drawing/2014/main" id="{E8EF7D32-53A8-4142-8145-C6AB61D261E1}"/>
              </a:ext>
            </a:extLst>
          </p:cNvPr>
          <p:cNvCxnSpPr/>
          <p:nvPr userDrawn="1"/>
        </p:nvCxnSpPr>
        <p:spPr bwMode="auto">
          <a:xfrm>
            <a:off x="-14288" y="3662363"/>
            <a:ext cx="12211051" cy="0"/>
          </a:xfrm>
          <a:prstGeom prst="line">
            <a:avLst/>
          </a:prstGeom>
          <a:ln w="28575">
            <a:solidFill>
              <a:srgbClr val="00853F"/>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pic>
        <p:nvPicPr>
          <p:cNvPr id="8" name="Picture 9" descr="CCO_HEP_rev_forPPT.gif">
            <a:extLst>
              <a:ext uri="{FF2B5EF4-FFF2-40B4-BE49-F238E27FC236}">
                <a16:creationId xmlns:a16="http://schemas.microsoft.com/office/drawing/2014/main" id="{EBE747AB-A9C9-472C-858B-B1B583FAC9E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51925" y="322263"/>
            <a:ext cx="2673350"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54"/>
          <p:cNvSpPr>
            <a:spLocks noGrp="1" noChangeArrowheads="1"/>
          </p:cNvSpPr>
          <p:nvPr>
            <p:ph type="subTitle" idx="1"/>
          </p:nvPr>
        </p:nvSpPr>
        <p:spPr>
          <a:xfrm>
            <a:off x="609441" y="4041649"/>
            <a:ext cx="5180251" cy="1120775"/>
          </a:xfrm>
        </p:spPr>
        <p:txBody>
          <a:bodyPr/>
          <a:lstStyle>
            <a:lvl1pPr marL="0" indent="0">
              <a:lnSpc>
                <a:spcPct val="100000"/>
              </a:lnSpc>
              <a:buFont typeface="Wingdings" pitchFamily="2" charset="2"/>
              <a:buNone/>
              <a:defRPr sz="2000" b="1">
                <a:solidFill>
                  <a:schemeClr val="tx1"/>
                </a:solidFill>
              </a:defRPr>
            </a:lvl1pPr>
          </a:lstStyle>
          <a:p>
            <a:r>
              <a:rPr lang="en-US" dirty="0"/>
              <a:t>Click to edit Master subtitle style</a:t>
            </a:r>
          </a:p>
        </p:txBody>
      </p:sp>
      <p:sp>
        <p:nvSpPr>
          <p:cNvPr id="11" name="Rectangle 55"/>
          <p:cNvSpPr>
            <a:spLocks noGrp="1" noChangeArrowheads="1"/>
          </p:cNvSpPr>
          <p:nvPr>
            <p:ph type="ctrTitle"/>
          </p:nvPr>
        </p:nvSpPr>
        <p:spPr bwMode="invGray">
          <a:xfrm>
            <a:off x="596745" y="1600200"/>
            <a:ext cx="11274663" cy="2057400"/>
          </a:xfrm>
        </p:spPr>
        <p:txBody>
          <a:bodyPr/>
          <a:lstStyle>
            <a:lvl1pPr>
              <a:defRPr sz="39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91840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38126"/>
            <a:ext cx="10869613" cy="1103313"/>
          </a:xfrm>
          <a:prstGeom prst="rect">
            <a:avLst/>
          </a:prstGeo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604518" y="1513047"/>
            <a:ext cx="10874696" cy="4650686"/>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0642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20F84D08-3E6E-4FB5-8CE7-FDB6CCB08F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88" y="1588"/>
            <a:ext cx="12190413"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514217" y="330201"/>
            <a:ext cx="11241221" cy="5250792"/>
          </a:xfrm>
          <a:prstGeom prst="rect">
            <a:avLst/>
          </a:prstGeom>
        </p:spPr>
        <p:txBody>
          <a:bodyPr anchorCtr="1"/>
          <a:lstStyle>
            <a:lvl1pPr algn="ctr">
              <a:defRPr sz="4000" b="1" cap="none">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200458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38126"/>
            <a:ext cx="10869614" cy="1103313"/>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601663" y="1510730"/>
            <a:ext cx="5307895" cy="4678738"/>
          </a:xfrm>
          <a:prstGeom prst="rect">
            <a:avLst/>
          </a:prstGeom>
        </p:spPr>
        <p:txBody>
          <a:bodyPr/>
          <a:lstStyle>
            <a:lvl1pPr>
              <a:defRPr sz="2800"/>
            </a:lvl1pPr>
            <a:lvl2pPr>
              <a:defRPr sz="2600"/>
            </a:lvl2pPr>
            <a:lvl3pPr>
              <a:defRPr sz="2400"/>
            </a:lvl3pPr>
            <a:lvl4pPr>
              <a:defRPr sz="22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51006" y="1510730"/>
            <a:ext cx="5307720" cy="4679462"/>
          </a:xfrm>
          <a:prstGeom prst="rect">
            <a:avLst/>
          </a:prstGeom>
        </p:spPr>
        <p:txBody>
          <a:bodyPr/>
          <a:lstStyle>
            <a:lvl1pPr>
              <a:defRPr sz="2800"/>
            </a:lvl1pPr>
            <a:lvl2pPr>
              <a:defRPr sz="2600"/>
            </a:lvl2pPr>
            <a:lvl3pPr>
              <a:defRPr sz="2400"/>
            </a:lvl3pPr>
            <a:lvl4pPr>
              <a:defRPr sz="22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23358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hart">
    <p:spTree>
      <p:nvGrpSpPr>
        <p:cNvPr id="1" name=""/>
        <p:cNvGrpSpPr/>
        <p:nvPr/>
      </p:nvGrpSpPr>
      <p:grpSpPr>
        <a:xfrm>
          <a:off x="0" y="0"/>
          <a:ext cx="0" cy="0"/>
          <a:chOff x="0" y="0"/>
          <a:chExt cx="0" cy="0"/>
        </a:xfrm>
      </p:grpSpPr>
      <p:sp>
        <p:nvSpPr>
          <p:cNvPr id="9" name="Content Placeholder 3"/>
          <p:cNvSpPr>
            <a:spLocks noGrp="1"/>
          </p:cNvSpPr>
          <p:nvPr>
            <p:ph sz="half" idx="2"/>
          </p:nvPr>
        </p:nvSpPr>
        <p:spPr>
          <a:xfrm>
            <a:off x="6251005" y="1510730"/>
            <a:ext cx="5298843" cy="4665746"/>
          </a:xfrm>
          <a:prstGeom prst="rect">
            <a:avLst/>
          </a:prstGeom>
        </p:spPr>
        <p:txBody>
          <a:bodyPr/>
          <a:lstStyle>
            <a:lvl1pPr>
              <a:defRPr sz="28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10" name="Title 1"/>
          <p:cNvSpPr>
            <a:spLocks noGrp="1"/>
          </p:cNvSpPr>
          <p:nvPr>
            <p:ph type="title"/>
          </p:nvPr>
        </p:nvSpPr>
        <p:spPr>
          <a:xfrm>
            <a:off x="609600" y="238126"/>
            <a:ext cx="10869613" cy="1103313"/>
          </a:xfrm>
          <a:prstGeom prst="rect">
            <a:avLst/>
          </a:prstGeom>
        </p:spPr>
        <p:txBody>
          <a:bodyPr/>
          <a:lstStyle/>
          <a:p>
            <a:r>
              <a:rPr lang="en-US" dirty="0"/>
              <a:t>Click to edit Master title style</a:t>
            </a:r>
          </a:p>
        </p:txBody>
      </p:sp>
      <p:sp>
        <p:nvSpPr>
          <p:cNvPr id="5" name="Content Placeholder 2"/>
          <p:cNvSpPr>
            <a:spLocks noGrp="1"/>
          </p:cNvSpPr>
          <p:nvPr>
            <p:ph sz="half" idx="1"/>
          </p:nvPr>
        </p:nvSpPr>
        <p:spPr>
          <a:xfrm>
            <a:off x="601663" y="1510730"/>
            <a:ext cx="5307895" cy="4678738"/>
          </a:xfrm>
          <a:prstGeom prst="rect">
            <a:avLst/>
          </a:prstGeom>
        </p:spPr>
        <p:txBody>
          <a:bodyPr/>
          <a:lstStyle>
            <a:lvl1pPr>
              <a:defRPr sz="2800"/>
            </a:lvl1pPr>
            <a:lvl2pPr>
              <a:defRPr sz="2600"/>
            </a:lvl2pPr>
            <a:lvl3pPr>
              <a:defRPr sz="2400"/>
            </a:lvl3pPr>
            <a:lvl4pPr>
              <a:defRPr sz="22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4313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38126"/>
            <a:ext cx="11138154" cy="1103313"/>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1289821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3342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mo Slide">
    <p:bg>
      <p:bgPr>
        <a:solidFill>
          <a:schemeClr val="tx1"/>
        </a:solidFill>
        <a:effectLst/>
      </p:bgPr>
    </p:bg>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6AB828D-42AC-4029-B4FD-4002CDD58817}"/>
              </a:ext>
            </a:extLst>
          </p:cNvPr>
          <p:cNvPicPr>
            <a:picLocks noChangeAspect="1"/>
          </p:cNvPicPr>
          <p:nvPr userDrawn="1"/>
        </p:nvPicPr>
        <p:blipFill>
          <a:blip r:embed="rId2">
            <a:extLst>
              <a:ext uri="{28A0092B-C50C-407E-A947-70E740481C1C}">
                <a14:useLocalDpi xmlns:a14="http://schemas.microsoft.com/office/drawing/2010/main" val="0"/>
              </a:ext>
            </a:extLst>
          </a:blip>
          <a:srcRect l="-534" t="414" r="2"/>
          <a:stretch>
            <a:fillRect/>
          </a:stretch>
        </p:blipFill>
        <p:spPr bwMode="auto">
          <a:xfrm>
            <a:off x="-71438" y="0"/>
            <a:ext cx="12268201" cy="451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CCO_HEP_RGB.jpg">
            <a:extLst>
              <a:ext uri="{FF2B5EF4-FFF2-40B4-BE49-F238E27FC236}">
                <a16:creationId xmlns:a16="http://schemas.microsoft.com/office/drawing/2014/main" id="{2FFACE16-3672-44DB-895F-E720A891E208}"/>
              </a:ext>
            </a:extLst>
          </p:cNvPr>
          <p:cNvPicPr>
            <a:picLocks noChangeAspect="1"/>
          </p:cNvPicPr>
          <p:nvPr userDrawn="1"/>
        </p:nvPicPr>
        <p:blipFill>
          <a:blip r:embed="rId3">
            <a:extLst>
              <a:ext uri="{28A0092B-C50C-407E-A947-70E740481C1C}">
                <a14:useLocalDpi xmlns:a14="http://schemas.microsoft.com/office/drawing/2010/main" val="0"/>
              </a:ext>
            </a:extLst>
          </a:blip>
          <a:srcRect t="48615"/>
          <a:stretch>
            <a:fillRect/>
          </a:stretch>
        </p:blipFill>
        <p:spPr bwMode="auto">
          <a:xfrm>
            <a:off x="8140700" y="5930900"/>
            <a:ext cx="36861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a:extLst>
              <a:ext uri="{FF2B5EF4-FFF2-40B4-BE49-F238E27FC236}">
                <a16:creationId xmlns:a16="http://schemas.microsoft.com/office/drawing/2014/main" id="{E380DD73-EB0D-4C0C-A59F-AB33D8E50482}"/>
              </a:ext>
            </a:extLst>
          </p:cNvPr>
          <p:cNvCxnSpPr/>
          <p:nvPr userDrawn="1"/>
        </p:nvCxnSpPr>
        <p:spPr bwMode="auto">
          <a:xfrm>
            <a:off x="-14288" y="4519613"/>
            <a:ext cx="12203113" cy="0"/>
          </a:xfrm>
          <a:prstGeom prst="line">
            <a:avLst/>
          </a:prstGeom>
          <a:ln w="28575">
            <a:solidFill>
              <a:srgbClr val="00853F"/>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sp>
        <p:nvSpPr>
          <p:cNvPr id="10" name="Content Placeholder 9"/>
          <p:cNvSpPr>
            <a:spLocks noGrp="1"/>
          </p:cNvSpPr>
          <p:nvPr>
            <p:ph sz="quarter" idx="11"/>
          </p:nvPr>
        </p:nvSpPr>
        <p:spPr>
          <a:xfrm>
            <a:off x="514217" y="4856673"/>
            <a:ext cx="11281011" cy="1155939"/>
          </a:xfrm>
          <a:prstGeom prst="rect">
            <a:avLst/>
          </a:prstGeom>
        </p:spPr>
        <p:txBody>
          <a:bodyPr/>
          <a:lstStyle>
            <a:lvl1pPr>
              <a:buFontTx/>
              <a:buNone/>
              <a:defRPr sz="2400" b="1">
                <a:solidFill>
                  <a:srgbClr val="00853F"/>
                </a:solidFill>
              </a:defRPr>
            </a:lvl1pPr>
            <a:lvl2pPr>
              <a:buFontTx/>
              <a:buNone/>
              <a:defRPr sz="2400"/>
            </a:lvl2pPr>
            <a:lvl3pPr>
              <a:buFontTx/>
              <a:buNone/>
              <a:defRPr sz="2400"/>
            </a:lvl3pPr>
            <a:lvl4pPr>
              <a:buFontTx/>
              <a:buNone/>
              <a:defRPr sz="2400"/>
            </a:lvl4pPr>
            <a:lvl5pPr>
              <a:buFontTx/>
              <a:buNone/>
              <a:defRPr sz="2400"/>
            </a:lvl5pPr>
          </a:lstStyle>
          <a:p>
            <a:pPr lvl="0"/>
            <a:r>
              <a:rPr lang="en-US" dirty="0"/>
              <a:t>Click to edit Master text styles</a:t>
            </a:r>
          </a:p>
        </p:txBody>
      </p:sp>
      <p:sp>
        <p:nvSpPr>
          <p:cNvPr id="2" name="Title 1"/>
          <p:cNvSpPr>
            <a:spLocks noGrp="1"/>
          </p:cNvSpPr>
          <p:nvPr>
            <p:ph type="title"/>
          </p:nvPr>
        </p:nvSpPr>
        <p:spPr>
          <a:xfrm>
            <a:off x="514350" y="239714"/>
            <a:ext cx="11241088" cy="1674813"/>
          </a:xfrm>
          <a:prstGeom prst="rect">
            <a:avLst/>
          </a:prstGeom>
        </p:spPr>
        <p:txBody>
          <a:bodyPr/>
          <a:lstStyle>
            <a:lvl1pPr algn="ctr">
              <a:defRPr sz="3900">
                <a:solidFill>
                  <a:schemeClr val="tx1"/>
                </a:solidFill>
              </a:defRPr>
            </a:lvl1pPr>
          </a:lstStyle>
          <a:p>
            <a:r>
              <a:rPr lang="en-US" dirty="0"/>
              <a:t>Click to edit Master title style</a:t>
            </a:r>
          </a:p>
        </p:txBody>
      </p:sp>
      <p:sp>
        <p:nvSpPr>
          <p:cNvPr id="8" name="Content Placeholder 7"/>
          <p:cNvSpPr>
            <a:spLocks noGrp="1"/>
          </p:cNvSpPr>
          <p:nvPr>
            <p:ph sz="quarter" idx="10"/>
          </p:nvPr>
        </p:nvSpPr>
        <p:spPr>
          <a:xfrm>
            <a:off x="725488" y="1894846"/>
            <a:ext cx="10869613" cy="2605717"/>
          </a:xfrm>
          <a:prstGeom prst="rect">
            <a:avLst/>
          </a:prstGeom>
        </p:spPr>
        <p:txBody>
          <a:bodyPr/>
          <a:lstStyle>
            <a:lvl1pPr marL="0" indent="0">
              <a:buFontTx/>
              <a:buNone/>
              <a:defRPr sz="2000" b="1">
                <a:solidFill>
                  <a:schemeClr val="accent3"/>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Tree>
    <p:extLst>
      <p:ext uri="{BB962C8B-B14F-4D97-AF65-F5344CB8AC3E}">
        <p14:creationId xmlns:p14="http://schemas.microsoft.com/office/powerpoint/2010/main" val="169885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4B"/>
        </a:solidFill>
        <a:effectLst/>
      </p:bgPr>
    </p:bg>
    <p:spTree>
      <p:nvGrpSpPr>
        <p:cNvPr id="1" name=""/>
        <p:cNvGrpSpPr/>
        <p:nvPr/>
      </p:nvGrpSpPr>
      <p:grpSpPr>
        <a:xfrm>
          <a:off x="0" y="0"/>
          <a:ext cx="0" cy="0"/>
          <a:chOff x="0" y="0"/>
          <a:chExt cx="0" cy="0"/>
        </a:xfrm>
      </p:grpSpPr>
      <p:sp>
        <p:nvSpPr>
          <p:cNvPr id="1026" name="Title Placeholder 6">
            <a:extLst>
              <a:ext uri="{FF2B5EF4-FFF2-40B4-BE49-F238E27FC236}">
                <a16:creationId xmlns:a16="http://schemas.microsoft.com/office/drawing/2014/main" id="{DFF3485B-8FA4-47E7-9204-A345906E826C}"/>
              </a:ext>
            </a:extLst>
          </p:cNvPr>
          <p:cNvSpPr>
            <a:spLocks noGrp="1"/>
          </p:cNvSpPr>
          <p:nvPr>
            <p:ph type="title"/>
          </p:nvPr>
        </p:nvSpPr>
        <p:spPr bwMode="auto">
          <a:xfrm>
            <a:off x="609600" y="238125"/>
            <a:ext cx="10869613"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7">
            <a:extLst>
              <a:ext uri="{FF2B5EF4-FFF2-40B4-BE49-F238E27FC236}">
                <a16:creationId xmlns:a16="http://schemas.microsoft.com/office/drawing/2014/main" id="{2E6CA86C-61D6-441A-A64A-E9217800CBDB}"/>
              </a:ext>
            </a:extLst>
          </p:cNvPr>
          <p:cNvSpPr>
            <a:spLocks noGrp="1"/>
          </p:cNvSpPr>
          <p:nvPr>
            <p:ph type="body" idx="1"/>
          </p:nvPr>
        </p:nvSpPr>
        <p:spPr bwMode="auto">
          <a:xfrm>
            <a:off x="600075" y="1517650"/>
            <a:ext cx="10879138" cy="465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4695" r:id="rId1"/>
    <p:sldLayoutId id="2147484690" r:id="rId2"/>
    <p:sldLayoutId id="2147484696" r:id="rId3"/>
    <p:sldLayoutId id="2147484691" r:id="rId4"/>
    <p:sldLayoutId id="2147484692" r:id="rId5"/>
    <p:sldLayoutId id="2147484693" r:id="rId6"/>
    <p:sldLayoutId id="2147484694" r:id="rId7"/>
    <p:sldLayoutId id="2147484697" r:id="rId8"/>
  </p:sldLayoutIdLst>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defRPr>
      </a:lvl2pPr>
      <a:lvl3pPr algn="l" rtl="0" eaLnBrk="0" fontAlgn="base" hangingPunct="0">
        <a:spcBef>
          <a:spcPct val="0"/>
        </a:spcBef>
        <a:spcAft>
          <a:spcPct val="0"/>
        </a:spcAft>
        <a:defRPr sz="3600" b="1">
          <a:solidFill>
            <a:schemeClr val="tx2"/>
          </a:solidFill>
          <a:latin typeface="Arial" charset="0"/>
        </a:defRPr>
      </a:lvl3pPr>
      <a:lvl4pPr algn="l" rtl="0" eaLnBrk="0" fontAlgn="base" hangingPunct="0">
        <a:spcBef>
          <a:spcPct val="0"/>
        </a:spcBef>
        <a:spcAft>
          <a:spcPct val="0"/>
        </a:spcAft>
        <a:defRPr sz="3600" b="1">
          <a:solidFill>
            <a:schemeClr val="tx2"/>
          </a:solidFill>
          <a:latin typeface="Arial" charset="0"/>
        </a:defRPr>
      </a:lvl4pPr>
      <a:lvl5pPr algn="l" rtl="0" eaLnBrk="0" fontAlgn="base" hangingPunct="0">
        <a:spcBef>
          <a:spcPct val="0"/>
        </a:spcBef>
        <a:spcAft>
          <a:spcPct val="0"/>
        </a:spcAft>
        <a:defRPr sz="3600" b="1">
          <a:solidFill>
            <a:schemeClr val="tx2"/>
          </a:solidFill>
          <a:latin typeface="Arial" charset="0"/>
        </a:defRPr>
      </a:lvl5pPr>
      <a:lvl6pPr marL="457200" algn="l" rtl="0" fontAlgn="base">
        <a:spcBef>
          <a:spcPct val="0"/>
        </a:spcBef>
        <a:spcAft>
          <a:spcPct val="0"/>
        </a:spcAft>
        <a:defRPr sz="3500" b="1">
          <a:solidFill>
            <a:schemeClr val="tx2"/>
          </a:solidFill>
          <a:latin typeface="Arial" charset="0"/>
        </a:defRPr>
      </a:lvl6pPr>
      <a:lvl7pPr marL="914400" algn="l" rtl="0" fontAlgn="base">
        <a:spcBef>
          <a:spcPct val="0"/>
        </a:spcBef>
        <a:spcAft>
          <a:spcPct val="0"/>
        </a:spcAft>
        <a:defRPr sz="3500" b="1">
          <a:solidFill>
            <a:schemeClr val="tx2"/>
          </a:solidFill>
          <a:latin typeface="Arial" charset="0"/>
        </a:defRPr>
      </a:lvl7pPr>
      <a:lvl8pPr marL="1371600" algn="l" rtl="0" fontAlgn="base">
        <a:spcBef>
          <a:spcPct val="0"/>
        </a:spcBef>
        <a:spcAft>
          <a:spcPct val="0"/>
        </a:spcAft>
        <a:defRPr sz="3500" b="1">
          <a:solidFill>
            <a:schemeClr val="tx2"/>
          </a:solidFill>
          <a:latin typeface="Arial" charset="0"/>
        </a:defRPr>
      </a:lvl8pPr>
      <a:lvl9pPr marL="1828800" algn="l" rtl="0" fontAlgn="base">
        <a:spcBef>
          <a:spcPct val="0"/>
        </a:spcBef>
        <a:spcAft>
          <a:spcPct val="0"/>
        </a:spcAft>
        <a:defRPr sz="3500" b="1">
          <a:solidFill>
            <a:schemeClr val="tx2"/>
          </a:solidFill>
          <a:latin typeface="Arial" charset="0"/>
        </a:defRPr>
      </a:lvl9pPr>
    </p:titleStyle>
    <p:body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hyperlink" Target="http://www.clinicaloptions.com/"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www.clinicaloptions.com/" TargetMode="External"/><Relationship Id="rId5" Type="http://schemas.openxmlformats.org/officeDocument/2006/relationships/image" Target="../media/image6.png"/><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hyperlink" Target="mailto:permissions@clinicaloptions.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clinicaloptions.com/" TargetMode="Externa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hyperlink" Target="http://www.clinicaloptions.com/"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6.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6.xml"/><Relationship Id="rId5" Type="http://schemas.openxmlformats.org/officeDocument/2006/relationships/chart" Target="../charts/chart4.xml"/><Relationship Id="rId4" Type="http://schemas.openxmlformats.org/officeDocument/2006/relationships/hyperlink" Target="http://www.clinicaloptions.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6.xml"/><Relationship Id="rId5" Type="http://schemas.openxmlformats.org/officeDocument/2006/relationships/chart" Target="../charts/chart5.xml"/><Relationship Id="rId4" Type="http://schemas.openxmlformats.org/officeDocument/2006/relationships/hyperlink" Target="http://www.clinicaloptions.com/"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clinicaloptions.com/hepatitis" TargetMode="External"/><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a:spLocks noGrp="1" noChangeArrowheads="1"/>
          </p:cNvSpPr>
          <p:nvPr>
            <p:ph type="subTitle" idx="1"/>
          </p:nvPr>
        </p:nvSpPr>
        <p:spPr>
          <a:xfrm>
            <a:off x="609441" y="4041649"/>
            <a:ext cx="5180251" cy="1946921"/>
          </a:xfrm>
        </p:spPr>
        <p:txBody>
          <a:bodyPr/>
          <a:lstStyle/>
          <a:p>
            <a:pPr>
              <a:spcBef>
                <a:spcPts val="0"/>
              </a:spcBef>
              <a:spcAft>
                <a:spcPts val="0"/>
              </a:spcAft>
            </a:pPr>
            <a:r>
              <a:rPr lang="en-US" dirty="0"/>
              <a:t>David L. Wyles, MD</a:t>
            </a:r>
            <a:endParaRPr lang="en-US" b="0" dirty="0"/>
          </a:p>
          <a:p>
            <a:pPr>
              <a:spcBef>
                <a:spcPts val="0"/>
              </a:spcBef>
              <a:spcAft>
                <a:spcPts val="0"/>
              </a:spcAft>
            </a:pPr>
            <a:r>
              <a:rPr lang="en-US" sz="1600" b="0" i="1" dirty="0"/>
              <a:t>Chief </a:t>
            </a:r>
            <a:endParaRPr lang="en-US" sz="1600" b="0" dirty="0"/>
          </a:p>
          <a:p>
            <a:pPr>
              <a:spcBef>
                <a:spcPts val="0"/>
              </a:spcBef>
              <a:spcAft>
                <a:spcPts val="0"/>
              </a:spcAft>
            </a:pPr>
            <a:r>
              <a:rPr lang="en-US" sz="1600" b="0" dirty="0"/>
              <a:t>Division of Infectious Diseases</a:t>
            </a:r>
          </a:p>
          <a:p>
            <a:pPr>
              <a:spcBef>
                <a:spcPts val="0"/>
              </a:spcBef>
              <a:spcAft>
                <a:spcPts val="0"/>
              </a:spcAft>
            </a:pPr>
            <a:r>
              <a:rPr lang="en-US" sz="1600" b="0" dirty="0"/>
              <a:t>Department of Medicine</a:t>
            </a:r>
          </a:p>
          <a:p>
            <a:pPr>
              <a:spcBef>
                <a:spcPts val="0"/>
              </a:spcBef>
              <a:spcAft>
                <a:spcPts val="0"/>
              </a:spcAft>
            </a:pPr>
            <a:r>
              <a:rPr lang="en-US" sz="1600" b="0" dirty="0"/>
              <a:t>Denver Health</a:t>
            </a:r>
          </a:p>
          <a:p>
            <a:pPr>
              <a:spcBef>
                <a:spcPts val="0"/>
              </a:spcBef>
              <a:spcAft>
                <a:spcPts val="0"/>
              </a:spcAft>
            </a:pPr>
            <a:r>
              <a:rPr lang="en-US" sz="1600" b="0" dirty="0"/>
              <a:t>Denver, Colorado</a:t>
            </a:r>
            <a:endParaRPr lang="en-US" sz="1600" dirty="0"/>
          </a:p>
        </p:txBody>
      </p:sp>
      <p:sp>
        <p:nvSpPr>
          <p:cNvPr id="11267" name="Rectangle 15"/>
          <p:cNvSpPr>
            <a:spLocks noGrp="1" noChangeArrowheads="1"/>
          </p:cNvSpPr>
          <p:nvPr>
            <p:ph type="ctrTitle"/>
          </p:nvPr>
        </p:nvSpPr>
        <p:spPr/>
        <p:txBody>
          <a:bodyPr/>
          <a:lstStyle/>
          <a:p>
            <a:r>
              <a:rPr lang="en-US" dirty="0"/>
              <a:t>Managing HCV DAA Failure: Now and Later</a:t>
            </a:r>
            <a:endParaRPr lang="en-US" altLang="en-US" dirty="0"/>
          </a:p>
        </p:txBody>
      </p:sp>
      <p:sp>
        <p:nvSpPr>
          <p:cNvPr id="9" name="Text Box 21">
            <a:extLst>
              <a:ext uri="{FF2B5EF4-FFF2-40B4-BE49-F238E27FC236}">
                <a16:creationId xmlns:a16="http://schemas.microsoft.com/office/drawing/2014/main" id="{718B0C7C-DA31-4092-989C-18E58B03C5AD}"/>
              </a:ext>
            </a:extLst>
          </p:cNvPr>
          <p:cNvSpPr txBox="1">
            <a:spLocks noChangeArrowheads="1"/>
          </p:cNvSpPr>
          <p:nvPr/>
        </p:nvSpPr>
        <p:spPr bwMode="auto">
          <a:xfrm>
            <a:off x="422275" y="5979861"/>
            <a:ext cx="5464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alt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Supported by educational grants from AbbVie; Bristol-Myers Squibb; Gilead Sciences; Janssen Therapeutics; Merck &amp; Co., Inc; and </a:t>
            </a:r>
            <a:r>
              <a:rPr kumimoji="0" lang="en-US" altLang="en-US" sz="1200" b="0" i="0" u="none" strike="noStrike" kern="1200" cap="none" spc="0" normalizeH="0" baseline="0" noProof="0" dirty="0" err="1">
                <a:ln>
                  <a:noFill/>
                </a:ln>
                <a:solidFill>
                  <a:srgbClr val="FFFFFF"/>
                </a:solidFill>
                <a:effectLst/>
                <a:uLnTx/>
                <a:uFillTx/>
                <a:latin typeface="Arial" panose="020B0604020202020204" pitchFamily="34" charset="0"/>
                <a:ea typeface="+mn-ea"/>
                <a:cs typeface="+mn-cs"/>
              </a:rPr>
              <a:t>ViiV</a:t>
            </a:r>
            <a:r>
              <a:rPr kumimoji="0" lang="en-US" altLang="en-US" sz="1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 Healthcare.</a:t>
            </a:r>
          </a:p>
        </p:txBody>
      </p:sp>
    </p:spTree>
    <p:extLst>
      <p:ext uri="{BB962C8B-B14F-4D97-AF65-F5344CB8AC3E}">
        <p14:creationId xmlns:p14="http://schemas.microsoft.com/office/powerpoint/2010/main" val="878828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HCV Resistance Concepts</a:t>
            </a:r>
          </a:p>
        </p:txBody>
      </p:sp>
      <p:sp>
        <p:nvSpPr>
          <p:cNvPr id="3" name="Content Placeholder 2"/>
          <p:cNvSpPr>
            <a:spLocks noGrp="1"/>
          </p:cNvSpPr>
          <p:nvPr>
            <p:ph idx="1"/>
          </p:nvPr>
        </p:nvSpPr>
        <p:spPr/>
        <p:txBody>
          <a:bodyPr/>
          <a:lstStyle/>
          <a:p>
            <a:r>
              <a:rPr lang="en-US" dirty="0"/>
              <a:t>HCV resistance-associated substitutions</a:t>
            </a:r>
          </a:p>
          <a:p>
            <a:pPr lvl="1"/>
            <a:r>
              <a:rPr lang="en-US" dirty="0"/>
              <a:t>Enriched in pts experiencing DAA treatment failure</a:t>
            </a:r>
          </a:p>
          <a:p>
            <a:pPr lvl="1"/>
            <a:r>
              <a:rPr lang="en-US" dirty="0"/>
              <a:t>Has an impact on treatment response in specific situations</a:t>
            </a:r>
          </a:p>
          <a:p>
            <a:r>
              <a:rPr lang="en-US" dirty="0"/>
              <a:t>HCV resistance is NOT absolute</a:t>
            </a:r>
          </a:p>
          <a:p>
            <a:r>
              <a:rPr lang="en-US" dirty="0"/>
              <a:t>Some pt characteristics are just as important as RASs</a:t>
            </a:r>
          </a:p>
          <a:p>
            <a:r>
              <a:rPr lang="en-US" dirty="0"/>
              <a:t>Future regimens appear to obviate the need for most resistance testing</a:t>
            </a:r>
          </a:p>
        </p:txBody>
      </p:sp>
      <p:grpSp>
        <p:nvGrpSpPr>
          <p:cNvPr id="4" name="Group 1"/>
          <p:cNvGrpSpPr>
            <a:grpSpLocks/>
          </p:cNvGrpSpPr>
          <p:nvPr/>
        </p:nvGrpSpPr>
        <p:grpSpPr bwMode="auto">
          <a:xfrm>
            <a:off x="9192405" y="6207989"/>
            <a:ext cx="2672654" cy="450733"/>
            <a:chOff x="9289790" y="4481726"/>
            <a:chExt cx="2673350" cy="450347"/>
          </a:xfrm>
        </p:grpSpPr>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1562015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1"/>
          <p:cNvSpPr txBox="1">
            <a:spLocks noChangeArrowheads="1"/>
          </p:cNvSpPr>
          <p:nvPr/>
        </p:nvSpPr>
        <p:spPr bwMode="auto">
          <a:xfrm>
            <a:off x="412643" y="6354199"/>
            <a:ext cx="8530245"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References in slidenotes.</a:t>
            </a:r>
          </a:p>
        </p:txBody>
      </p:sp>
      <p:sp>
        <p:nvSpPr>
          <p:cNvPr id="4" name="Title 3"/>
          <p:cNvSpPr>
            <a:spLocks noGrp="1"/>
          </p:cNvSpPr>
          <p:nvPr>
            <p:ph type="title"/>
          </p:nvPr>
        </p:nvSpPr>
        <p:spPr/>
        <p:txBody>
          <a:bodyPr/>
          <a:lstStyle/>
          <a:p>
            <a:r>
              <a:rPr lang="en-US" dirty="0"/>
              <a:t>Resistance Characteristics of HCV Antiviral Classes</a:t>
            </a:r>
          </a:p>
        </p:txBody>
      </p:sp>
      <p:sp>
        <p:nvSpPr>
          <p:cNvPr id="2" name="TextBox 1"/>
          <p:cNvSpPr txBox="1"/>
          <p:nvPr/>
        </p:nvSpPr>
        <p:spPr>
          <a:xfrm>
            <a:off x="725299" y="5723118"/>
            <a:ext cx="2415790" cy="307777"/>
          </a:xfrm>
          <a:prstGeom prst="rect">
            <a:avLst/>
          </a:prstGeom>
          <a:noFill/>
        </p:spPr>
        <p:txBody>
          <a:bodyPr wrap="none" rtlCol="0">
            <a:spAutoFit/>
          </a:bodyPr>
          <a:lstStyle/>
          <a:p>
            <a:r>
              <a:rPr lang="en-US" sz="1400" b="0" dirty="0"/>
              <a:t>*Anticipated FDA approvals.</a:t>
            </a:r>
          </a:p>
        </p:txBody>
      </p:sp>
      <p:grpSp>
        <p:nvGrpSpPr>
          <p:cNvPr id="7" name="Group 1"/>
          <p:cNvGrpSpPr>
            <a:grpSpLocks/>
          </p:cNvGrpSpPr>
          <p:nvPr/>
        </p:nvGrpSpPr>
        <p:grpSpPr bwMode="auto">
          <a:xfrm>
            <a:off x="9192405" y="6207989"/>
            <a:ext cx="2672654" cy="450733"/>
            <a:chOff x="9289790" y="4481726"/>
            <a:chExt cx="2673350" cy="450347"/>
          </a:xfrm>
        </p:grpSpPr>
        <p:pic>
          <p:nvPicPr>
            <p:cNvPr id="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graphicFrame>
        <p:nvGraphicFramePr>
          <p:cNvPr id="11" name="Group 3"/>
          <p:cNvGraphicFramePr>
            <a:graphicFrameLocks/>
          </p:cNvGraphicFramePr>
          <p:nvPr>
            <p:extLst>
              <p:ext uri="{D42A27DB-BD31-4B8C-83A1-F6EECF244321}">
                <p14:modId xmlns:p14="http://schemas.microsoft.com/office/powerpoint/2010/main" val="3302874951"/>
              </p:ext>
            </p:extLst>
          </p:nvPr>
        </p:nvGraphicFramePr>
        <p:xfrm>
          <a:off x="725298" y="1604963"/>
          <a:ext cx="10753914" cy="4084212"/>
        </p:xfrm>
        <a:graphic>
          <a:graphicData uri="http://schemas.openxmlformats.org/drawingml/2006/table">
            <a:tbl>
              <a:tblPr/>
              <a:tblGrid>
                <a:gridCol w="2790417">
                  <a:extLst>
                    <a:ext uri="{9D8B030D-6E8A-4147-A177-3AD203B41FA5}">
                      <a16:colId xmlns:a16="http://schemas.microsoft.com/office/drawing/2014/main" val="20000"/>
                    </a:ext>
                  </a:extLst>
                </a:gridCol>
                <a:gridCol w="1259000">
                  <a:extLst>
                    <a:ext uri="{9D8B030D-6E8A-4147-A177-3AD203B41FA5}">
                      <a16:colId xmlns:a16="http://schemas.microsoft.com/office/drawing/2014/main" val="20001"/>
                    </a:ext>
                  </a:extLst>
                </a:gridCol>
                <a:gridCol w="1804550">
                  <a:extLst>
                    <a:ext uri="{9D8B030D-6E8A-4147-A177-3AD203B41FA5}">
                      <a16:colId xmlns:a16="http://schemas.microsoft.com/office/drawing/2014/main" val="20002"/>
                    </a:ext>
                  </a:extLst>
                </a:gridCol>
                <a:gridCol w="2294381">
                  <a:extLst>
                    <a:ext uri="{9D8B030D-6E8A-4147-A177-3AD203B41FA5}">
                      <a16:colId xmlns:a16="http://schemas.microsoft.com/office/drawing/2014/main" val="20003"/>
                    </a:ext>
                  </a:extLst>
                </a:gridCol>
                <a:gridCol w="2605566">
                  <a:extLst>
                    <a:ext uri="{9D8B030D-6E8A-4147-A177-3AD203B41FA5}">
                      <a16:colId xmlns:a16="http://schemas.microsoft.com/office/drawing/2014/main" val="1661055044"/>
                    </a:ext>
                  </a:extLst>
                </a:gridCol>
              </a:tblGrid>
              <a:tr h="0">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1400" b="1" i="0" u="none" strike="noStrike" cap="none" normalizeH="0" baseline="0" dirty="0">
                          <a:ln>
                            <a:noFill/>
                          </a:ln>
                          <a:solidFill>
                            <a:schemeClr val="tx1"/>
                          </a:solidFill>
                          <a:effectLst/>
                          <a:latin typeface="+mn-lt"/>
                        </a:rPr>
                        <a:t>Class</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tx1"/>
                          </a:solidFill>
                          <a:effectLst/>
                          <a:latin typeface="+mn-lt"/>
                        </a:rPr>
                        <a:t>Antiviral Potency</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tx1"/>
                          </a:solidFill>
                          <a:effectLst/>
                          <a:latin typeface="+mn-lt"/>
                        </a:rPr>
                        <a:t>GT Activity</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tx1"/>
                          </a:solidFill>
                          <a:effectLst/>
                          <a:latin typeface="+mn-lt"/>
                        </a:rPr>
                        <a:t>Resistance Barrier</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tx1"/>
                          </a:solidFill>
                          <a:effectLst/>
                          <a:latin typeface="+mn-lt"/>
                        </a:rPr>
                        <a:t>FDA Approvals</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0">
                <a:tc>
                  <a:txBody>
                    <a:bodyPr/>
                    <a:lstStyle/>
                    <a:p>
                      <a:pPr algn="ctr"/>
                      <a:r>
                        <a:rPr lang="en-US" sz="1400" b="0" i="0" dirty="0">
                          <a:solidFill>
                            <a:schemeClr val="bg2">
                              <a:lumMod val="10000"/>
                            </a:schemeClr>
                          </a:solidFill>
                          <a:latin typeface="+mn-lt"/>
                        </a:rPr>
                        <a:t>NS3 protease</a:t>
                      </a:r>
                      <a:r>
                        <a:rPr lang="en-US" sz="1400" b="0" i="0" baseline="0" dirty="0">
                          <a:solidFill>
                            <a:schemeClr val="bg2">
                              <a:lumMod val="10000"/>
                            </a:schemeClr>
                          </a:solidFill>
                          <a:latin typeface="+mn-lt"/>
                        </a:rPr>
                        <a:t> inhibitor</a:t>
                      </a:r>
                      <a:r>
                        <a:rPr lang="en-US" sz="1400" b="0" i="0" baseline="30000" dirty="0">
                          <a:solidFill>
                            <a:schemeClr val="bg2">
                              <a:lumMod val="10000"/>
                            </a:schemeClr>
                          </a:solidFill>
                          <a:latin typeface="+mn-lt"/>
                        </a:rPr>
                        <a:t>[1]</a:t>
                      </a:r>
                      <a:endParaRPr lang="en-US" sz="1400" b="0" i="0" dirty="0">
                        <a:solidFill>
                          <a:schemeClr val="bg2">
                            <a:lumMod val="10000"/>
                          </a:schemeClr>
                        </a:solidFill>
                        <a:latin typeface="+mn-lt"/>
                      </a:endParaRP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r>
                        <a:rPr lang="en-US" sz="1400" b="0" i="0" dirty="0">
                          <a:solidFill>
                            <a:schemeClr val="bg2">
                              <a:lumMod val="10000"/>
                            </a:schemeClr>
                          </a:solidFill>
                          <a:latin typeface="+mn-lt"/>
                        </a:rPr>
                        <a:t>+++ to ++++</a:t>
                      </a:r>
                    </a:p>
                  </a:txBody>
                  <a:tcPr marL="0" marR="0"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algn="ctr"/>
                      <a:r>
                        <a:rPr lang="en-US" sz="1400" b="0" i="0" dirty="0">
                          <a:solidFill>
                            <a:schemeClr val="bg2">
                              <a:lumMod val="10000"/>
                            </a:schemeClr>
                          </a:solidFill>
                          <a:latin typeface="+mn-lt"/>
                        </a:rPr>
                        <a:t>1,</a:t>
                      </a:r>
                      <a:r>
                        <a:rPr lang="en-US" sz="1400" b="0" i="0" baseline="0" dirty="0">
                          <a:solidFill>
                            <a:schemeClr val="bg2">
                              <a:lumMod val="10000"/>
                            </a:schemeClr>
                          </a:solidFill>
                          <a:latin typeface="+mn-lt"/>
                        </a:rPr>
                        <a:t> </a:t>
                      </a:r>
                      <a:r>
                        <a:rPr lang="en-US" sz="1400" b="0" i="0" dirty="0">
                          <a:solidFill>
                            <a:schemeClr val="bg2">
                              <a:lumMod val="10000"/>
                            </a:schemeClr>
                          </a:solidFill>
                          <a:latin typeface="+mn-lt"/>
                        </a:rPr>
                        <a:t>4</a:t>
                      </a:r>
                    </a:p>
                    <a:p>
                      <a:pPr algn="ctr"/>
                      <a:r>
                        <a:rPr lang="en-US" sz="1400" b="0" i="0" dirty="0">
                          <a:solidFill>
                            <a:schemeClr val="bg2">
                              <a:lumMod val="10000"/>
                            </a:schemeClr>
                          </a:solidFill>
                          <a:latin typeface="+mn-lt"/>
                        </a:rPr>
                        <a:t>(± 2,</a:t>
                      </a:r>
                      <a:r>
                        <a:rPr lang="en-US" sz="1400" b="0" i="0" baseline="0" dirty="0">
                          <a:solidFill>
                            <a:schemeClr val="bg2">
                              <a:lumMod val="10000"/>
                            </a:schemeClr>
                          </a:solidFill>
                          <a:latin typeface="+mn-lt"/>
                        </a:rPr>
                        <a:t> </a:t>
                      </a:r>
                      <a:r>
                        <a:rPr lang="en-US" sz="1400" b="0" i="0" dirty="0">
                          <a:solidFill>
                            <a:schemeClr val="bg2">
                              <a:lumMod val="10000"/>
                            </a:schemeClr>
                          </a:solidFill>
                          <a:latin typeface="+mn-lt"/>
                        </a:rPr>
                        <a:t>3, 6)</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algn="ctr"/>
                      <a:r>
                        <a:rPr lang="en-US" sz="1400" b="0" i="0" dirty="0">
                          <a:solidFill>
                            <a:schemeClr val="bg2">
                              <a:lumMod val="10000"/>
                            </a:schemeClr>
                          </a:solidFill>
                          <a:latin typeface="+mn-lt"/>
                        </a:rPr>
                        <a:t>Low</a:t>
                      </a:r>
                    </a:p>
                    <a:p>
                      <a:pPr algn="ctr"/>
                      <a:r>
                        <a:rPr lang="en-US" sz="1400" b="0" i="0" dirty="0">
                          <a:solidFill>
                            <a:schemeClr val="bg2">
                              <a:lumMod val="10000"/>
                            </a:schemeClr>
                          </a:solidFill>
                          <a:latin typeface="+mn-lt"/>
                        </a:rPr>
                        <a:t>to</a:t>
                      </a:r>
                    </a:p>
                    <a:p>
                      <a:pPr algn="ctr"/>
                      <a:r>
                        <a:rPr lang="en-US" sz="1400" b="0" i="0" dirty="0">
                          <a:solidFill>
                            <a:schemeClr val="bg2">
                              <a:lumMod val="10000"/>
                            </a:schemeClr>
                          </a:solidFill>
                          <a:latin typeface="+mn-lt"/>
                        </a:rPr>
                        <a:t>high</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algn="ctr"/>
                      <a:r>
                        <a:rPr lang="en-US" sz="1400" b="0" i="0" dirty="0">
                          <a:solidFill>
                            <a:schemeClr val="bg2">
                              <a:lumMod val="10000"/>
                            </a:schemeClr>
                          </a:solidFill>
                          <a:latin typeface="+mn-lt"/>
                        </a:rPr>
                        <a:t>Simeprevir (2013)</a:t>
                      </a:r>
                    </a:p>
                    <a:p>
                      <a:pPr algn="ctr"/>
                      <a:r>
                        <a:rPr lang="en-US" sz="1400" b="0" i="0" dirty="0">
                          <a:solidFill>
                            <a:schemeClr val="bg2">
                              <a:lumMod val="10000"/>
                            </a:schemeClr>
                          </a:solidFill>
                          <a:latin typeface="+mn-lt"/>
                        </a:rPr>
                        <a:t>Paritaprevir (2014)</a:t>
                      </a:r>
                    </a:p>
                    <a:p>
                      <a:pPr marL="0" marR="0" indent="0" algn="ctr" defTabSz="457200" rtl="0" eaLnBrk="1" fontAlgn="auto" latinLnBrk="0" hangingPunct="1">
                        <a:lnSpc>
                          <a:spcPct val="100000"/>
                        </a:lnSpc>
                        <a:spcBef>
                          <a:spcPts val="0"/>
                        </a:spcBef>
                        <a:spcAft>
                          <a:spcPts val="0"/>
                        </a:spcAft>
                        <a:buClrTx/>
                        <a:buSzTx/>
                        <a:buFontTx/>
                        <a:buNone/>
                        <a:tabLst/>
                        <a:defRPr/>
                      </a:pPr>
                      <a:r>
                        <a:rPr lang="en-US" sz="1400" b="0" i="0" dirty="0">
                          <a:solidFill>
                            <a:schemeClr val="bg2">
                              <a:lumMod val="10000"/>
                            </a:schemeClr>
                          </a:solidFill>
                          <a:latin typeface="+mn-lt"/>
                        </a:rPr>
                        <a:t>Grazoprevir</a:t>
                      </a:r>
                      <a:r>
                        <a:rPr lang="en-US" sz="1400" b="0" i="0" baseline="0" dirty="0">
                          <a:solidFill>
                            <a:schemeClr val="bg2">
                              <a:lumMod val="10000"/>
                            </a:schemeClr>
                          </a:solidFill>
                          <a:latin typeface="+mn-lt"/>
                        </a:rPr>
                        <a:t> (2016)</a:t>
                      </a:r>
                    </a:p>
                    <a:p>
                      <a:pPr marL="0" marR="0" indent="0" algn="ctr" defTabSz="457200" rtl="0" eaLnBrk="1" fontAlgn="auto" latinLnBrk="0" hangingPunct="1">
                        <a:lnSpc>
                          <a:spcPct val="100000"/>
                        </a:lnSpc>
                        <a:spcBef>
                          <a:spcPts val="0"/>
                        </a:spcBef>
                        <a:spcAft>
                          <a:spcPts val="0"/>
                        </a:spcAft>
                        <a:buClrTx/>
                        <a:buSzTx/>
                        <a:buFontTx/>
                        <a:buNone/>
                        <a:tabLst/>
                        <a:defRPr/>
                      </a:pPr>
                      <a:r>
                        <a:rPr lang="en-US" sz="1400" b="0" i="0" baseline="0" dirty="0">
                          <a:solidFill>
                            <a:schemeClr val="bg2">
                              <a:lumMod val="10000"/>
                            </a:schemeClr>
                          </a:solidFill>
                          <a:latin typeface="+mn-lt"/>
                        </a:rPr>
                        <a:t>Voxilaprevir (2017*)</a:t>
                      </a:r>
                    </a:p>
                    <a:p>
                      <a:pPr marL="0" marR="0" indent="0" algn="ctr" defTabSz="457200" rtl="0" eaLnBrk="1" fontAlgn="auto" latinLnBrk="0" hangingPunct="1">
                        <a:lnSpc>
                          <a:spcPct val="100000"/>
                        </a:lnSpc>
                        <a:spcBef>
                          <a:spcPts val="0"/>
                        </a:spcBef>
                        <a:spcAft>
                          <a:spcPts val="0"/>
                        </a:spcAft>
                        <a:buClrTx/>
                        <a:buSzTx/>
                        <a:buFontTx/>
                        <a:buNone/>
                        <a:tabLst/>
                        <a:defRPr/>
                      </a:pPr>
                      <a:r>
                        <a:rPr lang="en-US" sz="1400" b="0" i="0" baseline="0" dirty="0">
                          <a:solidFill>
                            <a:schemeClr val="bg2">
                              <a:lumMod val="10000"/>
                            </a:schemeClr>
                          </a:solidFill>
                          <a:latin typeface="+mn-lt"/>
                        </a:rPr>
                        <a:t>Glecaprevir (2017*)</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4"/>
                  </a:ext>
                </a:extLst>
              </a:tr>
              <a:tr h="0">
                <a:tc>
                  <a:txBody>
                    <a:bodyPr/>
                    <a:lstStyle/>
                    <a:p>
                      <a:pPr algn="ctr"/>
                      <a:r>
                        <a:rPr lang="en-US" sz="1400" b="0" i="0" dirty="0">
                          <a:solidFill>
                            <a:schemeClr val="bg2">
                              <a:lumMod val="10000"/>
                            </a:schemeClr>
                          </a:solidFill>
                          <a:latin typeface="+mn-lt"/>
                        </a:rPr>
                        <a:t>NS5B nucleotide</a:t>
                      </a:r>
                      <a:r>
                        <a:rPr lang="en-US" sz="1400" b="0" i="0" baseline="30000" dirty="0">
                          <a:solidFill>
                            <a:schemeClr val="bg2">
                              <a:lumMod val="10000"/>
                            </a:schemeClr>
                          </a:solidFill>
                          <a:latin typeface="+mn-lt"/>
                        </a:rPr>
                        <a:t>[2]</a:t>
                      </a:r>
                      <a:endParaRPr lang="en-US" sz="1400" b="0" i="0" dirty="0">
                        <a:solidFill>
                          <a:schemeClr val="bg2">
                            <a:lumMod val="10000"/>
                          </a:schemeClr>
                        </a:solidFill>
                        <a:latin typeface="+mn-lt"/>
                      </a:endParaRP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r>
                        <a:rPr lang="en-US" sz="1400" b="0" i="0" dirty="0">
                          <a:solidFill>
                            <a:schemeClr val="bg2">
                              <a:lumMod val="10000"/>
                            </a:schemeClr>
                          </a:solidFill>
                          <a:latin typeface="+mn-lt"/>
                        </a:rPr>
                        <a:t>++++</a:t>
                      </a:r>
                    </a:p>
                  </a:txBody>
                  <a:tcPr marL="0" marR="0"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algn="ctr"/>
                      <a:r>
                        <a:rPr lang="en-US" sz="1400" b="0" i="0" dirty="0">
                          <a:solidFill>
                            <a:schemeClr val="bg2">
                              <a:lumMod val="10000"/>
                            </a:schemeClr>
                          </a:solidFill>
                          <a:latin typeface="+mn-lt"/>
                        </a:rPr>
                        <a:t>1-6</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algn="ctr"/>
                      <a:r>
                        <a:rPr lang="en-US" sz="1400" b="0" i="0" dirty="0">
                          <a:solidFill>
                            <a:schemeClr val="bg2">
                              <a:lumMod val="10000"/>
                            </a:schemeClr>
                          </a:solidFill>
                          <a:latin typeface="+mn-lt"/>
                        </a:rPr>
                        <a:t>Very high</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algn="ctr"/>
                      <a:r>
                        <a:rPr lang="en-US" sz="1400" b="0" i="0" dirty="0">
                          <a:solidFill>
                            <a:schemeClr val="bg2">
                              <a:lumMod val="10000"/>
                            </a:schemeClr>
                          </a:solidFill>
                          <a:latin typeface="+mn-lt"/>
                        </a:rPr>
                        <a:t>Sofosbuvir (2013)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dirty="0">
                          <a:solidFill>
                            <a:schemeClr val="bg2">
                              <a:lumMod val="10000"/>
                            </a:schemeClr>
                          </a:solidFill>
                          <a:latin typeface="+mn-lt"/>
                        </a:rPr>
                        <a:t>Uprifosbuvir (2018?*)</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a16="http://schemas.microsoft.com/office/drawing/2014/main" val="3246783753"/>
                  </a:ext>
                </a:extLst>
              </a:tr>
              <a:tr h="0">
                <a:tc>
                  <a:txBody>
                    <a:bodyPr/>
                    <a:lstStyle/>
                    <a:p>
                      <a:pPr algn="ctr"/>
                      <a:r>
                        <a:rPr lang="en-US" sz="1400" b="0" i="0" dirty="0">
                          <a:solidFill>
                            <a:schemeClr val="bg2">
                              <a:lumMod val="10000"/>
                            </a:schemeClr>
                          </a:solidFill>
                          <a:latin typeface="+mn-lt"/>
                        </a:rPr>
                        <a:t>NS5B nonnucleoside</a:t>
                      </a:r>
                      <a:r>
                        <a:rPr lang="en-US" sz="1400" b="0" i="0" baseline="30000" dirty="0">
                          <a:solidFill>
                            <a:schemeClr val="bg2">
                              <a:lumMod val="10000"/>
                            </a:schemeClr>
                          </a:solidFill>
                          <a:latin typeface="+mn-lt"/>
                        </a:rPr>
                        <a:t>[2]</a:t>
                      </a:r>
                      <a:endParaRPr lang="en-US" sz="1400" b="0" i="0" dirty="0">
                        <a:solidFill>
                          <a:schemeClr val="bg2">
                            <a:lumMod val="10000"/>
                          </a:schemeClr>
                        </a:solidFill>
                        <a:latin typeface="+mn-lt"/>
                      </a:endParaRP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r>
                        <a:rPr lang="en-US" sz="1400" b="0" i="0" dirty="0">
                          <a:solidFill>
                            <a:schemeClr val="bg2">
                              <a:lumMod val="10000"/>
                            </a:schemeClr>
                          </a:solidFill>
                          <a:latin typeface="+mn-lt"/>
                        </a:rPr>
                        <a:t>++</a:t>
                      </a:r>
                    </a:p>
                  </a:txBody>
                  <a:tcPr marL="0" marR="0"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algn="ctr"/>
                      <a:r>
                        <a:rPr lang="en-US" sz="1400" b="0" i="0" dirty="0">
                          <a:solidFill>
                            <a:schemeClr val="bg2">
                              <a:lumMod val="10000"/>
                            </a:schemeClr>
                          </a:solidFill>
                          <a:latin typeface="+mn-lt"/>
                        </a:rPr>
                        <a:t>1</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r>
                        <a:rPr lang="en-US" sz="1400" b="0" i="0" dirty="0">
                          <a:solidFill>
                            <a:schemeClr val="bg2">
                              <a:lumMod val="10000"/>
                            </a:schemeClr>
                          </a:solidFill>
                          <a:latin typeface="+mn-lt"/>
                        </a:rPr>
                        <a:t>Low</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algn="ctr"/>
                      <a:r>
                        <a:rPr lang="en-US" sz="1400" b="0" i="0" dirty="0">
                          <a:solidFill>
                            <a:schemeClr val="bg2">
                              <a:lumMod val="10000"/>
                            </a:schemeClr>
                          </a:solidFill>
                          <a:latin typeface="+mn-lt"/>
                        </a:rPr>
                        <a:t>Dasabuvir (2014)</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74419925"/>
                  </a:ext>
                </a:extLst>
              </a:tr>
              <a:tr h="0">
                <a:tc>
                  <a:txBody>
                    <a:bodyPr/>
                    <a:lstStyle/>
                    <a:p>
                      <a:pPr algn="ctr"/>
                      <a:r>
                        <a:rPr lang="en-US" sz="1400" b="0" i="0" dirty="0">
                          <a:solidFill>
                            <a:schemeClr val="bg2">
                              <a:lumMod val="10000"/>
                            </a:schemeClr>
                          </a:solidFill>
                          <a:latin typeface="+mn-lt"/>
                        </a:rPr>
                        <a:t>NS5A inhibitor</a:t>
                      </a:r>
                      <a:r>
                        <a:rPr lang="en-US" sz="1400" b="0" i="0" baseline="30000" dirty="0">
                          <a:solidFill>
                            <a:schemeClr val="bg2">
                              <a:lumMod val="10000"/>
                            </a:schemeClr>
                          </a:solidFill>
                          <a:latin typeface="+mn-lt"/>
                        </a:rPr>
                        <a:t>[3]</a:t>
                      </a:r>
                      <a:endParaRPr lang="en-US" sz="1400" b="0" i="0" dirty="0">
                        <a:solidFill>
                          <a:schemeClr val="bg2">
                            <a:lumMod val="10000"/>
                          </a:schemeClr>
                        </a:solidFill>
                        <a:latin typeface="+mn-lt"/>
                      </a:endParaRP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r>
                        <a:rPr lang="en-US" sz="1400" b="0" i="0" dirty="0">
                          <a:solidFill>
                            <a:schemeClr val="bg2">
                              <a:lumMod val="10000"/>
                            </a:schemeClr>
                          </a:solidFill>
                          <a:latin typeface="+mn-lt"/>
                        </a:rPr>
                        <a:t>++++</a:t>
                      </a:r>
                    </a:p>
                  </a:txBody>
                  <a:tcPr marL="0" marR="0"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algn="ctr"/>
                      <a:r>
                        <a:rPr lang="en-US" sz="1400" b="0" i="0" dirty="0">
                          <a:solidFill>
                            <a:schemeClr val="bg2">
                              <a:lumMod val="10000"/>
                            </a:schemeClr>
                          </a:solidFill>
                          <a:latin typeface="+mn-lt"/>
                        </a:rPr>
                        <a:t>1, 4, 6</a:t>
                      </a:r>
                    </a:p>
                    <a:p>
                      <a:pPr algn="ctr"/>
                      <a:r>
                        <a:rPr lang="en-US" sz="1400" b="0" i="0" dirty="0">
                          <a:solidFill>
                            <a:schemeClr val="bg2">
                              <a:lumMod val="10000"/>
                            </a:schemeClr>
                          </a:solidFill>
                          <a:latin typeface="+mn-lt"/>
                        </a:rPr>
                        <a:t>(± 2,</a:t>
                      </a:r>
                      <a:r>
                        <a:rPr lang="en-US" sz="1400" b="0" i="0" baseline="0" dirty="0">
                          <a:solidFill>
                            <a:schemeClr val="bg2">
                              <a:lumMod val="10000"/>
                            </a:schemeClr>
                          </a:solidFill>
                          <a:latin typeface="+mn-lt"/>
                        </a:rPr>
                        <a:t> 3)</a:t>
                      </a:r>
                      <a:endParaRPr lang="en-US" sz="1400" b="0" i="0" dirty="0">
                        <a:solidFill>
                          <a:schemeClr val="bg2">
                            <a:lumMod val="10000"/>
                          </a:schemeClr>
                        </a:solidFill>
                        <a:latin typeface="+mn-lt"/>
                      </a:endParaRP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algn="ctr"/>
                      <a:r>
                        <a:rPr lang="en-US" sz="1400" b="0" i="0" dirty="0">
                          <a:solidFill>
                            <a:schemeClr val="bg2">
                              <a:lumMod val="10000"/>
                            </a:schemeClr>
                          </a:solidFill>
                          <a:latin typeface="+mn-lt"/>
                        </a:rPr>
                        <a:t>Low</a:t>
                      </a:r>
                    </a:p>
                    <a:p>
                      <a:pPr algn="ctr"/>
                      <a:r>
                        <a:rPr lang="en-US" sz="1400" b="0" i="0" dirty="0">
                          <a:solidFill>
                            <a:schemeClr val="bg2">
                              <a:lumMod val="10000"/>
                            </a:schemeClr>
                          </a:solidFill>
                          <a:latin typeface="+mn-lt"/>
                        </a:rPr>
                        <a:t>to </a:t>
                      </a:r>
                    </a:p>
                    <a:p>
                      <a:pPr algn="ctr"/>
                      <a:r>
                        <a:rPr lang="en-US" sz="1400" b="0" i="0" dirty="0">
                          <a:solidFill>
                            <a:schemeClr val="bg2">
                              <a:lumMod val="10000"/>
                            </a:schemeClr>
                          </a:solidFill>
                          <a:latin typeface="+mn-lt"/>
                        </a:rPr>
                        <a:t>high</a:t>
                      </a: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algn="ctr"/>
                      <a:r>
                        <a:rPr lang="en-US" sz="1400" b="0" i="0" dirty="0">
                          <a:solidFill>
                            <a:schemeClr val="bg2">
                              <a:lumMod val="10000"/>
                            </a:schemeClr>
                          </a:solidFill>
                          <a:latin typeface="+mn-lt"/>
                        </a:rPr>
                        <a:t>Ledipasvir (2014)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dirty="0">
                          <a:solidFill>
                            <a:schemeClr val="bg2">
                              <a:lumMod val="10000"/>
                            </a:schemeClr>
                          </a:solidFill>
                          <a:latin typeface="+mn-lt"/>
                        </a:rPr>
                        <a:t>Daclatasvir (2015)</a:t>
                      </a:r>
                    </a:p>
                    <a:p>
                      <a:pPr algn="ctr"/>
                      <a:r>
                        <a:rPr lang="en-US" sz="1400" b="0" i="0" dirty="0">
                          <a:solidFill>
                            <a:schemeClr val="bg2">
                              <a:lumMod val="10000"/>
                            </a:schemeClr>
                          </a:solidFill>
                          <a:latin typeface="+mn-lt"/>
                        </a:rPr>
                        <a:t>Ombitasvir (2014)</a:t>
                      </a:r>
                    </a:p>
                    <a:p>
                      <a:pPr algn="ctr"/>
                      <a:r>
                        <a:rPr lang="en-US" sz="1400" b="0" i="0" dirty="0">
                          <a:solidFill>
                            <a:schemeClr val="bg2">
                              <a:lumMod val="10000"/>
                            </a:schemeClr>
                          </a:solidFill>
                          <a:latin typeface="+mn-lt"/>
                        </a:rPr>
                        <a:t>Elbasvir (2016)</a:t>
                      </a:r>
                    </a:p>
                    <a:p>
                      <a:pPr algn="ctr"/>
                      <a:r>
                        <a:rPr lang="en-US" sz="1400" b="0" i="0" dirty="0">
                          <a:solidFill>
                            <a:schemeClr val="bg2">
                              <a:lumMod val="10000"/>
                            </a:schemeClr>
                          </a:solidFill>
                          <a:latin typeface="+mn-lt"/>
                        </a:rPr>
                        <a:t>Velpatasvir</a:t>
                      </a:r>
                      <a:r>
                        <a:rPr lang="en-US" sz="1400" b="0" i="0" baseline="0" dirty="0">
                          <a:solidFill>
                            <a:schemeClr val="bg2">
                              <a:lumMod val="10000"/>
                            </a:schemeClr>
                          </a:solidFill>
                          <a:latin typeface="+mn-lt"/>
                        </a:rPr>
                        <a:t> (2016)</a:t>
                      </a:r>
                    </a:p>
                    <a:p>
                      <a:pPr algn="ctr"/>
                      <a:r>
                        <a:rPr lang="en-US" sz="1400" b="0" i="0" baseline="0" dirty="0">
                          <a:solidFill>
                            <a:schemeClr val="bg2">
                              <a:lumMod val="10000"/>
                            </a:schemeClr>
                          </a:solidFill>
                          <a:latin typeface="+mn-lt"/>
                        </a:rPr>
                        <a:t>Pibrentasvir (2017*)</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baseline="0" dirty="0">
                          <a:solidFill>
                            <a:schemeClr val="bg2">
                              <a:lumMod val="10000"/>
                            </a:schemeClr>
                          </a:solidFill>
                          <a:latin typeface="+mn-lt"/>
                        </a:rPr>
                        <a:t>Ruzasvir (2018?*)</a:t>
                      </a:r>
                      <a:endParaRPr lang="en-US" sz="1400" b="0" i="0" dirty="0">
                        <a:solidFill>
                          <a:schemeClr val="bg2">
                            <a:lumMod val="10000"/>
                          </a:schemeClr>
                        </a:solidFill>
                        <a:latin typeface="+mn-lt"/>
                      </a:endParaRPr>
                    </a:p>
                  </a:txBody>
                  <a:tcPr marL="65065" marR="65065" marT="45708" marB="45708"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a16="http://schemas.microsoft.com/office/drawing/2014/main" val="2394797813"/>
                  </a:ext>
                </a:extLst>
              </a:tr>
            </a:tbl>
          </a:graphicData>
        </a:graphic>
      </p:graphicFrame>
      <p:cxnSp>
        <p:nvCxnSpPr>
          <p:cNvPr id="3" name="Straight Arrow Connector 2"/>
          <p:cNvCxnSpPr/>
          <p:nvPr/>
        </p:nvCxnSpPr>
        <p:spPr>
          <a:xfrm>
            <a:off x="8114506" y="2445296"/>
            <a:ext cx="0" cy="639913"/>
          </a:xfrm>
          <a:prstGeom prst="straightConnector1">
            <a:avLst/>
          </a:prstGeom>
          <a:ln w="19050">
            <a:solidFill>
              <a:schemeClr val="bg2">
                <a:lumMod val="10000"/>
              </a:schemeClr>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8114506" y="4625499"/>
            <a:ext cx="0" cy="639913"/>
          </a:xfrm>
          <a:prstGeom prst="straightConnector1">
            <a:avLst/>
          </a:prstGeom>
          <a:ln w="19050">
            <a:solidFill>
              <a:schemeClr val="bg2">
                <a:lumMod val="10000"/>
              </a:schemeClr>
            </a:solidFill>
            <a:headEnd type="none"/>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054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Resistance Testing Approaches</a:t>
            </a:r>
          </a:p>
        </p:txBody>
      </p:sp>
      <p:sp>
        <p:nvSpPr>
          <p:cNvPr id="3" name="Content Placeholder 2"/>
          <p:cNvSpPr>
            <a:spLocks noGrp="1"/>
          </p:cNvSpPr>
          <p:nvPr>
            <p:ph idx="1"/>
          </p:nvPr>
        </p:nvSpPr>
        <p:spPr>
          <a:xfrm>
            <a:off x="604518" y="1513047"/>
            <a:ext cx="10874696" cy="465068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6" tIns="45708" rIns="91416" bIns="45708" numCol="1" anchor="t" anchorCtr="0" compatLnSpc="1">
            <a:prstTxWarp prst="textNoShape">
              <a:avLst/>
            </a:prstTxWarp>
          </a:bodyPr>
          <a:lstStyle/>
          <a:p>
            <a:r>
              <a:rPr lang="en-US" sz="2599" dirty="0"/>
              <a:t>Ultradeep or next-generation vs population (Sanger) sequencing</a:t>
            </a:r>
          </a:p>
          <a:p>
            <a:r>
              <a:rPr lang="en-US" sz="2599" dirty="0"/>
              <a:t>What is broadly commercially available:</a:t>
            </a:r>
          </a:p>
          <a:p>
            <a:pPr lvl="1"/>
            <a:r>
              <a:rPr lang="en-US" sz="2399" dirty="0"/>
              <a:t>HCV </a:t>
            </a:r>
            <a:r>
              <a:rPr lang="en-US" sz="2399" dirty="0">
                <a:solidFill>
                  <a:schemeClr val="accent3"/>
                </a:solidFill>
              </a:rPr>
              <a:t>GT1 NS3 </a:t>
            </a:r>
            <a:r>
              <a:rPr lang="en-US" sz="2399" dirty="0"/>
              <a:t>and </a:t>
            </a:r>
            <a:r>
              <a:rPr lang="en-US" sz="2399" dirty="0">
                <a:solidFill>
                  <a:schemeClr val="accent3"/>
                </a:solidFill>
              </a:rPr>
              <a:t>GT1 and GT3 NS5A </a:t>
            </a:r>
            <a:r>
              <a:rPr lang="en-US" sz="2399" dirty="0"/>
              <a:t>drug resistance assays</a:t>
            </a:r>
            <a:endParaRPr lang="en-US" sz="2399" baseline="30000" dirty="0"/>
          </a:p>
          <a:p>
            <a:pPr lvl="2"/>
            <a:r>
              <a:rPr lang="en-US" sz="2199" dirty="0"/>
              <a:t>NGS with 10% detection level reported (</a:t>
            </a:r>
            <a:r>
              <a:rPr lang="en-US" sz="2199" i="1" dirty="0"/>
              <a:t>LabCorp/Monogram Biosciences</a:t>
            </a:r>
            <a:r>
              <a:rPr lang="en-US" sz="2199" dirty="0"/>
              <a:t>)</a:t>
            </a:r>
            <a:r>
              <a:rPr lang="en-US" sz="2199" baseline="30000" dirty="0"/>
              <a:t>[1]</a:t>
            </a:r>
            <a:endParaRPr lang="en-US" sz="2199" dirty="0"/>
          </a:p>
          <a:p>
            <a:pPr lvl="2"/>
            <a:r>
              <a:rPr lang="en-US" sz="2199" dirty="0"/>
              <a:t>RT-PCR with DNA sequencing (</a:t>
            </a:r>
            <a:r>
              <a:rPr lang="en-US" sz="2199" i="1" dirty="0"/>
              <a:t>Quest Diagnostics</a:t>
            </a:r>
            <a:r>
              <a:rPr lang="en-US" sz="2199" dirty="0"/>
              <a:t>)</a:t>
            </a:r>
            <a:r>
              <a:rPr lang="en-US" sz="2199" baseline="30000" dirty="0"/>
              <a:t>[2]</a:t>
            </a:r>
            <a:endParaRPr lang="en-US" sz="2199" dirty="0"/>
          </a:p>
          <a:p>
            <a:r>
              <a:rPr lang="en-US" sz="2599" dirty="0"/>
              <a:t>Both NS5A assays now available for GT1 and GT3 HCV</a:t>
            </a:r>
          </a:p>
          <a:p>
            <a:pPr lvl="1"/>
            <a:r>
              <a:rPr lang="en-US" sz="2399" dirty="0"/>
              <a:t>GT1 assays are subtype specific (1a vs 1b)</a:t>
            </a:r>
          </a:p>
        </p:txBody>
      </p:sp>
      <p:grpSp>
        <p:nvGrpSpPr>
          <p:cNvPr id="6" name="Group 1"/>
          <p:cNvGrpSpPr>
            <a:grpSpLocks/>
          </p:cNvGrpSpPr>
          <p:nvPr/>
        </p:nvGrpSpPr>
        <p:grpSpPr bwMode="auto">
          <a:xfrm>
            <a:off x="9192405" y="6207989"/>
            <a:ext cx="2672654" cy="450733"/>
            <a:chOff x="9289790" y="4481726"/>
            <a:chExt cx="2673350" cy="450347"/>
          </a:xfrm>
        </p:grpSpPr>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9" name="Text Box 11"/>
          <p:cNvSpPr txBox="1">
            <a:spLocks noChangeArrowheads="1"/>
          </p:cNvSpPr>
          <p:nvPr/>
        </p:nvSpPr>
        <p:spPr bwMode="auto">
          <a:xfrm>
            <a:off x="412643" y="6129798"/>
            <a:ext cx="853024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1. HCV NS5A Drug Resistance Assay Product Label. 2016. </a:t>
            </a:r>
          </a:p>
          <a:p>
            <a:pPr>
              <a:lnSpc>
                <a:spcPct val="100000"/>
              </a:lnSpc>
              <a:spcBef>
                <a:spcPct val="0"/>
              </a:spcBef>
              <a:spcAft>
                <a:spcPct val="0"/>
              </a:spcAft>
              <a:buClrTx/>
              <a:buNone/>
            </a:pPr>
            <a:r>
              <a:rPr lang="en-US" altLang="en-US" sz="1400" b="0" dirty="0">
                <a:solidFill>
                  <a:schemeClr val="bg2"/>
                </a:solidFill>
              </a:rPr>
              <a:t>2. Hepatitis C Viral RNA Genotype 1/3 NS3 and/or NS5 Drug Resistance Assay Product Labels. 2016.</a:t>
            </a:r>
          </a:p>
        </p:txBody>
      </p:sp>
    </p:spTree>
    <p:extLst>
      <p:ext uri="{BB962C8B-B14F-4D97-AF65-F5344CB8AC3E}">
        <p14:creationId xmlns:p14="http://schemas.microsoft.com/office/powerpoint/2010/main" val="3030196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RAS Types</a:t>
            </a:r>
          </a:p>
        </p:txBody>
      </p:sp>
      <p:grpSp>
        <p:nvGrpSpPr>
          <p:cNvPr id="5" name="Group 1"/>
          <p:cNvGrpSpPr>
            <a:grpSpLocks/>
          </p:cNvGrpSpPr>
          <p:nvPr/>
        </p:nvGrpSpPr>
        <p:grpSpPr bwMode="auto">
          <a:xfrm>
            <a:off x="9192405" y="6207989"/>
            <a:ext cx="2672654" cy="450733"/>
            <a:chOff x="9289790" y="4481726"/>
            <a:chExt cx="2673350" cy="450347"/>
          </a:xfrm>
        </p:grpSpPr>
        <p:pic>
          <p:nvPicPr>
            <p:cNvPr id="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0" name="Text Box 11"/>
          <p:cNvSpPr txBox="1">
            <a:spLocks noChangeArrowheads="1"/>
          </p:cNvSpPr>
          <p:nvPr/>
        </p:nvSpPr>
        <p:spPr bwMode="auto">
          <a:xfrm>
            <a:off x="412642" y="6129934"/>
            <a:ext cx="8008439" cy="523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Dvory-Sobol H, et al. EASL 2015. Abstract O059.</a:t>
            </a:r>
          </a:p>
          <a:p>
            <a:pPr>
              <a:lnSpc>
                <a:spcPct val="100000"/>
              </a:lnSpc>
              <a:spcBef>
                <a:spcPct val="0"/>
              </a:spcBef>
              <a:spcAft>
                <a:spcPct val="0"/>
              </a:spcAft>
              <a:buClrTx/>
              <a:buNone/>
            </a:pPr>
            <a:r>
              <a:rPr lang="en-US" altLang="en-US" sz="1400" b="0" dirty="0">
                <a:solidFill>
                  <a:schemeClr val="bg2"/>
                </a:solidFill>
              </a:rPr>
              <a:t>Cooper C, et al. Clin Infect Dis. 2016;63:528-531.</a:t>
            </a:r>
          </a:p>
        </p:txBody>
      </p:sp>
      <p:graphicFrame>
        <p:nvGraphicFramePr>
          <p:cNvPr id="14" name="Group 3"/>
          <p:cNvGraphicFramePr>
            <a:graphicFrameLocks/>
          </p:cNvGraphicFramePr>
          <p:nvPr>
            <p:extLst>
              <p:ext uri="{D42A27DB-BD31-4B8C-83A1-F6EECF244321}">
                <p14:modId xmlns:p14="http://schemas.microsoft.com/office/powerpoint/2010/main" val="1653058787"/>
              </p:ext>
            </p:extLst>
          </p:nvPr>
        </p:nvGraphicFramePr>
        <p:xfrm>
          <a:off x="725300" y="1605438"/>
          <a:ext cx="10753915" cy="1981140"/>
        </p:xfrm>
        <a:graphic>
          <a:graphicData uri="http://schemas.openxmlformats.org/drawingml/2006/table">
            <a:tbl>
              <a:tblPr/>
              <a:tblGrid>
                <a:gridCol w="4364665">
                  <a:extLst>
                    <a:ext uri="{9D8B030D-6E8A-4147-A177-3AD203B41FA5}">
                      <a16:colId xmlns:a16="http://schemas.microsoft.com/office/drawing/2014/main" val="20000"/>
                    </a:ext>
                  </a:extLst>
                </a:gridCol>
                <a:gridCol w="3194625">
                  <a:extLst>
                    <a:ext uri="{9D8B030D-6E8A-4147-A177-3AD203B41FA5}">
                      <a16:colId xmlns:a16="http://schemas.microsoft.com/office/drawing/2014/main" val="20001"/>
                    </a:ext>
                  </a:extLst>
                </a:gridCol>
                <a:gridCol w="3194625">
                  <a:extLst>
                    <a:ext uri="{9D8B030D-6E8A-4147-A177-3AD203B41FA5}">
                      <a16:colId xmlns:a16="http://schemas.microsoft.com/office/drawing/2014/main" val="20002"/>
                    </a:ext>
                  </a:extLst>
                </a:gridCol>
              </a:tblGrid>
              <a:tr h="396149">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2000" b="1" i="0" u="none" strike="noStrike" cap="none" normalizeH="0" baseline="0" dirty="0">
                          <a:ln>
                            <a:noFill/>
                          </a:ln>
                          <a:solidFill>
                            <a:schemeClr val="tx1"/>
                          </a:solidFill>
                          <a:effectLst/>
                          <a:latin typeface="Arial" charset="0"/>
                        </a:rPr>
                        <a:t>Characteristic</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Baseline RASs</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Selected RASs</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96149">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Variants</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Single</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Multiple (with “linkage”)</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4"/>
                  </a:ext>
                </a:extLst>
              </a:tr>
              <a:tr h="396149">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Fold-change</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Variable</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High</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a16="http://schemas.microsoft.com/office/drawing/2014/main" val="583621150"/>
                  </a:ext>
                </a:extLst>
              </a:tr>
              <a:tr h="396149">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Prevalence in viral population</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Variable</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High</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2698463707"/>
                  </a:ext>
                </a:extLst>
              </a:tr>
              <a:tr h="396149">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Population</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Any</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Difficult to treat</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a16="http://schemas.microsoft.com/office/drawing/2014/main" val="4266041136"/>
                  </a:ext>
                </a:extLst>
              </a:tr>
            </a:tbl>
          </a:graphicData>
        </a:graphic>
      </p:graphicFrame>
    </p:spTree>
    <p:extLst>
      <p:ext uri="{BB962C8B-B14F-4D97-AF65-F5344CB8AC3E}">
        <p14:creationId xmlns:p14="http://schemas.microsoft.com/office/powerpoint/2010/main" val="608327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NS5A Resistance Selection Rate Upon Virologic Failure</a:t>
            </a:r>
          </a:p>
        </p:txBody>
      </p:sp>
      <p:sp>
        <p:nvSpPr>
          <p:cNvPr id="5" name="Content Placeholder 4"/>
          <p:cNvSpPr>
            <a:spLocks noGrp="1"/>
          </p:cNvSpPr>
          <p:nvPr>
            <p:ph sz="half" idx="1"/>
          </p:nvPr>
        </p:nvSpPr>
        <p:spPr>
          <a:xfrm>
            <a:off x="601663" y="1511229"/>
            <a:ext cx="5795934" cy="46775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6" tIns="45708" rIns="91416" bIns="45708" numCol="1" anchor="t" anchorCtr="0" compatLnSpc="1">
            <a:prstTxWarp prst="textNoShape">
              <a:avLst/>
            </a:prstTxWarp>
          </a:bodyPr>
          <a:lstStyle/>
          <a:p>
            <a:r>
              <a:rPr lang="en-US" sz="2199" dirty="0"/>
              <a:t>Varies by regimen and duration</a:t>
            </a:r>
          </a:p>
          <a:p>
            <a:r>
              <a:rPr lang="en-US" sz="2199" dirty="0"/>
              <a:t>PI based:</a:t>
            </a:r>
          </a:p>
          <a:p>
            <a:pPr lvl="1"/>
            <a:r>
              <a:rPr lang="en-US" sz="1999" dirty="0"/>
              <a:t>EBR/GZR: 94%</a:t>
            </a:r>
            <a:r>
              <a:rPr lang="en-US" sz="1999" baseline="30000" dirty="0"/>
              <a:t>[1]</a:t>
            </a:r>
            <a:r>
              <a:rPr lang="en-US" sz="1999" dirty="0"/>
              <a:t> </a:t>
            </a:r>
          </a:p>
          <a:p>
            <a:pPr lvl="1"/>
            <a:r>
              <a:rPr lang="en-US" sz="1999" dirty="0"/>
              <a:t>OBV/PTV/RTV + DSV: 68%</a:t>
            </a:r>
            <a:r>
              <a:rPr lang="en-US" sz="1999" baseline="30000" dirty="0"/>
              <a:t>[2]</a:t>
            </a:r>
            <a:endParaRPr lang="en-US" sz="1999" dirty="0"/>
          </a:p>
          <a:p>
            <a:r>
              <a:rPr lang="en-US" sz="2199" dirty="0"/>
              <a:t>Nucleotide based:</a:t>
            </a:r>
          </a:p>
          <a:p>
            <a:pPr lvl="1"/>
            <a:r>
              <a:rPr lang="en-US" sz="1999" dirty="0"/>
              <a:t>LDV/SOF: 75%</a:t>
            </a:r>
            <a:r>
              <a:rPr lang="en-US" sz="1999" baseline="30000" dirty="0"/>
              <a:t>[3]</a:t>
            </a:r>
          </a:p>
          <a:p>
            <a:pPr lvl="1"/>
            <a:r>
              <a:rPr lang="en-US" sz="1999" dirty="0"/>
              <a:t>SOF/VEL: 93% (14/15; majority GT3)</a:t>
            </a:r>
            <a:r>
              <a:rPr lang="en-US" sz="1999" baseline="30000" dirty="0"/>
              <a:t>[4]</a:t>
            </a:r>
            <a:endParaRPr lang="en-US" sz="1999" dirty="0"/>
          </a:p>
          <a:p>
            <a:pPr lvl="1"/>
            <a:r>
              <a:rPr lang="en-US" sz="1999" dirty="0"/>
              <a:t>SOF/VEL/VOX (≤ 6 wks): 0% (n = 15)</a:t>
            </a:r>
            <a:r>
              <a:rPr lang="en-US" sz="1999" baseline="30000" dirty="0"/>
              <a:t>[5]</a:t>
            </a:r>
            <a:endParaRPr lang="en-US" sz="1999" dirty="0"/>
          </a:p>
          <a:p>
            <a:pPr lvl="1"/>
            <a:r>
              <a:rPr lang="en-US" sz="1999" dirty="0"/>
              <a:t>SOF + EBR/GZR (≤ 8 wks): 37% (n = 30)</a:t>
            </a:r>
            <a:r>
              <a:rPr lang="en-US" sz="1999" baseline="30000" dirty="0"/>
              <a:t>[6]</a:t>
            </a:r>
            <a:endParaRPr lang="en-US" sz="1999" dirty="0"/>
          </a:p>
          <a:p>
            <a:pPr lvl="1"/>
            <a:endParaRPr lang="en-US" sz="1999" dirty="0"/>
          </a:p>
          <a:p>
            <a:pPr lvl="2"/>
            <a:endParaRPr lang="en-US" sz="1799" dirty="0"/>
          </a:p>
        </p:txBody>
      </p:sp>
      <p:grpSp>
        <p:nvGrpSpPr>
          <p:cNvPr id="7" name="Group 1"/>
          <p:cNvGrpSpPr>
            <a:grpSpLocks/>
          </p:cNvGrpSpPr>
          <p:nvPr/>
        </p:nvGrpSpPr>
        <p:grpSpPr bwMode="auto">
          <a:xfrm>
            <a:off x="9192405" y="6207989"/>
            <a:ext cx="2672654" cy="450733"/>
            <a:chOff x="9289790" y="4481726"/>
            <a:chExt cx="2673350" cy="450347"/>
          </a:xfrm>
        </p:grpSpPr>
        <p:pic>
          <p:nvPicPr>
            <p:cNvPr id="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0"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References in slidenotes.</a:t>
            </a:r>
          </a:p>
        </p:txBody>
      </p:sp>
      <p:sp>
        <p:nvSpPr>
          <p:cNvPr id="17" name="TextBox 16"/>
          <p:cNvSpPr txBox="1"/>
          <p:nvPr/>
        </p:nvSpPr>
        <p:spPr>
          <a:xfrm>
            <a:off x="7065492" y="1487218"/>
            <a:ext cx="4540244" cy="646163"/>
          </a:xfrm>
          <a:prstGeom prst="rect">
            <a:avLst/>
          </a:prstGeom>
          <a:noFill/>
        </p:spPr>
        <p:txBody>
          <a:bodyPr wrap="square" rtlCol="0">
            <a:spAutoFit/>
          </a:bodyPr>
          <a:lstStyle/>
          <a:p>
            <a:pPr algn="ctr"/>
            <a:r>
              <a:rPr lang="en-US" b="1" dirty="0">
                <a:solidFill>
                  <a:schemeClr val="accent3"/>
                </a:solidFill>
              </a:rPr>
              <a:t>NS5A RAS Detection Among Pts With VF in LDV/SOF Phase II/III Trials</a:t>
            </a:r>
            <a:r>
              <a:rPr lang="en-US" b="1" baseline="30000" dirty="0">
                <a:solidFill>
                  <a:schemeClr val="accent3"/>
                </a:solidFill>
              </a:rPr>
              <a:t>[3]</a:t>
            </a:r>
          </a:p>
        </p:txBody>
      </p:sp>
      <p:grpSp>
        <p:nvGrpSpPr>
          <p:cNvPr id="2" name="Group 1">
            <a:extLst>
              <a:ext uri="{FF2B5EF4-FFF2-40B4-BE49-F238E27FC236}">
                <a16:creationId xmlns:a16="http://schemas.microsoft.com/office/drawing/2014/main" id="{B29B77BC-89C0-44FD-A3B8-5B6FE00032B8}"/>
              </a:ext>
            </a:extLst>
          </p:cNvPr>
          <p:cNvGrpSpPr/>
          <p:nvPr/>
        </p:nvGrpSpPr>
        <p:grpSpPr>
          <a:xfrm>
            <a:off x="6309257" y="2111874"/>
            <a:ext cx="5162507" cy="3965257"/>
            <a:chOff x="6396347" y="1998659"/>
            <a:chExt cx="5162507" cy="3965257"/>
          </a:xfrm>
        </p:grpSpPr>
        <p:sp>
          <p:nvSpPr>
            <p:cNvPr id="50" name="TextBox 49">
              <a:extLst>
                <a:ext uri="{FF2B5EF4-FFF2-40B4-BE49-F238E27FC236}">
                  <a16:creationId xmlns:a16="http://schemas.microsoft.com/office/drawing/2014/main" id="{10D85EF3-C82B-4474-9B92-559C389F1F39}"/>
                </a:ext>
              </a:extLst>
            </p:cNvPr>
            <p:cNvSpPr txBox="1"/>
            <p:nvPr/>
          </p:nvSpPr>
          <p:spPr>
            <a:xfrm>
              <a:off x="8128488" y="5594584"/>
              <a:ext cx="2993192" cy="369332"/>
            </a:xfrm>
            <a:prstGeom prst="rect">
              <a:avLst/>
            </a:prstGeom>
            <a:noFill/>
          </p:spPr>
          <p:txBody>
            <a:bodyPr wrap="none" rtlCol="0">
              <a:spAutoFit/>
            </a:bodyPr>
            <a:lstStyle/>
            <a:p>
              <a:r>
                <a:rPr lang="en-US" b="1" dirty="0"/>
                <a:t>Treatment Duration (Wks)</a:t>
              </a:r>
            </a:p>
          </p:txBody>
        </p:sp>
        <p:sp>
          <p:nvSpPr>
            <p:cNvPr id="51" name="TextBox 50">
              <a:extLst>
                <a:ext uri="{FF2B5EF4-FFF2-40B4-BE49-F238E27FC236}">
                  <a16:creationId xmlns:a16="http://schemas.microsoft.com/office/drawing/2014/main" id="{2B33CB22-936C-42FF-A482-530A57112487}"/>
                </a:ext>
              </a:extLst>
            </p:cNvPr>
            <p:cNvSpPr txBox="1"/>
            <p:nvPr/>
          </p:nvSpPr>
          <p:spPr>
            <a:xfrm rot="16200000">
              <a:off x="5592338" y="3337551"/>
              <a:ext cx="2254349" cy="646331"/>
            </a:xfrm>
            <a:prstGeom prst="rect">
              <a:avLst/>
            </a:prstGeom>
            <a:noFill/>
          </p:spPr>
          <p:txBody>
            <a:bodyPr wrap="square" rtlCol="0">
              <a:spAutoFit/>
            </a:bodyPr>
            <a:lstStyle/>
            <a:p>
              <a:pPr algn="ctr">
                <a:buNone/>
              </a:pPr>
              <a:r>
                <a:rPr lang="en-US" b="1" dirty="0"/>
                <a:t>Pts With NS5A RASs at VF (%)</a:t>
              </a:r>
            </a:p>
          </p:txBody>
        </p:sp>
        <p:sp>
          <p:nvSpPr>
            <p:cNvPr id="52" name="Rectangle 51">
              <a:extLst>
                <a:ext uri="{FF2B5EF4-FFF2-40B4-BE49-F238E27FC236}">
                  <a16:creationId xmlns:a16="http://schemas.microsoft.com/office/drawing/2014/main" id="{A255F0EB-93D9-496F-BBB0-8DBA7ABE6E19}"/>
                </a:ext>
              </a:extLst>
            </p:cNvPr>
            <p:cNvSpPr/>
            <p:nvPr/>
          </p:nvSpPr>
          <p:spPr bwMode="auto">
            <a:xfrm>
              <a:off x="7803178" y="4191418"/>
              <a:ext cx="731520" cy="1097280"/>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53" name="Rectangle 52">
              <a:extLst>
                <a:ext uri="{FF2B5EF4-FFF2-40B4-BE49-F238E27FC236}">
                  <a16:creationId xmlns:a16="http://schemas.microsoft.com/office/drawing/2014/main" id="{0BE2EEA8-0698-41E0-923C-72503C8AC87C}"/>
                </a:ext>
              </a:extLst>
            </p:cNvPr>
            <p:cNvSpPr/>
            <p:nvPr/>
          </p:nvSpPr>
          <p:spPr bwMode="auto">
            <a:xfrm>
              <a:off x="8743751" y="3306998"/>
              <a:ext cx="731520" cy="1975104"/>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54" name="TextBox 53">
              <a:extLst>
                <a:ext uri="{FF2B5EF4-FFF2-40B4-BE49-F238E27FC236}">
                  <a16:creationId xmlns:a16="http://schemas.microsoft.com/office/drawing/2014/main" id="{0C9AF9BE-9EFB-43F9-8E00-91BA45D8D2A7}"/>
                </a:ext>
              </a:extLst>
            </p:cNvPr>
            <p:cNvSpPr txBox="1"/>
            <p:nvPr/>
          </p:nvSpPr>
          <p:spPr>
            <a:xfrm>
              <a:off x="7966643" y="4678049"/>
              <a:ext cx="404591" cy="584775"/>
            </a:xfrm>
            <a:prstGeom prst="rect">
              <a:avLst/>
            </a:prstGeom>
            <a:noFill/>
          </p:spPr>
          <p:txBody>
            <a:bodyPr wrap="square" rtlCol="0">
              <a:spAutoFit/>
            </a:bodyPr>
            <a:lstStyle/>
            <a:p>
              <a:pPr algn="ctr"/>
              <a:r>
                <a:rPr lang="en-US" sz="1600" b="0" dirty="0">
                  <a:solidFill>
                    <a:schemeClr val="bg2">
                      <a:lumMod val="10000"/>
                    </a:schemeClr>
                  </a:solidFill>
                </a:rPr>
                <a:t>3/8</a:t>
              </a:r>
            </a:p>
          </p:txBody>
        </p:sp>
        <p:sp>
          <p:nvSpPr>
            <p:cNvPr id="55" name="TextBox 54">
              <a:extLst>
                <a:ext uri="{FF2B5EF4-FFF2-40B4-BE49-F238E27FC236}">
                  <a16:creationId xmlns:a16="http://schemas.microsoft.com/office/drawing/2014/main" id="{C817952D-B047-4A31-8053-BEB949FA0E16}"/>
                </a:ext>
              </a:extLst>
            </p:cNvPr>
            <p:cNvSpPr txBox="1"/>
            <p:nvPr/>
          </p:nvSpPr>
          <p:spPr>
            <a:xfrm>
              <a:off x="8838498" y="4678049"/>
              <a:ext cx="542027" cy="584775"/>
            </a:xfrm>
            <a:prstGeom prst="rect">
              <a:avLst/>
            </a:prstGeom>
            <a:noFill/>
          </p:spPr>
          <p:txBody>
            <a:bodyPr wrap="square" rtlCol="0">
              <a:spAutoFit/>
            </a:bodyPr>
            <a:lstStyle/>
            <a:p>
              <a:pPr algn="ctr"/>
              <a:r>
                <a:rPr lang="en-US" sz="1600" b="0" dirty="0">
                  <a:solidFill>
                    <a:schemeClr val="bg2">
                      <a:lumMod val="10000"/>
                    </a:schemeClr>
                  </a:solidFill>
                </a:rPr>
                <a:t>14/21</a:t>
              </a:r>
            </a:p>
          </p:txBody>
        </p:sp>
        <p:sp>
          <p:nvSpPr>
            <p:cNvPr id="56" name="TextBox 55">
              <a:extLst>
                <a:ext uri="{FF2B5EF4-FFF2-40B4-BE49-F238E27FC236}">
                  <a16:creationId xmlns:a16="http://schemas.microsoft.com/office/drawing/2014/main" id="{6EDC97FC-B11B-46B4-AB07-A35299FDE285}"/>
                </a:ext>
              </a:extLst>
            </p:cNvPr>
            <p:cNvSpPr txBox="1"/>
            <p:nvPr/>
          </p:nvSpPr>
          <p:spPr>
            <a:xfrm>
              <a:off x="6925789" y="4866697"/>
              <a:ext cx="1007864" cy="338554"/>
            </a:xfrm>
            <a:prstGeom prst="rect">
              <a:avLst/>
            </a:prstGeom>
            <a:noFill/>
          </p:spPr>
          <p:txBody>
            <a:bodyPr wrap="square" rtlCol="0">
              <a:spAutoFit/>
            </a:bodyPr>
            <a:lstStyle/>
            <a:p>
              <a:r>
                <a:rPr lang="en-US" sz="1600" b="0" dirty="0"/>
                <a:t>n/N =</a:t>
              </a:r>
            </a:p>
          </p:txBody>
        </p:sp>
        <p:sp>
          <p:nvSpPr>
            <p:cNvPr id="57" name="Rectangle 56">
              <a:extLst>
                <a:ext uri="{FF2B5EF4-FFF2-40B4-BE49-F238E27FC236}">
                  <a16:creationId xmlns:a16="http://schemas.microsoft.com/office/drawing/2014/main" id="{71F070B8-C554-4206-AE5B-7864C493E6E2}"/>
                </a:ext>
              </a:extLst>
            </p:cNvPr>
            <p:cNvSpPr/>
            <p:nvPr/>
          </p:nvSpPr>
          <p:spPr bwMode="auto">
            <a:xfrm>
              <a:off x="9714110" y="2472351"/>
              <a:ext cx="731520" cy="2834640"/>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58" name="TextBox 32">
              <a:extLst>
                <a:ext uri="{FF2B5EF4-FFF2-40B4-BE49-F238E27FC236}">
                  <a16:creationId xmlns:a16="http://schemas.microsoft.com/office/drawing/2014/main" id="{1370B8AD-8219-4352-9387-3985295A7F92}"/>
                </a:ext>
              </a:extLst>
            </p:cNvPr>
            <p:cNvSpPr txBox="1">
              <a:spLocks noChangeArrowheads="1"/>
            </p:cNvSpPr>
            <p:nvPr/>
          </p:nvSpPr>
          <p:spPr bwMode="auto">
            <a:xfrm>
              <a:off x="8019698" y="5316812"/>
              <a:ext cx="298480"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6</a:t>
              </a:r>
            </a:p>
          </p:txBody>
        </p:sp>
        <p:sp>
          <p:nvSpPr>
            <p:cNvPr id="59" name="TextBox 58">
              <a:extLst>
                <a:ext uri="{FF2B5EF4-FFF2-40B4-BE49-F238E27FC236}">
                  <a16:creationId xmlns:a16="http://schemas.microsoft.com/office/drawing/2014/main" id="{BDC8577E-7034-45A5-95B8-B1DBBB4D6306}"/>
                </a:ext>
              </a:extLst>
            </p:cNvPr>
            <p:cNvSpPr txBox="1">
              <a:spLocks noChangeArrowheads="1"/>
            </p:cNvSpPr>
            <p:nvPr/>
          </p:nvSpPr>
          <p:spPr bwMode="auto">
            <a:xfrm>
              <a:off x="8960271" y="5316812"/>
              <a:ext cx="298480"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8</a:t>
              </a:r>
            </a:p>
          </p:txBody>
        </p:sp>
        <p:sp>
          <p:nvSpPr>
            <p:cNvPr id="60" name="TextBox 32">
              <a:extLst>
                <a:ext uri="{FF2B5EF4-FFF2-40B4-BE49-F238E27FC236}">
                  <a16:creationId xmlns:a16="http://schemas.microsoft.com/office/drawing/2014/main" id="{DFA271CF-20B4-4DA6-9EB5-30A272D38A44}"/>
                </a:ext>
              </a:extLst>
            </p:cNvPr>
            <p:cNvSpPr txBox="1">
              <a:spLocks noChangeArrowheads="1"/>
            </p:cNvSpPr>
            <p:nvPr/>
          </p:nvSpPr>
          <p:spPr bwMode="auto">
            <a:xfrm>
              <a:off x="9873724" y="5316812"/>
              <a:ext cx="412293"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12</a:t>
              </a:r>
            </a:p>
          </p:txBody>
        </p:sp>
        <p:sp>
          <p:nvSpPr>
            <p:cNvPr id="61" name="TextBox 32">
              <a:extLst>
                <a:ext uri="{FF2B5EF4-FFF2-40B4-BE49-F238E27FC236}">
                  <a16:creationId xmlns:a16="http://schemas.microsoft.com/office/drawing/2014/main" id="{64277799-F258-487B-B257-54A491554C6F}"/>
                </a:ext>
              </a:extLst>
            </p:cNvPr>
            <p:cNvSpPr txBox="1">
              <a:spLocks noChangeArrowheads="1"/>
            </p:cNvSpPr>
            <p:nvPr/>
          </p:nvSpPr>
          <p:spPr bwMode="auto">
            <a:xfrm>
              <a:off x="7010698" y="2190166"/>
              <a:ext cx="526106"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100</a:t>
              </a:r>
            </a:p>
          </p:txBody>
        </p:sp>
        <p:sp>
          <p:nvSpPr>
            <p:cNvPr id="62" name="TextBox 32">
              <a:extLst>
                <a:ext uri="{FF2B5EF4-FFF2-40B4-BE49-F238E27FC236}">
                  <a16:creationId xmlns:a16="http://schemas.microsoft.com/office/drawing/2014/main" id="{D118E002-78B9-41CE-ABAE-9D014BB069F2}"/>
                </a:ext>
              </a:extLst>
            </p:cNvPr>
            <p:cNvSpPr txBox="1">
              <a:spLocks noChangeArrowheads="1"/>
            </p:cNvSpPr>
            <p:nvPr/>
          </p:nvSpPr>
          <p:spPr bwMode="auto">
            <a:xfrm>
              <a:off x="7131524" y="2767833"/>
              <a:ext cx="392917"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80</a:t>
              </a:r>
            </a:p>
          </p:txBody>
        </p:sp>
        <p:sp>
          <p:nvSpPr>
            <p:cNvPr id="63" name="TextBox 32">
              <a:extLst>
                <a:ext uri="{FF2B5EF4-FFF2-40B4-BE49-F238E27FC236}">
                  <a16:creationId xmlns:a16="http://schemas.microsoft.com/office/drawing/2014/main" id="{3E8283C7-1688-4D35-B5CE-295153D2F87B}"/>
                </a:ext>
              </a:extLst>
            </p:cNvPr>
            <p:cNvSpPr txBox="1">
              <a:spLocks noChangeArrowheads="1"/>
            </p:cNvSpPr>
            <p:nvPr/>
          </p:nvSpPr>
          <p:spPr bwMode="auto">
            <a:xfrm>
              <a:off x="7121836" y="3373105"/>
              <a:ext cx="412293"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60</a:t>
              </a:r>
            </a:p>
          </p:txBody>
        </p:sp>
        <p:sp>
          <p:nvSpPr>
            <p:cNvPr id="64" name="TextBox 32">
              <a:extLst>
                <a:ext uri="{FF2B5EF4-FFF2-40B4-BE49-F238E27FC236}">
                  <a16:creationId xmlns:a16="http://schemas.microsoft.com/office/drawing/2014/main" id="{3E2B668E-6C3C-401D-814B-50B3746FC37D}"/>
                </a:ext>
              </a:extLst>
            </p:cNvPr>
            <p:cNvSpPr txBox="1">
              <a:spLocks noChangeArrowheads="1"/>
            </p:cNvSpPr>
            <p:nvPr/>
          </p:nvSpPr>
          <p:spPr bwMode="auto">
            <a:xfrm>
              <a:off x="7083575" y="3981081"/>
              <a:ext cx="501381" cy="3139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40</a:t>
              </a:r>
            </a:p>
          </p:txBody>
        </p:sp>
        <p:sp>
          <p:nvSpPr>
            <p:cNvPr id="65" name="TextBox 32">
              <a:extLst>
                <a:ext uri="{FF2B5EF4-FFF2-40B4-BE49-F238E27FC236}">
                  <a16:creationId xmlns:a16="http://schemas.microsoft.com/office/drawing/2014/main" id="{A3D1994D-9D5D-4AFE-9F65-F791200FE357}"/>
                </a:ext>
              </a:extLst>
            </p:cNvPr>
            <p:cNvSpPr txBox="1">
              <a:spLocks noChangeArrowheads="1"/>
            </p:cNvSpPr>
            <p:nvPr/>
          </p:nvSpPr>
          <p:spPr bwMode="auto">
            <a:xfrm>
              <a:off x="7131525" y="4574609"/>
              <a:ext cx="392916"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20</a:t>
              </a:r>
            </a:p>
          </p:txBody>
        </p:sp>
        <p:sp>
          <p:nvSpPr>
            <p:cNvPr id="66" name="TextBox 32">
              <a:extLst>
                <a:ext uri="{FF2B5EF4-FFF2-40B4-BE49-F238E27FC236}">
                  <a16:creationId xmlns:a16="http://schemas.microsoft.com/office/drawing/2014/main" id="{F77235E9-BCB8-41E6-A4B5-F7726228AB8B}"/>
                </a:ext>
              </a:extLst>
            </p:cNvPr>
            <p:cNvSpPr txBox="1">
              <a:spLocks noChangeArrowheads="1"/>
            </p:cNvSpPr>
            <p:nvPr/>
          </p:nvSpPr>
          <p:spPr bwMode="auto">
            <a:xfrm>
              <a:off x="7232975" y="5161238"/>
              <a:ext cx="298480"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0</a:t>
              </a:r>
            </a:p>
          </p:txBody>
        </p:sp>
        <p:cxnSp>
          <p:nvCxnSpPr>
            <p:cNvPr id="67" name="Straight Connector 66">
              <a:extLst>
                <a:ext uri="{FF2B5EF4-FFF2-40B4-BE49-F238E27FC236}">
                  <a16:creationId xmlns:a16="http://schemas.microsoft.com/office/drawing/2014/main" id="{4E7BA451-AB06-42A5-945D-E04583D23C6A}"/>
                </a:ext>
              </a:extLst>
            </p:cNvPr>
            <p:cNvCxnSpPr/>
            <p:nvPr/>
          </p:nvCxnSpPr>
          <p:spPr bwMode="auto">
            <a:xfrm>
              <a:off x="7519095" y="2320561"/>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5B9E8FC8-FFB6-4494-963A-3FDF16D3D3BE}"/>
                </a:ext>
              </a:extLst>
            </p:cNvPr>
            <p:cNvCxnSpPr/>
            <p:nvPr/>
          </p:nvCxnSpPr>
          <p:spPr bwMode="auto">
            <a:xfrm>
              <a:off x="7519095" y="2917444"/>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CD80A767-182B-43EF-AE81-7C4ABB775917}"/>
                </a:ext>
              </a:extLst>
            </p:cNvPr>
            <p:cNvCxnSpPr/>
            <p:nvPr/>
          </p:nvCxnSpPr>
          <p:spPr bwMode="auto">
            <a:xfrm>
              <a:off x="7519095" y="3514327"/>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3792E8E1-AF0F-4D66-977F-074521281C14}"/>
                </a:ext>
              </a:extLst>
            </p:cNvPr>
            <p:cNvCxnSpPr/>
            <p:nvPr/>
          </p:nvCxnSpPr>
          <p:spPr bwMode="auto">
            <a:xfrm>
              <a:off x="7519095" y="4111211"/>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11E12A7F-CBBC-4AB1-B2A9-5388C5062AA6}"/>
                </a:ext>
              </a:extLst>
            </p:cNvPr>
            <p:cNvCxnSpPr/>
            <p:nvPr/>
          </p:nvCxnSpPr>
          <p:spPr bwMode="auto">
            <a:xfrm>
              <a:off x="7519095" y="4708094"/>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5EEF4E02-4FD6-435F-80AB-87AC5E988C51}"/>
                </a:ext>
              </a:extLst>
            </p:cNvPr>
            <p:cNvCxnSpPr/>
            <p:nvPr/>
          </p:nvCxnSpPr>
          <p:spPr bwMode="auto">
            <a:xfrm>
              <a:off x="7519095" y="5293499"/>
              <a:ext cx="87143" cy="0"/>
            </a:xfrm>
            <a:prstGeom prst="line">
              <a:avLst/>
            </a:prstGeom>
            <a:noFill/>
            <a:ln w="28575" cap="flat" cmpd="sng" algn="ctr">
              <a:solidFill>
                <a:schemeClr val="tx1"/>
              </a:solidFill>
              <a:prstDash val="solid"/>
              <a:round/>
              <a:headEnd type="none" w="med" len="med"/>
              <a:tailEnd type="none" w="med" len="med"/>
            </a:ln>
            <a:effectLst/>
          </p:spPr>
        </p:cxnSp>
        <p:sp>
          <p:nvSpPr>
            <p:cNvPr id="73" name="TextBox 32">
              <a:extLst>
                <a:ext uri="{FF2B5EF4-FFF2-40B4-BE49-F238E27FC236}">
                  <a16:creationId xmlns:a16="http://schemas.microsoft.com/office/drawing/2014/main" id="{A71461F4-6650-4A86-B71E-48B5325AE0CA}"/>
                </a:ext>
              </a:extLst>
            </p:cNvPr>
            <p:cNvSpPr txBox="1">
              <a:spLocks noChangeArrowheads="1"/>
            </p:cNvSpPr>
            <p:nvPr/>
          </p:nvSpPr>
          <p:spPr bwMode="auto">
            <a:xfrm>
              <a:off x="7810939" y="3872240"/>
              <a:ext cx="715999" cy="3139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37.5</a:t>
              </a:r>
            </a:p>
          </p:txBody>
        </p:sp>
        <p:sp>
          <p:nvSpPr>
            <p:cNvPr id="74" name="TextBox 32">
              <a:extLst>
                <a:ext uri="{FF2B5EF4-FFF2-40B4-BE49-F238E27FC236}">
                  <a16:creationId xmlns:a16="http://schemas.microsoft.com/office/drawing/2014/main" id="{19D0A03B-4C55-4697-B521-2DBD869F9264}"/>
                </a:ext>
              </a:extLst>
            </p:cNvPr>
            <p:cNvSpPr txBox="1">
              <a:spLocks noChangeArrowheads="1"/>
            </p:cNvSpPr>
            <p:nvPr/>
          </p:nvSpPr>
          <p:spPr bwMode="auto">
            <a:xfrm>
              <a:off x="8793864" y="2990162"/>
              <a:ext cx="631295" cy="3139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66.7</a:t>
              </a:r>
            </a:p>
          </p:txBody>
        </p:sp>
        <p:sp>
          <p:nvSpPr>
            <p:cNvPr id="75" name="TextBox 32">
              <a:extLst>
                <a:ext uri="{FF2B5EF4-FFF2-40B4-BE49-F238E27FC236}">
                  <a16:creationId xmlns:a16="http://schemas.microsoft.com/office/drawing/2014/main" id="{4F9787E7-2D57-4354-9916-DD08C3B7FE64}"/>
                </a:ext>
              </a:extLst>
            </p:cNvPr>
            <p:cNvSpPr txBox="1">
              <a:spLocks noChangeArrowheads="1"/>
            </p:cNvSpPr>
            <p:nvPr/>
          </p:nvSpPr>
          <p:spPr bwMode="auto">
            <a:xfrm>
              <a:off x="9740780" y="2135321"/>
              <a:ext cx="678181" cy="3139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94.7</a:t>
              </a:r>
            </a:p>
          </p:txBody>
        </p:sp>
        <p:sp>
          <p:nvSpPr>
            <p:cNvPr id="76" name="TextBox 32">
              <a:extLst>
                <a:ext uri="{FF2B5EF4-FFF2-40B4-BE49-F238E27FC236}">
                  <a16:creationId xmlns:a16="http://schemas.microsoft.com/office/drawing/2014/main" id="{BE8B3748-4521-4C11-B36C-DEBFDB352D5E}"/>
                </a:ext>
              </a:extLst>
            </p:cNvPr>
            <p:cNvSpPr txBox="1">
              <a:spLocks noChangeArrowheads="1"/>
            </p:cNvSpPr>
            <p:nvPr/>
          </p:nvSpPr>
          <p:spPr bwMode="auto">
            <a:xfrm>
              <a:off x="10767733" y="1998659"/>
              <a:ext cx="534164" cy="3139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100</a:t>
              </a:r>
            </a:p>
          </p:txBody>
        </p:sp>
        <p:cxnSp>
          <p:nvCxnSpPr>
            <p:cNvPr id="77" name="Straight Connector 76">
              <a:extLst>
                <a:ext uri="{FF2B5EF4-FFF2-40B4-BE49-F238E27FC236}">
                  <a16:creationId xmlns:a16="http://schemas.microsoft.com/office/drawing/2014/main" id="{FB66E26F-CE1B-4B40-BAFD-E943FB82DD39}"/>
                </a:ext>
              </a:extLst>
            </p:cNvPr>
            <p:cNvCxnSpPr/>
            <p:nvPr/>
          </p:nvCxnSpPr>
          <p:spPr bwMode="auto">
            <a:xfrm flipH="1">
              <a:off x="7607278" y="2303722"/>
              <a:ext cx="0" cy="3099203"/>
            </a:xfrm>
            <a:prstGeom prst="line">
              <a:avLst/>
            </a:prstGeom>
            <a:noFill/>
            <a:ln w="28575" cap="flat" cmpd="sng" algn="ctr">
              <a:solidFill>
                <a:schemeClr val="tx1"/>
              </a:solidFill>
              <a:prstDash val="solid"/>
              <a:round/>
              <a:headEnd type="none" w="med" len="med"/>
              <a:tailEnd type="none" w="med" len="med"/>
            </a:ln>
            <a:effectLst/>
          </p:spPr>
        </p:cxnSp>
        <p:sp>
          <p:nvSpPr>
            <p:cNvPr id="78" name="Rectangle 77">
              <a:extLst>
                <a:ext uri="{FF2B5EF4-FFF2-40B4-BE49-F238E27FC236}">
                  <a16:creationId xmlns:a16="http://schemas.microsoft.com/office/drawing/2014/main" id="{920EE436-C1A4-4496-B7B0-1623DE0DE160}"/>
                </a:ext>
              </a:extLst>
            </p:cNvPr>
            <p:cNvSpPr/>
            <p:nvPr/>
          </p:nvSpPr>
          <p:spPr bwMode="auto">
            <a:xfrm>
              <a:off x="10669055" y="2326335"/>
              <a:ext cx="731520" cy="2975234"/>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79" name="TextBox 78">
              <a:extLst>
                <a:ext uri="{FF2B5EF4-FFF2-40B4-BE49-F238E27FC236}">
                  <a16:creationId xmlns:a16="http://schemas.microsoft.com/office/drawing/2014/main" id="{2F2A670C-3BF3-4E87-8036-57370FBD5AB8}"/>
                </a:ext>
              </a:extLst>
            </p:cNvPr>
            <p:cNvSpPr txBox="1"/>
            <p:nvPr/>
          </p:nvSpPr>
          <p:spPr>
            <a:xfrm>
              <a:off x="9818442" y="4678049"/>
              <a:ext cx="522856" cy="584775"/>
            </a:xfrm>
            <a:prstGeom prst="rect">
              <a:avLst/>
            </a:prstGeom>
            <a:noFill/>
          </p:spPr>
          <p:txBody>
            <a:bodyPr wrap="square" rtlCol="0">
              <a:spAutoFit/>
            </a:bodyPr>
            <a:lstStyle/>
            <a:p>
              <a:pPr algn="ctr"/>
              <a:r>
                <a:rPr lang="en-US" sz="1600" b="0" dirty="0">
                  <a:solidFill>
                    <a:schemeClr val="bg2">
                      <a:lumMod val="10000"/>
                    </a:schemeClr>
                  </a:solidFill>
                </a:rPr>
                <a:t>18/19</a:t>
              </a:r>
            </a:p>
          </p:txBody>
        </p:sp>
        <p:sp>
          <p:nvSpPr>
            <p:cNvPr id="80" name="TextBox 79">
              <a:extLst>
                <a:ext uri="{FF2B5EF4-FFF2-40B4-BE49-F238E27FC236}">
                  <a16:creationId xmlns:a16="http://schemas.microsoft.com/office/drawing/2014/main" id="{73F732F3-0EBE-4CB7-91A5-56A1540AE465}"/>
                </a:ext>
              </a:extLst>
            </p:cNvPr>
            <p:cNvSpPr txBox="1"/>
            <p:nvPr/>
          </p:nvSpPr>
          <p:spPr>
            <a:xfrm>
              <a:off x="10773387" y="4678049"/>
              <a:ext cx="522856" cy="584775"/>
            </a:xfrm>
            <a:prstGeom prst="rect">
              <a:avLst/>
            </a:prstGeom>
            <a:noFill/>
          </p:spPr>
          <p:txBody>
            <a:bodyPr wrap="square" rtlCol="0">
              <a:spAutoFit/>
            </a:bodyPr>
            <a:lstStyle/>
            <a:p>
              <a:pPr algn="ctr"/>
              <a:r>
                <a:rPr lang="en-US" sz="1600" b="0" dirty="0">
                  <a:solidFill>
                    <a:schemeClr val="bg2">
                      <a:lumMod val="10000"/>
                    </a:schemeClr>
                  </a:solidFill>
                </a:rPr>
                <a:t>3/</a:t>
              </a:r>
            </a:p>
            <a:p>
              <a:pPr algn="ctr"/>
              <a:r>
                <a:rPr lang="en-US" sz="1600" b="0" dirty="0">
                  <a:solidFill>
                    <a:schemeClr val="bg2">
                      <a:lumMod val="10000"/>
                    </a:schemeClr>
                  </a:solidFill>
                </a:rPr>
                <a:t>3</a:t>
              </a:r>
            </a:p>
          </p:txBody>
        </p:sp>
        <p:sp>
          <p:nvSpPr>
            <p:cNvPr id="81" name="TextBox 32">
              <a:extLst>
                <a:ext uri="{FF2B5EF4-FFF2-40B4-BE49-F238E27FC236}">
                  <a16:creationId xmlns:a16="http://schemas.microsoft.com/office/drawing/2014/main" id="{6BAA3781-EB0A-4CD5-8A7B-F49769F65177}"/>
                </a:ext>
              </a:extLst>
            </p:cNvPr>
            <p:cNvSpPr txBox="1">
              <a:spLocks noChangeArrowheads="1"/>
            </p:cNvSpPr>
            <p:nvPr/>
          </p:nvSpPr>
          <p:spPr bwMode="auto">
            <a:xfrm>
              <a:off x="10828669" y="5329827"/>
              <a:ext cx="412292"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24</a:t>
              </a:r>
            </a:p>
          </p:txBody>
        </p:sp>
        <p:cxnSp>
          <p:nvCxnSpPr>
            <p:cNvPr id="82" name="Straight Connector 81">
              <a:extLst>
                <a:ext uri="{FF2B5EF4-FFF2-40B4-BE49-F238E27FC236}">
                  <a16:creationId xmlns:a16="http://schemas.microsoft.com/office/drawing/2014/main" id="{EAAB72E5-F588-42FA-BBA2-B6D4B51F775C}"/>
                </a:ext>
              </a:extLst>
            </p:cNvPr>
            <p:cNvCxnSpPr/>
            <p:nvPr/>
          </p:nvCxnSpPr>
          <p:spPr bwMode="auto">
            <a:xfrm flipH="1">
              <a:off x="11553384" y="5295871"/>
              <a:ext cx="0" cy="82645"/>
            </a:xfrm>
            <a:prstGeom prst="line">
              <a:avLst/>
            </a:prstGeom>
            <a:noFill/>
            <a:ln w="28575" cap="flat" cmpd="sng" algn="ctr">
              <a:solidFill>
                <a:schemeClr val="tx1"/>
              </a:solidFill>
              <a:prstDash val="solid"/>
              <a:round/>
              <a:headEnd type="none" w="med" len="med"/>
              <a:tailEnd type="none" w="med" len="med"/>
            </a:ln>
            <a:effectLst/>
          </p:spPr>
        </p:cxnSp>
        <p:cxnSp>
          <p:nvCxnSpPr>
            <p:cNvPr id="83" name="Straight Connector 82">
              <a:extLst>
                <a:ext uri="{FF2B5EF4-FFF2-40B4-BE49-F238E27FC236}">
                  <a16:creationId xmlns:a16="http://schemas.microsoft.com/office/drawing/2014/main" id="{FCEBAFD8-8023-4AC1-963C-C769F6E78164}"/>
                </a:ext>
              </a:extLst>
            </p:cNvPr>
            <p:cNvCxnSpPr>
              <a:cxnSpLocks/>
            </p:cNvCxnSpPr>
            <p:nvPr/>
          </p:nvCxnSpPr>
          <p:spPr bwMode="auto">
            <a:xfrm flipH="1" flipV="1">
              <a:off x="7535494" y="5291082"/>
              <a:ext cx="4023360" cy="0"/>
            </a:xfrm>
            <a:prstGeom prst="line">
              <a:avLst/>
            </a:prstGeom>
            <a:noFill/>
            <a:ln w="2857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1593687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Durability of Treatment-Emergent NS5A RASs</a:t>
            </a:r>
          </a:p>
        </p:txBody>
      </p:sp>
      <p:sp>
        <p:nvSpPr>
          <p:cNvPr id="4" name="TextBox 3"/>
          <p:cNvSpPr txBox="1"/>
          <p:nvPr/>
        </p:nvSpPr>
        <p:spPr>
          <a:xfrm>
            <a:off x="8064215" y="1497677"/>
            <a:ext cx="2374733" cy="399902"/>
          </a:xfrm>
          <a:prstGeom prst="rect">
            <a:avLst/>
          </a:prstGeom>
          <a:noFill/>
        </p:spPr>
        <p:txBody>
          <a:bodyPr wrap="none" rtlCol="0">
            <a:spAutoFit/>
          </a:bodyPr>
          <a:lstStyle/>
          <a:p>
            <a:pPr algn="ctr"/>
            <a:r>
              <a:rPr lang="en-US" sz="1998" dirty="0">
                <a:solidFill>
                  <a:schemeClr val="accent1"/>
                </a:solidFill>
              </a:rPr>
              <a:t>EBR/GZR ± RBV</a:t>
            </a:r>
            <a:r>
              <a:rPr lang="en-US" sz="1998" baseline="30000" dirty="0">
                <a:solidFill>
                  <a:schemeClr val="accent1"/>
                </a:solidFill>
              </a:rPr>
              <a:t>[2]</a:t>
            </a:r>
            <a:endParaRPr lang="en-US" sz="1998" dirty="0">
              <a:solidFill>
                <a:schemeClr val="accent1"/>
              </a:solidFill>
            </a:endParaRPr>
          </a:p>
        </p:txBody>
      </p:sp>
      <p:grpSp>
        <p:nvGrpSpPr>
          <p:cNvPr id="6" name="Group 1"/>
          <p:cNvGrpSpPr>
            <a:grpSpLocks/>
          </p:cNvGrpSpPr>
          <p:nvPr/>
        </p:nvGrpSpPr>
        <p:grpSpPr bwMode="auto">
          <a:xfrm>
            <a:off x="9190011" y="6207266"/>
            <a:ext cx="2671958" cy="450616"/>
            <a:chOff x="9289790" y="4481726"/>
            <a:chExt cx="2673350" cy="450347"/>
          </a:xfrm>
        </p:grpSpPr>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9" name="Text Box 11"/>
          <p:cNvSpPr txBox="1">
            <a:spLocks noChangeArrowheads="1"/>
          </p:cNvSpPr>
          <p:nvPr/>
        </p:nvSpPr>
        <p:spPr bwMode="auto">
          <a:xfrm>
            <a:off x="412535" y="6129228"/>
            <a:ext cx="8006353" cy="522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1. Dvory-Sobol H, et al. EASL 2015. Abstract O059.</a:t>
            </a:r>
          </a:p>
          <a:p>
            <a:pPr>
              <a:lnSpc>
                <a:spcPct val="100000"/>
              </a:lnSpc>
              <a:spcBef>
                <a:spcPct val="0"/>
              </a:spcBef>
              <a:spcAft>
                <a:spcPct val="0"/>
              </a:spcAft>
              <a:buClrTx/>
              <a:buNone/>
            </a:pPr>
            <a:r>
              <a:rPr lang="en-US" altLang="en-US" sz="1400" b="0" dirty="0">
                <a:solidFill>
                  <a:schemeClr val="bg2"/>
                </a:solidFill>
              </a:rPr>
              <a:t>2. Lahser F, et al. AASLD 2016. Abstract 61.</a:t>
            </a:r>
          </a:p>
        </p:txBody>
      </p:sp>
      <p:sp>
        <p:nvSpPr>
          <p:cNvPr id="59" name="TextBox 58"/>
          <p:cNvSpPr txBox="1"/>
          <p:nvPr/>
        </p:nvSpPr>
        <p:spPr>
          <a:xfrm rot="16200000">
            <a:off x="5492022" y="3408541"/>
            <a:ext cx="2202273" cy="338466"/>
          </a:xfrm>
          <a:prstGeom prst="rect">
            <a:avLst/>
          </a:prstGeom>
          <a:noFill/>
        </p:spPr>
        <p:txBody>
          <a:bodyPr wrap="none" rtlCol="0">
            <a:spAutoFit/>
          </a:bodyPr>
          <a:lstStyle/>
          <a:p>
            <a:pPr algn="ctr">
              <a:buNone/>
            </a:pPr>
            <a:r>
              <a:rPr lang="en-US" sz="1600" dirty="0"/>
              <a:t>Detectable RASs (%)</a:t>
            </a:r>
          </a:p>
        </p:txBody>
      </p:sp>
      <p:sp>
        <p:nvSpPr>
          <p:cNvPr id="60" name="TextBox 59"/>
          <p:cNvSpPr txBox="1"/>
          <p:nvPr/>
        </p:nvSpPr>
        <p:spPr>
          <a:xfrm>
            <a:off x="8734060" y="5581642"/>
            <a:ext cx="1426622" cy="338466"/>
          </a:xfrm>
          <a:prstGeom prst="rect">
            <a:avLst/>
          </a:prstGeom>
          <a:noFill/>
        </p:spPr>
        <p:txBody>
          <a:bodyPr wrap="none" rtlCol="0">
            <a:spAutoFit/>
          </a:bodyPr>
          <a:lstStyle/>
          <a:p>
            <a:pPr algn="ctr"/>
            <a:r>
              <a:rPr lang="en-US" sz="1600" dirty="0"/>
              <a:t>Wks Post VF</a:t>
            </a:r>
          </a:p>
        </p:txBody>
      </p:sp>
      <p:sp>
        <p:nvSpPr>
          <p:cNvPr id="61" name="TextBox 60"/>
          <p:cNvSpPr txBox="1"/>
          <p:nvPr/>
        </p:nvSpPr>
        <p:spPr>
          <a:xfrm>
            <a:off x="6696522" y="1783953"/>
            <a:ext cx="525969" cy="338466"/>
          </a:xfrm>
          <a:prstGeom prst="rect">
            <a:avLst/>
          </a:prstGeom>
          <a:noFill/>
        </p:spPr>
        <p:txBody>
          <a:bodyPr wrap="none" rtlCol="0">
            <a:spAutoFit/>
          </a:bodyPr>
          <a:lstStyle/>
          <a:p>
            <a:pPr algn="r"/>
            <a:r>
              <a:rPr lang="en-US" sz="1600" b="0" dirty="0"/>
              <a:t>100</a:t>
            </a:r>
          </a:p>
        </p:txBody>
      </p:sp>
      <p:cxnSp>
        <p:nvCxnSpPr>
          <p:cNvPr id="62" name="Straight Connector 61"/>
          <p:cNvCxnSpPr/>
          <p:nvPr/>
        </p:nvCxnSpPr>
        <p:spPr bwMode="auto">
          <a:xfrm>
            <a:off x="7179858" y="1947075"/>
            <a:ext cx="65893" cy="0"/>
          </a:xfrm>
          <a:prstGeom prst="line">
            <a:avLst/>
          </a:prstGeom>
          <a:noFill/>
          <a:ln w="28575" cap="flat" cmpd="sng" algn="ctr">
            <a:solidFill>
              <a:schemeClr val="tx1"/>
            </a:solidFill>
            <a:prstDash val="solid"/>
            <a:round/>
            <a:headEnd type="none" w="med" len="med"/>
            <a:tailEnd type="none" w="med" len="med"/>
          </a:ln>
          <a:effectLst/>
        </p:spPr>
      </p:cxnSp>
      <p:cxnSp>
        <p:nvCxnSpPr>
          <p:cNvPr id="63" name="Straight Connector 62"/>
          <p:cNvCxnSpPr/>
          <p:nvPr/>
        </p:nvCxnSpPr>
        <p:spPr bwMode="auto">
          <a:xfrm>
            <a:off x="7179858" y="2600322"/>
            <a:ext cx="65893" cy="0"/>
          </a:xfrm>
          <a:prstGeom prst="line">
            <a:avLst/>
          </a:prstGeom>
          <a:noFill/>
          <a:ln w="28575" cap="flat" cmpd="sng" algn="ctr">
            <a:solidFill>
              <a:schemeClr val="tx1"/>
            </a:solidFill>
            <a:prstDash val="solid"/>
            <a:round/>
            <a:headEnd type="none" w="med" len="med"/>
            <a:tailEnd type="none" w="med" len="med"/>
          </a:ln>
          <a:effectLst/>
        </p:spPr>
      </p:cxnSp>
      <p:cxnSp>
        <p:nvCxnSpPr>
          <p:cNvPr id="64" name="Straight Connector 63"/>
          <p:cNvCxnSpPr/>
          <p:nvPr/>
        </p:nvCxnSpPr>
        <p:spPr bwMode="auto">
          <a:xfrm>
            <a:off x="7179858" y="3253569"/>
            <a:ext cx="65893" cy="0"/>
          </a:xfrm>
          <a:prstGeom prst="line">
            <a:avLst/>
          </a:prstGeom>
          <a:noFill/>
          <a:ln w="28575" cap="flat" cmpd="sng" algn="ctr">
            <a:solidFill>
              <a:schemeClr val="tx1"/>
            </a:solidFill>
            <a:prstDash val="solid"/>
            <a:round/>
            <a:headEnd type="none" w="med" len="med"/>
            <a:tailEnd type="none" w="med" len="med"/>
          </a:ln>
          <a:effectLst/>
        </p:spPr>
      </p:cxnSp>
      <p:cxnSp>
        <p:nvCxnSpPr>
          <p:cNvPr id="65" name="Straight Connector 64"/>
          <p:cNvCxnSpPr/>
          <p:nvPr/>
        </p:nvCxnSpPr>
        <p:spPr bwMode="auto">
          <a:xfrm>
            <a:off x="7179858" y="3906815"/>
            <a:ext cx="65893" cy="0"/>
          </a:xfrm>
          <a:prstGeom prst="line">
            <a:avLst/>
          </a:prstGeom>
          <a:noFill/>
          <a:ln w="28575" cap="flat" cmpd="sng" algn="ctr">
            <a:solidFill>
              <a:schemeClr val="tx1"/>
            </a:solidFill>
            <a:prstDash val="solid"/>
            <a:round/>
            <a:headEnd type="none" w="med" len="med"/>
            <a:tailEnd type="none" w="med" len="med"/>
          </a:ln>
          <a:effectLst/>
        </p:spPr>
      </p:cxnSp>
      <p:cxnSp>
        <p:nvCxnSpPr>
          <p:cNvPr id="66" name="Straight Connector 65"/>
          <p:cNvCxnSpPr/>
          <p:nvPr/>
        </p:nvCxnSpPr>
        <p:spPr bwMode="auto">
          <a:xfrm>
            <a:off x="7179858" y="4560062"/>
            <a:ext cx="65893" cy="0"/>
          </a:xfrm>
          <a:prstGeom prst="line">
            <a:avLst/>
          </a:prstGeom>
          <a:noFill/>
          <a:ln w="2857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7179858" y="5216630"/>
            <a:ext cx="65893" cy="0"/>
          </a:xfrm>
          <a:prstGeom prst="line">
            <a:avLst/>
          </a:prstGeom>
          <a:noFill/>
          <a:ln w="28575" cap="flat" cmpd="sng" algn="ctr">
            <a:solidFill>
              <a:schemeClr val="tx1"/>
            </a:solidFill>
            <a:prstDash val="solid"/>
            <a:round/>
            <a:headEnd type="none" w="med" len="med"/>
            <a:tailEnd type="none" w="med" len="med"/>
          </a:ln>
          <a:effectLst/>
        </p:spPr>
      </p:cxnSp>
      <p:sp>
        <p:nvSpPr>
          <p:cNvPr id="68" name="TextBox 67"/>
          <p:cNvSpPr txBox="1"/>
          <p:nvPr/>
        </p:nvSpPr>
        <p:spPr>
          <a:xfrm>
            <a:off x="6818370" y="2429777"/>
            <a:ext cx="412185" cy="338466"/>
          </a:xfrm>
          <a:prstGeom prst="rect">
            <a:avLst/>
          </a:prstGeom>
          <a:noFill/>
        </p:spPr>
        <p:txBody>
          <a:bodyPr wrap="none" rtlCol="0">
            <a:spAutoFit/>
          </a:bodyPr>
          <a:lstStyle/>
          <a:p>
            <a:pPr algn="r"/>
            <a:r>
              <a:rPr lang="en-US" sz="1600" b="0" dirty="0"/>
              <a:t>80</a:t>
            </a:r>
          </a:p>
        </p:txBody>
      </p:sp>
      <p:sp>
        <p:nvSpPr>
          <p:cNvPr id="69" name="TextBox 68"/>
          <p:cNvSpPr txBox="1"/>
          <p:nvPr/>
        </p:nvSpPr>
        <p:spPr>
          <a:xfrm>
            <a:off x="6809258" y="3088573"/>
            <a:ext cx="412185" cy="338466"/>
          </a:xfrm>
          <a:prstGeom prst="rect">
            <a:avLst/>
          </a:prstGeom>
          <a:noFill/>
        </p:spPr>
        <p:txBody>
          <a:bodyPr wrap="none" rtlCol="0">
            <a:spAutoFit/>
          </a:bodyPr>
          <a:lstStyle/>
          <a:p>
            <a:pPr algn="r"/>
            <a:r>
              <a:rPr lang="en-US" sz="1600" b="0" dirty="0"/>
              <a:t>60</a:t>
            </a:r>
          </a:p>
        </p:txBody>
      </p:sp>
      <p:sp>
        <p:nvSpPr>
          <p:cNvPr id="70" name="TextBox 69"/>
          <p:cNvSpPr txBox="1"/>
          <p:nvPr/>
        </p:nvSpPr>
        <p:spPr>
          <a:xfrm>
            <a:off x="6818548" y="3740910"/>
            <a:ext cx="412185" cy="338466"/>
          </a:xfrm>
          <a:prstGeom prst="rect">
            <a:avLst/>
          </a:prstGeom>
          <a:noFill/>
        </p:spPr>
        <p:txBody>
          <a:bodyPr wrap="none" rtlCol="0">
            <a:spAutoFit/>
          </a:bodyPr>
          <a:lstStyle/>
          <a:p>
            <a:pPr algn="r"/>
            <a:r>
              <a:rPr lang="en-US" sz="1600" b="0" dirty="0"/>
              <a:t>40</a:t>
            </a:r>
          </a:p>
        </p:txBody>
      </p:sp>
      <p:sp>
        <p:nvSpPr>
          <p:cNvPr id="71" name="TextBox 70"/>
          <p:cNvSpPr txBox="1"/>
          <p:nvPr/>
        </p:nvSpPr>
        <p:spPr>
          <a:xfrm>
            <a:off x="6816610" y="4402630"/>
            <a:ext cx="412185" cy="338466"/>
          </a:xfrm>
          <a:prstGeom prst="rect">
            <a:avLst/>
          </a:prstGeom>
          <a:noFill/>
        </p:spPr>
        <p:txBody>
          <a:bodyPr wrap="none" rtlCol="0">
            <a:spAutoFit/>
          </a:bodyPr>
          <a:lstStyle/>
          <a:p>
            <a:pPr algn="r"/>
            <a:r>
              <a:rPr lang="en-US" sz="1600" b="0" dirty="0"/>
              <a:t>20</a:t>
            </a:r>
          </a:p>
        </p:txBody>
      </p:sp>
      <p:sp>
        <p:nvSpPr>
          <p:cNvPr id="72" name="TextBox 71"/>
          <p:cNvSpPr txBox="1"/>
          <p:nvPr/>
        </p:nvSpPr>
        <p:spPr>
          <a:xfrm>
            <a:off x="6939683" y="5054968"/>
            <a:ext cx="298402" cy="338466"/>
          </a:xfrm>
          <a:prstGeom prst="rect">
            <a:avLst/>
          </a:prstGeom>
          <a:noFill/>
        </p:spPr>
        <p:txBody>
          <a:bodyPr wrap="none" rtlCol="0">
            <a:spAutoFit/>
          </a:bodyPr>
          <a:lstStyle/>
          <a:p>
            <a:pPr algn="r"/>
            <a:r>
              <a:rPr lang="en-US" sz="1600" b="0" dirty="0"/>
              <a:t>0</a:t>
            </a:r>
          </a:p>
        </p:txBody>
      </p:sp>
      <p:sp>
        <p:nvSpPr>
          <p:cNvPr id="73" name="Freeform: Shape 72"/>
          <p:cNvSpPr/>
          <p:nvPr/>
        </p:nvSpPr>
        <p:spPr bwMode="auto">
          <a:xfrm>
            <a:off x="7239846" y="1932008"/>
            <a:ext cx="4236378" cy="3284238"/>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nvGrpSpPr>
          <p:cNvPr id="74" name="Group 73"/>
          <p:cNvGrpSpPr/>
          <p:nvPr/>
        </p:nvGrpSpPr>
        <p:grpSpPr>
          <a:xfrm>
            <a:off x="7240018" y="5217392"/>
            <a:ext cx="4218351" cy="64584"/>
            <a:chOff x="7241904" y="5217857"/>
            <a:chExt cx="4219450" cy="76364"/>
          </a:xfrm>
        </p:grpSpPr>
        <p:cxnSp>
          <p:nvCxnSpPr>
            <p:cNvPr id="75" name="Straight Connector 74"/>
            <p:cNvCxnSpPr/>
            <p:nvPr/>
          </p:nvCxnSpPr>
          <p:spPr bwMode="auto">
            <a:xfrm rot="5400000">
              <a:off x="9121902" y="5255789"/>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rot="5400000">
              <a:off x="8738316" y="5255789"/>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rot="5400000">
              <a:off x="8354730" y="5255789"/>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rot="5400000">
              <a:off x="7971144" y="5255789"/>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rot="5400000">
              <a:off x="7587558" y="5255789"/>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rot="5400000">
              <a:off x="7203972" y="5255789"/>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81" name="Straight Connector 80"/>
            <p:cNvCxnSpPr/>
            <p:nvPr/>
          </p:nvCxnSpPr>
          <p:spPr bwMode="auto">
            <a:xfrm rot="5400000">
              <a:off x="11423383" y="5256251"/>
              <a:ext cx="75941" cy="0"/>
            </a:xfrm>
            <a:prstGeom prst="line">
              <a:avLst/>
            </a:prstGeom>
            <a:noFill/>
            <a:ln w="28575" cap="flat" cmpd="sng" algn="ctr">
              <a:solidFill>
                <a:schemeClr val="tx1"/>
              </a:solidFill>
              <a:prstDash val="solid"/>
              <a:round/>
              <a:headEnd type="none" w="med" len="med"/>
              <a:tailEnd type="none" w="med" len="med"/>
            </a:ln>
            <a:effectLst/>
          </p:spPr>
        </p:cxnSp>
        <p:cxnSp>
          <p:nvCxnSpPr>
            <p:cNvPr id="82" name="Straight Connector 81"/>
            <p:cNvCxnSpPr/>
            <p:nvPr/>
          </p:nvCxnSpPr>
          <p:spPr bwMode="auto">
            <a:xfrm rot="5400000">
              <a:off x="11039832" y="5256251"/>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rot="5400000">
              <a:off x="10656246" y="5256251"/>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rot="5400000">
              <a:off x="10272660" y="5256251"/>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rot="5400000">
              <a:off x="9889074" y="5256251"/>
              <a:ext cx="75863" cy="0"/>
            </a:xfrm>
            <a:prstGeom prst="line">
              <a:avLst/>
            </a:prstGeom>
            <a:noFill/>
            <a:ln w="2857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rot="5400000">
              <a:off x="9505488" y="5256251"/>
              <a:ext cx="75863" cy="0"/>
            </a:xfrm>
            <a:prstGeom prst="line">
              <a:avLst/>
            </a:prstGeom>
            <a:noFill/>
            <a:ln w="28575" cap="flat" cmpd="sng" algn="ctr">
              <a:solidFill>
                <a:schemeClr val="tx1"/>
              </a:solidFill>
              <a:prstDash val="solid"/>
              <a:round/>
              <a:headEnd type="none" w="med" len="med"/>
              <a:tailEnd type="none" w="med" len="med"/>
            </a:ln>
            <a:effectLst/>
          </p:spPr>
        </p:cxnSp>
      </p:grpSp>
      <p:sp>
        <p:nvSpPr>
          <p:cNvPr id="87" name="Freeform: Shape 86"/>
          <p:cNvSpPr/>
          <p:nvPr/>
        </p:nvSpPr>
        <p:spPr bwMode="auto">
          <a:xfrm>
            <a:off x="7238500" y="1949081"/>
            <a:ext cx="3868567" cy="229656"/>
          </a:xfrm>
          <a:custGeom>
            <a:avLst/>
            <a:gdLst>
              <a:gd name="connsiteX0" fmla="*/ 0 w 3869575"/>
              <a:gd name="connsiteY0" fmla="*/ 0 h 195349"/>
              <a:gd name="connsiteX1" fmla="*/ 652550 w 3869575"/>
              <a:gd name="connsiteY1" fmla="*/ 0 h 195349"/>
              <a:gd name="connsiteX2" fmla="*/ 652550 w 3869575"/>
              <a:gd name="connsiteY2" fmla="*/ 124690 h 195349"/>
              <a:gd name="connsiteX3" fmla="*/ 1388226 w 3869575"/>
              <a:gd name="connsiteY3" fmla="*/ 124690 h 195349"/>
              <a:gd name="connsiteX4" fmla="*/ 1388226 w 3869575"/>
              <a:gd name="connsiteY4" fmla="*/ 195349 h 195349"/>
              <a:gd name="connsiteX5" fmla="*/ 3869575 w 3869575"/>
              <a:gd name="connsiteY5" fmla="*/ 195349 h 195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69575" h="195349">
                <a:moveTo>
                  <a:pt x="0" y="0"/>
                </a:moveTo>
                <a:lnTo>
                  <a:pt x="652550" y="0"/>
                </a:lnTo>
                <a:lnTo>
                  <a:pt x="652550" y="124690"/>
                </a:lnTo>
                <a:lnTo>
                  <a:pt x="1388226" y="124690"/>
                </a:lnTo>
                <a:lnTo>
                  <a:pt x="1388226" y="195349"/>
                </a:lnTo>
                <a:lnTo>
                  <a:pt x="3869575" y="195349"/>
                </a:ln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88" name="Freeform: Shape 87"/>
          <p:cNvSpPr/>
          <p:nvPr/>
        </p:nvSpPr>
        <p:spPr bwMode="auto">
          <a:xfrm>
            <a:off x="7230189" y="1949081"/>
            <a:ext cx="2426684" cy="2790084"/>
          </a:xfrm>
          <a:custGeom>
            <a:avLst/>
            <a:gdLst>
              <a:gd name="connsiteX0" fmla="*/ 0 w 2427316"/>
              <a:gd name="connsiteY0" fmla="*/ 0 h 2373283"/>
              <a:gd name="connsiteX1" fmla="*/ 95596 w 2427316"/>
              <a:gd name="connsiteY1" fmla="*/ 0 h 2373283"/>
              <a:gd name="connsiteX2" fmla="*/ 95596 w 2427316"/>
              <a:gd name="connsiteY2" fmla="*/ 87283 h 2373283"/>
              <a:gd name="connsiteX3" fmla="*/ 137160 w 2427316"/>
              <a:gd name="connsiteY3" fmla="*/ 87283 h 2373283"/>
              <a:gd name="connsiteX4" fmla="*/ 137160 w 2427316"/>
              <a:gd name="connsiteY4" fmla="*/ 960120 h 2373283"/>
              <a:gd name="connsiteX5" fmla="*/ 191192 w 2427316"/>
              <a:gd name="connsiteY5" fmla="*/ 960120 h 2373283"/>
              <a:gd name="connsiteX6" fmla="*/ 191192 w 2427316"/>
              <a:gd name="connsiteY6" fmla="*/ 1192876 h 2373283"/>
              <a:gd name="connsiteX7" fmla="*/ 191192 w 2427316"/>
              <a:gd name="connsiteY7" fmla="*/ 1192876 h 2373283"/>
              <a:gd name="connsiteX8" fmla="*/ 211974 w 2427316"/>
              <a:gd name="connsiteY8" fmla="*/ 1192876 h 2373283"/>
              <a:gd name="connsiteX9" fmla="*/ 211974 w 2427316"/>
              <a:gd name="connsiteY9" fmla="*/ 1359130 h 2373283"/>
              <a:gd name="connsiteX10" fmla="*/ 236912 w 2427316"/>
              <a:gd name="connsiteY10" fmla="*/ 1359130 h 2373283"/>
              <a:gd name="connsiteX11" fmla="*/ 236912 w 2427316"/>
              <a:gd name="connsiteY11" fmla="*/ 1425632 h 2373283"/>
              <a:gd name="connsiteX12" fmla="*/ 278476 w 2427316"/>
              <a:gd name="connsiteY12" fmla="*/ 1425632 h 2373283"/>
              <a:gd name="connsiteX13" fmla="*/ 278476 w 2427316"/>
              <a:gd name="connsiteY13" fmla="*/ 1504603 h 2373283"/>
              <a:gd name="connsiteX14" fmla="*/ 411480 w 2427316"/>
              <a:gd name="connsiteY14" fmla="*/ 1504603 h 2373283"/>
              <a:gd name="connsiteX15" fmla="*/ 411480 w 2427316"/>
              <a:gd name="connsiteY15" fmla="*/ 1662545 h 2373283"/>
              <a:gd name="connsiteX16" fmla="*/ 477982 w 2427316"/>
              <a:gd name="connsiteY16" fmla="*/ 1662545 h 2373283"/>
              <a:gd name="connsiteX17" fmla="*/ 477982 w 2427316"/>
              <a:gd name="connsiteY17" fmla="*/ 1824643 h 2373283"/>
              <a:gd name="connsiteX18" fmla="*/ 665018 w 2427316"/>
              <a:gd name="connsiteY18" fmla="*/ 1824643 h 2373283"/>
              <a:gd name="connsiteX19" fmla="*/ 665018 w 2427316"/>
              <a:gd name="connsiteY19" fmla="*/ 1907770 h 2373283"/>
              <a:gd name="connsiteX20" fmla="*/ 781396 w 2427316"/>
              <a:gd name="connsiteY20" fmla="*/ 1907770 h 2373283"/>
              <a:gd name="connsiteX21" fmla="*/ 781396 w 2427316"/>
              <a:gd name="connsiteY21" fmla="*/ 1999210 h 2373283"/>
              <a:gd name="connsiteX22" fmla="*/ 827116 w 2427316"/>
              <a:gd name="connsiteY22" fmla="*/ 1999210 h 2373283"/>
              <a:gd name="connsiteX23" fmla="*/ 827116 w 2427316"/>
              <a:gd name="connsiteY23" fmla="*/ 2161309 h 2373283"/>
              <a:gd name="connsiteX24" fmla="*/ 856211 w 2427316"/>
              <a:gd name="connsiteY24" fmla="*/ 2161309 h 2373283"/>
              <a:gd name="connsiteX25" fmla="*/ 856211 w 2427316"/>
              <a:gd name="connsiteY25" fmla="*/ 2248592 h 2373283"/>
              <a:gd name="connsiteX26" fmla="*/ 1009996 w 2427316"/>
              <a:gd name="connsiteY26" fmla="*/ 2248592 h 2373283"/>
              <a:gd name="connsiteX27" fmla="*/ 1009996 w 2427316"/>
              <a:gd name="connsiteY27" fmla="*/ 2373283 h 2373283"/>
              <a:gd name="connsiteX28" fmla="*/ 2427316 w 2427316"/>
              <a:gd name="connsiteY28" fmla="*/ 2373283 h 2373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427316" h="2373283">
                <a:moveTo>
                  <a:pt x="0" y="0"/>
                </a:moveTo>
                <a:lnTo>
                  <a:pt x="95596" y="0"/>
                </a:lnTo>
                <a:lnTo>
                  <a:pt x="95596" y="87283"/>
                </a:lnTo>
                <a:lnTo>
                  <a:pt x="137160" y="87283"/>
                </a:lnTo>
                <a:lnTo>
                  <a:pt x="137160" y="960120"/>
                </a:lnTo>
                <a:lnTo>
                  <a:pt x="191192" y="960120"/>
                </a:lnTo>
                <a:lnTo>
                  <a:pt x="191192" y="1192876"/>
                </a:lnTo>
                <a:lnTo>
                  <a:pt x="191192" y="1192876"/>
                </a:lnTo>
                <a:lnTo>
                  <a:pt x="211974" y="1192876"/>
                </a:lnTo>
                <a:lnTo>
                  <a:pt x="211974" y="1359130"/>
                </a:lnTo>
                <a:lnTo>
                  <a:pt x="236912" y="1359130"/>
                </a:lnTo>
                <a:lnTo>
                  <a:pt x="236912" y="1425632"/>
                </a:lnTo>
                <a:lnTo>
                  <a:pt x="278476" y="1425632"/>
                </a:lnTo>
                <a:lnTo>
                  <a:pt x="278476" y="1504603"/>
                </a:lnTo>
                <a:lnTo>
                  <a:pt x="411480" y="1504603"/>
                </a:lnTo>
                <a:lnTo>
                  <a:pt x="411480" y="1662545"/>
                </a:lnTo>
                <a:lnTo>
                  <a:pt x="477982" y="1662545"/>
                </a:lnTo>
                <a:lnTo>
                  <a:pt x="477982" y="1824643"/>
                </a:lnTo>
                <a:lnTo>
                  <a:pt x="665018" y="1824643"/>
                </a:lnTo>
                <a:lnTo>
                  <a:pt x="665018" y="1907770"/>
                </a:lnTo>
                <a:lnTo>
                  <a:pt x="781396" y="1907770"/>
                </a:lnTo>
                <a:lnTo>
                  <a:pt x="781396" y="1999210"/>
                </a:lnTo>
                <a:lnTo>
                  <a:pt x="827116" y="1999210"/>
                </a:lnTo>
                <a:lnTo>
                  <a:pt x="827116" y="2161309"/>
                </a:lnTo>
                <a:lnTo>
                  <a:pt x="856211" y="2161309"/>
                </a:lnTo>
                <a:lnTo>
                  <a:pt x="856211" y="2248592"/>
                </a:lnTo>
                <a:lnTo>
                  <a:pt x="1009996" y="2248592"/>
                </a:lnTo>
                <a:lnTo>
                  <a:pt x="1009996" y="2373283"/>
                </a:lnTo>
                <a:lnTo>
                  <a:pt x="2427316" y="2373283"/>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89" name="TextBox 88"/>
          <p:cNvSpPr txBox="1"/>
          <p:nvPr/>
        </p:nvSpPr>
        <p:spPr>
          <a:xfrm>
            <a:off x="8365721" y="4097879"/>
            <a:ext cx="2350424" cy="584623"/>
          </a:xfrm>
          <a:prstGeom prst="rect">
            <a:avLst/>
          </a:prstGeom>
          <a:noFill/>
        </p:spPr>
        <p:txBody>
          <a:bodyPr wrap="square" rtlCol="0">
            <a:spAutoFit/>
          </a:bodyPr>
          <a:lstStyle/>
          <a:p>
            <a:r>
              <a:rPr lang="en-US" sz="1600" b="0" dirty="0">
                <a:solidFill>
                  <a:schemeClr val="accent2"/>
                </a:solidFill>
              </a:rPr>
              <a:t>Treatment-emergent NS3 RASs (n = 35)</a:t>
            </a:r>
          </a:p>
        </p:txBody>
      </p:sp>
      <p:sp>
        <p:nvSpPr>
          <p:cNvPr id="90" name="TextBox 89"/>
          <p:cNvSpPr txBox="1"/>
          <p:nvPr/>
        </p:nvSpPr>
        <p:spPr>
          <a:xfrm>
            <a:off x="9190011" y="2221006"/>
            <a:ext cx="2350424" cy="584623"/>
          </a:xfrm>
          <a:prstGeom prst="rect">
            <a:avLst/>
          </a:prstGeom>
          <a:noFill/>
        </p:spPr>
        <p:txBody>
          <a:bodyPr wrap="square" rtlCol="0">
            <a:spAutoFit/>
          </a:bodyPr>
          <a:lstStyle/>
          <a:p>
            <a:r>
              <a:rPr lang="en-US" sz="1600" b="0" dirty="0">
                <a:solidFill>
                  <a:schemeClr val="accent3"/>
                </a:solidFill>
              </a:rPr>
              <a:t>Treatment-emergent NS5A RASs (n = 35)</a:t>
            </a:r>
          </a:p>
        </p:txBody>
      </p:sp>
      <p:sp>
        <p:nvSpPr>
          <p:cNvPr id="91" name="TextBox 90"/>
          <p:cNvSpPr txBox="1"/>
          <p:nvPr/>
        </p:nvSpPr>
        <p:spPr>
          <a:xfrm>
            <a:off x="7091284" y="5266045"/>
            <a:ext cx="298401" cy="338466"/>
          </a:xfrm>
          <a:prstGeom prst="rect">
            <a:avLst/>
          </a:prstGeom>
          <a:noFill/>
        </p:spPr>
        <p:txBody>
          <a:bodyPr wrap="none" rtlCol="0">
            <a:spAutoFit/>
          </a:bodyPr>
          <a:lstStyle/>
          <a:p>
            <a:pPr algn="ctr"/>
            <a:r>
              <a:rPr lang="en-US" sz="1600" b="0" dirty="0"/>
              <a:t>0</a:t>
            </a:r>
          </a:p>
        </p:txBody>
      </p:sp>
      <p:sp>
        <p:nvSpPr>
          <p:cNvPr id="92" name="TextBox 91"/>
          <p:cNvSpPr txBox="1"/>
          <p:nvPr/>
        </p:nvSpPr>
        <p:spPr>
          <a:xfrm>
            <a:off x="7428981" y="5266045"/>
            <a:ext cx="412185" cy="338466"/>
          </a:xfrm>
          <a:prstGeom prst="rect">
            <a:avLst/>
          </a:prstGeom>
          <a:noFill/>
        </p:spPr>
        <p:txBody>
          <a:bodyPr wrap="none" rtlCol="0">
            <a:spAutoFit/>
          </a:bodyPr>
          <a:lstStyle/>
          <a:p>
            <a:pPr algn="ctr"/>
            <a:r>
              <a:rPr lang="en-US" sz="1600" b="0" dirty="0"/>
              <a:t>12</a:t>
            </a:r>
          </a:p>
        </p:txBody>
      </p:sp>
      <p:sp>
        <p:nvSpPr>
          <p:cNvPr id="93" name="TextBox 92"/>
          <p:cNvSpPr txBox="1"/>
          <p:nvPr/>
        </p:nvSpPr>
        <p:spPr>
          <a:xfrm>
            <a:off x="7790371" y="5266045"/>
            <a:ext cx="412185" cy="338466"/>
          </a:xfrm>
          <a:prstGeom prst="rect">
            <a:avLst/>
          </a:prstGeom>
          <a:noFill/>
        </p:spPr>
        <p:txBody>
          <a:bodyPr wrap="none" rtlCol="0">
            <a:spAutoFit/>
          </a:bodyPr>
          <a:lstStyle/>
          <a:p>
            <a:pPr algn="ctr"/>
            <a:r>
              <a:rPr lang="en-US" sz="1600" b="0" dirty="0"/>
              <a:t>24</a:t>
            </a:r>
          </a:p>
        </p:txBody>
      </p:sp>
      <p:sp>
        <p:nvSpPr>
          <p:cNvPr id="94" name="TextBox 93"/>
          <p:cNvSpPr txBox="1"/>
          <p:nvPr/>
        </p:nvSpPr>
        <p:spPr>
          <a:xfrm>
            <a:off x="8191628" y="5266045"/>
            <a:ext cx="412185" cy="338466"/>
          </a:xfrm>
          <a:prstGeom prst="rect">
            <a:avLst/>
          </a:prstGeom>
          <a:noFill/>
        </p:spPr>
        <p:txBody>
          <a:bodyPr wrap="none" rtlCol="0">
            <a:spAutoFit/>
          </a:bodyPr>
          <a:lstStyle/>
          <a:p>
            <a:pPr algn="ctr"/>
            <a:r>
              <a:rPr lang="en-US" sz="1600" b="0" dirty="0"/>
              <a:t>36</a:t>
            </a:r>
          </a:p>
        </p:txBody>
      </p:sp>
      <p:sp>
        <p:nvSpPr>
          <p:cNvPr id="95" name="TextBox 94"/>
          <p:cNvSpPr txBox="1"/>
          <p:nvPr/>
        </p:nvSpPr>
        <p:spPr>
          <a:xfrm>
            <a:off x="8580065" y="5266045"/>
            <a:ext cx="412185" cy="338466"/>
          </a:xfrm>
          <a:prstGeom prst="rect">
            <a:avLst/>
          </a:prstGeom>
          <a:noFill/>
        </p:spPr>
        <p:txBody>
          <a:bodyPr wrap="none" rtlCol="0">
            <a:spAutoFit/>
          </a:bodyPr>
          <a:lstStyle/>
          <a:p>
            <a:pPr algn="ctr"/>
            <a:r>
              <a:rPr lang="en-US" sz="1600" b="0" dirty="0"/>
              <a:t>48</a:t>
            </a:r>
          </a:p>
        </p:txBody>
      </p:sp>
      <p:sp>
        <p:nvSpPr>
          <p:cNvPr id="96" name="TextBox 95"/>
          <p:cNvSpPr txBox="1"/>
          <p:nvPr/>
        </p:nvSpPr>
        <p:spPr>
          <a:xfrm>
            <a:off x="8965631" y="5266045"/>
            <a:ext cx="412185" cy="338466"/>
          </a:xfrm>
          <a:prstGeom prst="rect">
            <a:avLst/>
          </a:prstGeom>
          <a:noFill/>
        </p:spPr>
        <p:txBody>
          <a:bodyPr wrap="none" rtlCol="0">
            <a:spAutoFit/>
          </a:bodyPr>
          <a:lstStyle/>
          <a:p>
            <a:pPr algn="ctr"/>
            <a:r>
              <a:rPr lang="en-US" sz="1600" b="0" dirty="0"/>
              <a:t>60</a:t>
            </a:r>
          </a:p>
        </p:txBody>
      </p:sp>
      <p:sp>
        <p:nvSpPr>
          <p:cNvPr id="97" name="TextBox 96"/>
          <p:cNvSpPr txBox="1"/>
          <p:nvPr/>
        </p:nvSpPr>
        <p:spPr>
          <a:xfrm>
            <a:off x="9337840" y="5266045"/>
            <a:ext cx="412185" cy="338466"/>
          </a:xfrm>
          <a:prstGeom prst="rect">
            <a:avLst/>
          </a:prstGeom>
          <a:noFill/>
        </p:spPr>
        <p:txBody>
          <a:bodyPr wrap="none" rtlCol="0">
            <a:spAutoFit/>
          </a:bodyPr>
          <a:lstStyle/>
          <a:p>
            <a:pPr algn="ctr"/>
            <a:r>
              <a:rPr lang="en-US" sz="1600" b="0" dirty="0"/>
              <a:t>72</a:t>
            </a:r>
          </a:p>
        </p:txBody>
      </p:sp>
      <p:sp>
        <p:nvSpPr>
          <p:cNvPr id="98" name="TextBox 97"/>
          <p:cNvSpPr txBox="1"/>
          <p:nvPr/>
        </p:nvSpPr>
        <p:spPr>
          <a:xfrm>
            <a:off x="9722868" y="5266045"/>
            <a:ext cx="412185" cy="338466"/>
          </a:xfrm>
          <a:prstGeom prst="rect">
            <a:avLst/>
          </a:prstGeom>
          <a:noFill/>
        </p:spPr>
        <p:txBody>
          <a:bodyPr wrap="none" rtlCol="0">
            <a:spAutoFit/>
          </a:bodyPr>
          <a:lstStyle/>
          <a:p>
            <a:pPr algn="ctr"/>
            <a:r>
              <a:rPr lang="en-US" sz="1600" b="0" dirty="0"/>
              <a:t>84</a:t>
            </a:r>
          </a:p>
        </p:txBody>
      </p:sp>
      <p:sp>
        <p:nvSpPr>
          <p:cNvPr id="99" name="TextBox 98"/>
          <p:cNvSpPr txBox="1"/>
          <p:nvPr/>
        </p:nvSpPr>
        <p:spPr>
          <a:xfrm>
            <a:off x="10122125" y="5266045"/>
            <a:ext cx="412185" cy="338466"/>
          </a:xfrm>
          <a:prstGeom prst="rect">
            <a:avLst/>
          </a:prstGeom>
          <a:noFill/>
        </p:spPr>
        <p:txBody>
          <a:bodyPr wrap="none" rtlCol="0">
            <a:spAutoFit/>
          </a:bodyPr>
          <a:lstStyle/>
          <a:p>
            <a:pPr algn="ctr"/>
            <a:r>
              <a:rPr lang="en-US" sz="1600" b="0" dirty="0"/>
              <a:t>96</a:t>
            </a:r>
          </a:p>
        </p:txBody>
      </p:sp>
      <p:sp>
        <p:nvSpPr>
          <p:cNvPr id="100" name="TextBox 99"/>
          <p:cNvSpPr txBox="1"/>
          <p:nvPr/>
        </p:nvSpPr>
        <p:spPr>
          <a:xfrm>
            <a:off x="10428824" y="5266045"/>
            <a:ext cx="525968" cy="338466"/>
          </a:xfrm>
          <a:prstGeom prst="rect">
            <a:avLst/>
          </a:prstGeom>
          <a:noFill/>
        </p:spPr>
        <p:txBody>
          <a:bodyPr wrap="none" rtlCol="0">
            <a:spAutoFit/>
          </a:bodyPr>
          <a:lstStyle/>
          <a:p>
            <a:pPr algn="ctr"/>
            <a:r>
              <a:rPr lang="en-US" sz="1600" b="0" dirty="0"/>
              <a:t>108</a:t>
            </a:r>
          </a:p>
        </p:txBody>
      </p:sp>
      <p:sp>
        <p:nvSpPr>
          <p:cNvPr id="101" name="TextBox 100"/>
          <p:cNvSpPr txBox="1"/>
          <p:nvPr/>
        </p:nvSpPr>
        <p:spPr>
          <a:xfrm>
            <a:off x="10826292" y="5266045"/>
            <a:ext cx="525968" cy="338466"/>
          </a:xfrm>
          <a:prstGeom prst="rect">
            <a:avLst/>
          </a:prstGeom>
          <a:noFill/>
        </p:spPr>
        <p:txBody>
          <a:bodyPr wrap="none" rtlCol="0">
            <a:spAutoFit/>
          </a:bodyPr>
          <a:lstStyle/>
          <a:p>
            <a:pPr algn="ctr"/>
            <a:r>
              <a:rPr lang="en-US" sz="1600" b="0" dirty="0"/>
              <a:t>120</a:t>
            </a:r>
          </a:p>
        </p:txBody>
      </p:sp>
      <p:sp>
        <p:nvSpPr>
          <p:cNvPr id="102" name="TextBox 101"/>
          <p:cNvSpPr txBox="1"/>
          <p:nvPr/>
        </p:nvSpPr>
        <p:spPr>
          <a:xfrm>
            <a:off x="11230428" y="5266045"/>
            <a:ext cx="525968" cy="338466"/>
          </a:xfrm>
          <a:prstGeom prst="rect">
            <a:avLst/>
          </a:prstGeom>
          <a:noFill/>
        </p:spPr>
        <p:txBody>
          <a:bodyPr wrap="none" rtlCol="0">
            <a:spAutoFit/>
          </a:bodyPr>
          <a:lstStyle/>
          <a:p>
            <a:pPr algn="ctr"/>
            <a:r>
              <a:rPr lang="en-US" sz="1600" b="0" dirty="0"/>
              <a:t>132</a:t>
            </a:r>
          </a:p>
        </p:txBody>
      </p:sp>
      <p:sp>
        <p:nvSpPr>
          <p:cNvPr id="103" name="TextBox 102">
            <a:extLst>
              <a:ext uri="{FF2B5EF4-FFF2-40B4-BE49-F238E27FC236}">
                <a16:creationId xmlns:a16="http://schemas.microsoft.com/office/drawing/2014/main" id="{51934DBE-236E-4EC3-8878-684CE3479CC3}"/>
              </a:ext>
            </a:extLst>
          </p:cNvPr>
          <p:cNvSpPr txBox="1"/>
          <p:nvPr/>
        </p:nvSpPr>
        <p:spPr>
          <a:xfrm>
            <a:off x="2362307" y="1497174"/>
            <a:ext cx="2173427" cy="400006"/>
          </a:xfrm>
          <a:prstGeom prst="rect">
            <a:avLst/>
          </a:prstGeom>
          <a:noFill/>
        </p:spPr>
        <p:txBody>
          <a:bodyPr wrap="none" rtlCol="0">
            <a:spAutoFit/>
          </a:bodyPr>
          <a:lstStyle/>
          <a:p>
            <a:r>
              <a:rPr lang="en-US" sz="1999" b="1" dirty="0">
                <a:solidFill>
                  <a:schemeClr val="accent1"/>
                </a:solidFill>
              </a:rPr>
              <a:t>LDV + NNI + PI</a:t>
            </a:r>
            <a:r>
              <a:rPr lang="en-US" sz="1999" b="1" baseline="30000" dirty="0">
                <a:solidFill>
                  <a:schemeClr val="accent1"/>
                </a:solidFill>
              </a:rPr>
              <a:t>[1]</a:t>
            </a:r>
          </a:p>
        </p:txBody>
      </p:sp>
      <p:sp>
        <p:nvSpPr>
          <p:cNvPr id="104" name="TextBox 103">
            <a:extLst>
              <a:ext uri="{FF2B5EF4-FFF2-40B4-BE49-F238E27FC236}">
                <a16:creationId xmlns:a16="http://schemas.microsoft.com/office/drawing/2014/main" id="{68BFC484-DBDA-4918-AED6-ED23828C859A}"/>
              </a:ext>
            </a:extLst>
          </p:cNvPr>
          <p:cNvSpPr txBox="1"/>
          <p:nvPr/>
        </p:nvSpPr>
        <p:spPr>
          <a:xfrm rot="16200000">
            <a:off x="-1451660" y="3678507"/>
            <a:ext cx="4218839" cy="369236"/>
          </a:xfrm>
          <a:prstGeom prst="rect">
            <a:avLst/>
          </a:prstGeom>
          <a:noFill/>
        </p:spPr>
        <p:txBody>
          <a:bodyPr wrap="none" rtlCol="0">
            <a:spAutoFit/>
          </a:bodyPr>
          <a:lstStyle/>
          <a:p>
            <a:pPr algn="ctr">
              <a:buNone/>
            </a:pPr>
            <a:r>
              <a:rPr lang="en-US" b="1" dirty="0"/>
              <a:t>Pts With Any NS5A RASs at &gt; 1% (%)</a:t>
            </a:r>
          </a:p>
        </p:txBody>
      </p:sp>
      <p:sp>
        <p:nvSpPr>
          <p:cNvPr id="105" name="TextBox 104">
            <a:extLst>
              <a:ext uri="{FF2B5EF4-FFF2-40B4-BE49-F238E27FC236}">
                <a16:creationId xmlns:a16="http://schemas.microsoft.com/office/drawing/2014/main" id="{7643F8A4-73DB-48A4-AF11-598E05FB81D9}"/>
              </a:ext>
            </a:extLst>
          </p:cNvPr>
          <p:cNvSpPr txBox="1"/>
          <p:nvPr/>
        </p:nvSpPr>
        <p:spPr>
          <a:xfrm>
            <a:off x="765988" y="4559566"/>
            <a:ext cx="692638" cy="338466"/>
          </a:xfrm>
          <a:prstGeom prst="rect">
            <a:avLst/>
          </a:prstGeom>
          <a:noFill/>
        </p:spPr>
        <p:txBody>
          <a:bodyPr wrap="none" rtlCol="0">
            <a:spAutoFit/>
          </a:bodyPr>
          <a:lstStyle/>
          <a:p>
            <a:r>
              <a:rPr lang="en-US" sz="1600" b="0" dirty="0"/>
              <a:t>n/N =</a:t>
            </a:r>
          </a:p>
        </p:txBody>
      </p:sp>
      <p:cxnSp>
        <p:nvCxnSpPr>
          <p:cNvPr id="106" name="Straight Connector 105">
            <a:extLst>
              <a:ext uri="{FF2B5EF4-FFF2-40B4-BE49-F238E27FC236}">
                <a16:creationId xmlns:a16="http://schemas.microsoft.com/office/drawing/2014/main" id="{C365F0EC-580B-47B0-AA35-FE8EAD3FFC2A}"/>
              </a:ext>
            </a:extLst>
          </p:cNvPr>
          <p:cNvCxnSpPr/>
          <p:nvPr/>
        </p:nvCxnSpPr>
        <p:spPr bwMode="auto">
          <a:xfrm>
            <a:off x="1383933" y="2348460"/>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DD0AF07F-0C13-4C5C-A944-B5527939A4BE}"/>
              </a:ext>
            </a:extLst>
          </p:cNvPr>
          <p:cNvCxnSpPr/>
          <p:nvPr/>
        </p:nvCxnSpPr>
        <p:spPr bwMode="auto">
          <a:xfrm>
            <a:off x="1383933" y="2874712"/>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08" name="Straight Connector 107">
            <a:extLst>
              <a:ext uri="{FF2B5EF4-FFF2-40B4-BE49-F238E27FC236}">
                <a16:creationId xmlns:a16="http://schemas.microsoft.com/office/drawing/2014/main" id="{FD4957D6-B390-4CAF-8452-F13CB9D94204}"/>
              </a:ext>
            </a:extLst>
          </p:cNvPr>
          <p:cNvCxnSpPr/>
          <p:nvPr/>
        </p:nvCxnSpPr>
        <p:spPr bwMode="auto">
          <a:xfrm>
            <a:off x="1383933" y="3400964"/>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09" name="Straight Connector 108">
            <a:extLst>
              <a:ext uri="{FF2B5EF4-FFF2-40B4-BE49-F238E27FC236}">
                <a16:creationId xmlns:a16="http://schemas.microsoft.com/office/drawing/2014/main" id="{3A1B879F-48A0-49EF-9035-8FA9AB50F6AC}"/>
              </a:ext>
            </a:extLst>
          </p:cNvPr>
          <p:cNvCxnSpPr/>
          <p:nvPr/>
        </p:nvCxnSpPr>
        <p:spPr bwMode="auto">
          <a:xfrm>
            <a:off x="1383933" y="3927216"/>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10" name="Straight Connector 109">
            <a:extLst>
              <a:ext uri="{FF2B5EF4-FFF2-40B4-BE49-F238E27FC236}">
                <a16:creationId xmlns:a16="http://schemas.microsoft.com/office/drawing/2014/main" id="{3AC2935F-12A7-41A4-B2C6-5D010AC3A502}"/>
              </a:ext>
            </a:extLst>
          </p:cNvPr>
          <p:cNvCxnSpPr/>
          <p:nvPr/>
        </p:nvCxnSpPr>
        <p:spPr bwMode="auto">
          <a:xfrm>
            <a:off x="1383933" y="4453468"/>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11" name="Straight Connector 110">
            <a:extLst>
              <a:ext uri="{FF2B5EF4-FFF2-40B4-BE49-F238E27FC236}">
                <a16:creationId xmlns:a16="http://schemas.microsoft.com/office/drawing/2014/main" id="{ADA338D3-8F4B-4A07-BBB6-3C00B489E5DF}"/>
              </a:ext>
            </a:extLst>
          </p:cNvPr>
          <p:cNvCxnSpPr/>
          <p:nvPr/>
        </p:nvCxnSpPr>
        <p:spPr bwMode="auto">
          <a:xfrm>
            <a:off x="1383933" y="4979719"/>
            <a:ext cx="68782" cy="0"/>
          </a:xfrm>
          <a:prstGeom prst="line">
            <a:avLst/>
          </a:prstGeom>
          <a:noFill/>
          <a:ln w="28575" cap="flat" cmpd="sng" algn="ctr">
            <a:solidFill>
              <a:schemeClr val="tx1"/>
            </a:solidFill>
            <a:prstDash val="solid"/>
            <a:round/>
            <a:headEnd type="none" w="med" len="med"/>
            <a:tailEnd type="none" w="med" len="med"/>
          </a:ln>
          <a:effectLst/>
        </p:spPr>
      </p:cxnSp>
      <p:grpSp>
        <p:nvGrpSpPr>
          <p:cNvPr id="112" name="Group 111">
            <a:extLst>
              <a:ext uri="{FF2B5EF4-FFF2-40B4-BE49-F238E27FC236}">
                <a16:creationId xmlns:a16="http://schemas.microsoft.com/office/drawing/2014/main" id="{B3F5188E-4849-4459-BE51-EB5779CEDFB7}"/>
              </a:ext>
            </a:extLst>
          </p:cNvPr>
          <p:cNvGrpSpPr/>
          <p:nvPr/>
        </p:nvGrpSpPr>
        <p:grpSpPr>
          <a:xfrm rot="5400000">
            <a:off x="3263300" y="3166438"/>
            <a:ext cx="61162" cy="3694303"/>
            <a:chOff x="1536333" y="2435548"/>
            <a:chExt cx="68782" cy="2631259"/>
          </a:xfrm>
        </p:grpSpPr>
        <p:cxnSp>
          <p:nvCxnSpPr>
            <p:cNvPr id="113" name="Straight Connector 112">
              <a:extLst>
                <a:ext uri="{FF2B5EF4-FFF2-40B4-BE49-F238E27FC236}">
                  <a16:creationId xmlns:a16="http://schemas.microsoft.com/office/drawing/2014/main" id="{F7B16FD1-7D19-4716-820F-1DFFFEEB256D}"/>
                </a:ext>
              </a:extLst>
            </p:cNvPr>
            <p:cNvCxnSpPr/>
            <p:nvPr/>
          </p:nvCxnSpPr>
          <p:spPr bwMode="auto">
            <a:xfrm>
              <a:off x="1536333" y="2435548"/>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14" name="Straight Connector 113">
              <a:extLst>
                <a:ext uri="{FF2B5EF4-FFF2-40B4-BE49-F238E27FC236}">
                  <a16:creationId xmlns:a16="http://schemas.microsoft.com/office/drawing/2014/main" id="{20A6ABE6-2D31-48F0-9419-61650EF14EEE}"/>
                </a:ext>
              </a:extLst>
            </p:cNvPr>
            <p:cNvCxnSpPr/>
            <p:nvPr/>
          </p:nvCxnSpPr>
          <p:spPr bwMode="auto">
            <a:xfrm>
              <a:off x="1536333" y="2961800"/>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15" name="Straight Connector 114">
              <a:extLst>
                <a:ext uri="{FF2B5EF4-FFF2-40B4-BE49-F238E27FC236}">
                  <a16:creationId xmlns:a16="http://schemas.microsoft.com/office/drawing/2014/main" id="{40C0C1E3-B8B6-44FA-B79F-8456884CD07E}"/>
                </a:ext>
              </a:extLst>
            </p:cNvPr>
            <p:cNvCxnSpPr/>
            <p:nvPr/>
          </p:nvCxnSpPr>
          <p:spPr bwMode="auto">
            <a:xfrm>
              <a:off x="1536333" y="3488052"/>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16" name="Straight Connector 115">
              <a:extLst>
                <a:ext uri="{FF2B5EF4-FFF2-40B4-BE49-F238E27FC236}">
                  <a16:creationId xmlns:a16="http://schemas.microsoft.com/office/drawing/2014/main" id="{9615A54F-6E0C-4651-91A8-E613C53CCE08}"/>
                </a:ext>
              </a:extLst>
            </p:cNvPr>
            <p:cNvCxnSpPr/>
            <p:nvPr/>
          </p:nvCxnSpPr>
          <p:spPr bwMode="auto">
            <a:xfrm>
              <a:off x="1536333" y="4014304"/>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17" name="Straight Connector 116">
              <a:extLst>
                <a:ext uri="{FF2B5EF4-FFF2-40B4-BE49-F238E27FC236}">
                  <a16:creationId xmlns:a16="http://schemas.microsoft.com/office/drawing/2014/main" id="{6200193A-7DCD-41D2-9968-2B8511D472AC}"/>
                </a:ext>
              </a:extLst>
            </p:cNvPr>
            <p:cNvCxnSpPr/>
            <p:nvPr/>
          </p:nvCxnSpPr>
          <p:spPr bwMode="auto">
            <a:xfrm>
              <a:off x="1536333" y="4540556"/>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CAE4CE74-A034-47E7-BA77-BF08299E550C}"/>
                </a:ext>
              </a:extLst>
            </p:cNvPr>
            <p:cNvCxnSpPr/>
            <p:nvPr/>
          </p:nvCxnSpPr>
          <p:spPr bwMode="auto">
            <a:xfrm>
              <a:off x="1536333" y="5066807"/>
              <a:ext cx="68782" cy="0"/>
            </a:xfrm>
            <a:prstGeom prst="line">
              <a:avLst/>
            </a:prstGeom>
            <a:noFill/>
            <a:ln w="28575" cap="flat" cmpd="sng" algn="ctr">
              <a:solidFill>
                <a:schemeClr val="tx1"/>
              </a:solidFill>
              <a:prstDash val="solid"/>
              <a:round/>
              <a:headEnd type="none" w="med" len="med"/>
              <a:tailEnd type="none" w="med" len="med"/>
            </a:ln>
            <a:effectLst/>
          </p:spPr>
        </p:cxnSp>
      </p:grpSp>
      <p:cxnSp>
        <p:nvCxnSpPr>
          <p:cNvPr id="119" name="Straight Connector 118">
            <a:extLst>
              <a:ext uri="{FF2B5EF4-FFF2-40B4-BE49-F238E27FC236}">
                <a16:creationId xmlns:a16="http://schemas.microsoft.com/office/drawing/2014/main" id="{8A95B507-1C63-4707-9FD6-E1CAD4079C9E}"/>
              </a:ext>
            </a:extLst>
          </p:cNvPr>
          <p:cNvCxnSpPr/>
          <p:nvPr/>
        </p:nvCxnSpPr>
        <p:spPr bwMode="auto">
          <a:xfrm rot="5400000">
            <a:off x="5819430" y="5013931"/>
            <a:ext cx="61162" cy="0"/>
          </a:xfrm>
          <a:prstGeom prst="line">
            <a:avLst/>
          </a:prstGeom>
          <a:noFill/>
          <a:ln w="28575" cap="flat" cmpd="sng" algn="ctr">
            <a:solidFill>
              <a:schemeClr val="tx1"/>
            </a:solidFill>
            <a:prstDash val="solid"/>
            <a:round/>
            <a:headEnd type="none" w="med" len="med"/>
            <a:tailEnd type="none" w="med" len="med"/>
          </a:ln>
          <a:effectLst/>
        </p:spPr>
      </p:cxnSp>
      <p:sp>
        <p:nvSpPr>
          <p:cNvPr id="120" name="TextBox 119">
            <a:extLst>
              <a:ext uri="{FF2B5EF4-FFF2-40B4-BE49-F238E27FC236}">
                <a16:creationId xmlns:a16="http://schemas.microsoft.com/office/drawing/2014/main" id="{D04CD2F2-520E-4ACC-95E6-25A24D4EB8F9}"/>
              </a:ext>
            </a:extLst>
          </p:cNvPr>
          <p:cNvSpPr txBox="1"/>
          <p:nvPr/>
        </p:nvSpPr>
        <p:spPr>
          <a:xfrm>
            <a:off x="901049" y="2179183"/>
            <a:ext cx="526106" cy="338554"/>
          </a:xfrm>
          <a:prstGeom prst="rect">
            <a:avLst/>
          </a:prstGeom>
          <a:noFill/>
        </p:spPr>
        <p:txBody>
          <a:bodyPr wrap="none" rtlCol="0">
            <a:spAutoFit/>
          </a:bodyPr>
          <a:lstStyle/>
          <a:p>
            <a:pPr algn="r"/>
            <a:r>
              <a:rPr lang="en-US" sz="1600" b="0" dirty="0"/>
              <a:t>100</a:t>
            </a:r>
          </a:p>
        </p:txBody>
      </p:sp>
      <p:sp>
        <p:nvSpPr>
          <p:cNvPr id="121" name="TextBox 120">
            <a:extLst>
              <a:ext uri="{FF2B5EF4-FFF2-40B4-BE49-F238E27FC236}">
                <a16:creationId xmlns:a16="http://schemas.microsoft.com/office/drawing/2014/main" id="{873E93FE-62A3-4903-9A2F-18388AEEFE11}"/>
              </a:ext>
            </a:extLst>
          </p:cNvPr>
          <p:cNvSpPr txBox="1"/>
          <p:nvPr/>
        </p:nvSpPr>
        <p:spPr>
          <a:xfrm>
            <a:off x="1024561" y="2703749"/>
            <a:ext cx="412292" cy="338554"/>
          </a:xfrm>
          <a:prstGeom prst="rect">
            <a:avLst/>
          </a:prstGeom>
          <a:noFill/>
        </p:spPr>
        <p:txBody>
          <a:bodyPr wrap="none" rtlCol="0">
            <a:spAutoFit/>
          </a:bodyPr>
          <a:lstStyle/>
          <a:p>
            <a:pPr algn="r"/>
            <a:r>
              <a:rPr lang="en-US" sz="1600" b="0" dirty="0"/>
              <a:t>80</a:t>
            </a:r>
          </a:p>
        </p:txBody>
      </p:sp>
      <p:sp>
        <p:nvSpPr>
          <p:cNvPr id="122" name="TextBox 121">
            <a:extLst>
              <a:ext uri="{FF2B5EF4-FFF2-40B4-BE49-F238E27FC236}">
                <a16:creationId xmlns:a16="http://schemas.microsoft.com/office/drawing/2014/main" id="{344EBFF1-D487-4B8A-9158-F8F6639ABB9B}"/>
              </a:ext>
            </a:extLst>
          </p:cNvPr>
          <p:cNvSpPr txBox="1"/>
          <p:nvPr/>
        </p:nvSpPr>
        <p:spPr>
          <a:xfrm>
            <a:off x="1015049" y="3234471"/>
            <a:ext cx="412292" cy="338554"/>
          </a:xfrm>
          <a:prstGeom prst="rect">
            <a:avLst/>
          </a:prstGeom>
          <a:noFill/>
        </p:spPr>
        <p:txBody>
          <a:bodyPr wrap="none" rtlCol="0">
            <a:spAutoFit/>
          </a:bodyPr>
          <a:lstStyle/>
          <a:p>
            <a:pPr algn="r"/>
            <a:r>
              <a:rPr lang="en-US" sz="1600" b="0" dirty="0"/>
              <a:t>60</a:t>
            </a:r>
          </a:p>
        </p:txBody>
      </p:sp>
      <p:sp>
        <p:nvSpPr>
          <p:cNvPr id="123" name="TextBox 122">
            <a:extLst>
              <a:ext uri="{FF2B5EF4-FFF2-40B4-BE49-F238E27FC236}">
                <a16:creationId xmlns:a16="http://schemas.microsoft.com/office/drawing/2014/main" id="{C54642E7-45EC-4A8E-99AE-37E973501666}"/>
              </a:ext>
            </a:extLst>
          </p:cNvPr>
          <p:cNvSpPr txBox="1"/>
          <p:nvPr/>
        </p:nvSpPr>
        <p:spPr>
          <a:xfrm>
            <a:off x="1024747" y="3759991"/>
            <a:ext cx="412292" cy="338554"/>
          </a:xfrm>
          <a:prstGeom prst="rect">
            <a:avLst/>
          </a:prstGeom>
          <a:noFill/>
        </p:spPr>
        <p:txBody>
          <a:bodyPr wrap="none" rtlCol="0">
            <a:spAutoFit/>
          </a:bodyPr>
          <a:lstStyle/>
          <a:p>
            <a:pPr algn="r"/>
            <a:r>
              <a:rPr lang="en-US" sz="1600" b="0" dirty="0"/>
              <a:t>40</a:t>
            </a:r>
          </a:p>
        </p:txBody>
      </p:sp>
      <p:sp>
        <p:nvSpPr>
          <p:cNvPr id="124" name="TextBox 123">
            <a:extLst>
              <a:ext uri="{FF2B5EF4-FFF2-40B4-BE49-F238E27FC236}">
                <a16:creationId xmlns:a16="http://schemas.microsoft.com/office/drawing/2014/main" id="{DE15B92E-191F-40BD-982B-E7E511152CF6}"/>
              </a:ext>
            </a:extLst>
          </p:cNvPr>
          <p:cNvSpPr txBox="1"/>
          <p:nvPr/>
        </p:nvSpPr>
        <p:spPr>
          <a:xfrm>
            <a:off x="1022723" y="4284191"/>
            <a:ext cx="412292" cy="338554"/>
          </a:xfrm>
          <a:prstGeom prst="rect">
            <a:avLst/>
          </a:prstGeom>
          <a:noFill/>
        </p:spPr>
        <p:txBody>
          <a:bodyPr wrap="none" rtlCol="0">
            <a:spAutoFit/>
          </a:bodyPr>
          <a:lstStyle/>
          <a:p>
            <a:pPr algn="r"/>
            <a:r>
              <a:rPr lang="en-US" sz="1600" b="0" dirty="0"/>
              <a:t>20</a:t>
            </a:r>
          </a:p>
        </p:txBody>
      </p:sp>
      <p:sp>
        <p:nvSpPr>
          <p:cNvPr id="125" name="TextBox 124">
            <a:extLst>
              <a:ext uri="{FF2B5EF4-FFF2-40B4-BE49-F238E27FC236}">
                <a16:creationId xmlns:a16="http://schemas.microsoft.com/office/drawing/2014/main" id="{09D12E89-D808-4760-8075-5D72F951A1F9}"/>
              </a:ext>
            </a:extLst>
          </p:cNvPr>
          <p:cNvSpPr txBox="1"/>
          <p:nvPr/>
        </p:nvSpPr>
        <p:spPr>
          <a:xfrm>
            <a:off x="1146234" y="4809711"/>
            <a:ext cx="298479" cy="338554"/>
          </a:xfrm>
          <a:prstGeom prst="rect">
            <a:avLst/>
          </a:prstGeom>
          <a:noFill/>
        </p:spPr>
        <p:txBody>
          <a:bodyPr wrap="none" rtlCol="0">
            <a:spAutoFit/>
          </a:bodyPr>
          <a:lstStyle/>
          <a:p>
            <a:pPr algn="r"/>
            <a:r>
              <a:rPr lang="en-US" sz="1600" b="0" dirty="0"/>
              <a:t>0</a:t>
            </a:r>
          </a:p>
        </p:txBody>
      </p:sp>
      <p:sp>
        <p:nvSpPr>
          <p:cNvPr id="126" name="TextBox 125">
            <a:extLst>
              <a:ext uri="{FF2B5EF4-FFF2-40B4-BE49-F238E27FC236}">
                <a16:creationId xmlns:a16="http://schemas.microsoft.com/office/drawing/2014/main" id="{6740BCD7-2C58-4D56-B7F6-C32D9804B970}"/>
              </a:ext>
            </a:extLst>
          </p:cNvPr>
          <p:cNvSpPr txBox="1"/>
          <p:nvPr/>
        </p:nvSpPr>
        <p:spPr>
          <a:xfrm>
            <a:off x="1364254" y="4992348"/>
            <a:ext cx="822661" cy="757130"/>
          </a:xfrm>
          <a:prstGeom prst="rect">
            <a:avLst/>
          </a:prstGeom>
          <a:noFill/>
        </p:spPr>
        <p:txBody>
          <a:bodyPr wrap="none" rtlCol="0">
            <a:spAutoFit/>
          </a:bodyPr>
          <a:lstStyle/>
          <a:p>
            <a:pPr algn="ctr">
              <a:lnSpc>
                <a:spcPct val="90000"/>
              </a:lnSpc>
            </a:pPr>
            <a:r>
              <a:rPr lang="en-US" sz="1600" b="1" dirty="0"/>
              <a:t>VF</a:t>
            </a:r>
          </a:p>
          <a:p>
            <a:pPr algn="ctr">
              <a:lnSpc>
                <a:spcPct val="90000"/>
              </a:lnSpc>
            </a:pPr>
            <a:r>
              <a:rPr lang="en-US" sz="1600" b="1" dirty="0"/>
              <a:t>Parent</a:t>
            </a:r>
          </a:p>
          <a:p>
            <a:pPr algn="ctr">
              <a:lnSpc>
                <a:spcPct val="90000"/>
              </a:lnSpc>
            </a:pPr>
            <a:r>
              <a:rPr lang="en-US" sz="1600" b="1" dirty="0"/>
              <a:t>Study</a:t>
            </a:r>
          </a:p>
        </p:txBody>
      </p:sp>
      <p:sp>
        <p:nvSpPr>
          <p:cNvPr id="127" name="TextBox 126">
            <a:extLst>
              <a:ext uri="{FF2B5EF4-FFF2-40B4-BE49-F238E27FC236}">
                <a16:creationId xmlns:a16="http://schemas.microsoft.com/office/drawing/2014/main" id="{0715D7F2-23C4-48ED-91CE-FE4BEE715261}"/>
              </a:ext>
            </a:extLst>
          </p:cNvPr>
          <p:cNvSpPr txBox="1"/>
          <p:nvPr/>
        </p:nvSpPr>
        <p:spPr>
          <a:xfrm>
            <a:off x="2059128" y="4992348"/>
            <a:ext cx="968535" cy="338554"/>
          </a:xfrm>
          <a:prstGeom prst="rect">
            <a:avLst/>
          </a:prstGeom>
          <a:noFill/>
        </p:spPr>
        <p:txBody>
          <a:bodyPr wrap="none" rtlCol="0">
            <a:spAutoFit/>
          </a:bodyPr>
          <a:lstStyle/>
          <a:p>
            <a:pPr algn="ctr"/>
            <a:r>
              <a:rPr lang="en-US" sz="1600" b="0" dirty="0"/>
              <a:t>Baseline</a:t>
            </a:r>
          </a:p>
        </p:txBody>
      </p:sp>
      <p:sp>
        <p:nvSpPr>
          <p:cNvPr id="128" name="TextBox 127">
            <a:extLst>
              <a:ext uri="{FF2B5EF4-FFF2-40B4-BE49-F238E27FC236}">
                <a16:creationId xmlns:a16="http://schemas.microsoft.com/office/drawing/2014/main" id="{FD0FFE8C-C3AD-45B5-8C50-B802E92469CD}"/>
              </a:ext>
            </a:extLst>
          </p:cNvPr>
          <p:cNvSpPr txBox="1"/>
          <p:nvPr/>
        </p:nvSpPr>
        <p:spPr>
          <a:xfrm>
            <a:off x="2916022" y="4992348"/>
            <a:ext cx="753732" cy="338554"/>
          </a:xfrm>
          <a:prstGeom prst="rect">
            <a:avLst/>
          </a:prstGeom>
          <a:noFill/>
        </p:spPr>
        <p:txBody>
          <a:bodyPr wrap="none" rtlCol="0">
            <a:spAutoFit/>
          </a:bodyPr>
          <a:lstStyle/>
          <a:p>
            <a:pPr algn="ctr"/>
            <a:r>
              <a:rPr lang="en-US" sz="1600" b="0" dirty="0"/>
              <a:t>FU-12</a:t>
            </a:r>
          </a:p>
        </p:txBody>
      </p:sp>
      <p:sp>
        <p:nvSpPr>
          <p:cNvPr id="129" name="TextBox 128">
            <a:extLst>
              <a:ext uri="{FF2B5EF4-FFF2-40B4-BE49-F238E27FC236}">
                <a16:creationId xmlns:a16="http://schemas.microsoft.com/office/drawing/2014/main" id="{34E2FBD6-6A62-4EF9-847D-A7F2495E6BA9}"/>
              </a:ext>
            </a:extLst>
          </p:cNvPr>
          <p:cNvSpPr txBox="1"/>
          <p:nvPr/>
        </p:nvSpPr>
        <p:spPr>
          <a:xfrm>
            <a:off x="3654882" y="4992348"/>
            <a:ext cx="753732" cy="338554"/>
          </a:xfrm>
          <a:prstGeom prst="rect">
            <a:avLst/>
          </a:prstGeom>
          <a:noFill/>
        </p:spPr>
        <p:txBody>
          <a:bodyPr wrap="none" rtlCol="0">
            <a:spAutoFit/>
          </a:bodyPr>
          <a:lstStyle/>
          <a:p>
            <a:pPr algn="ctr"/>
            <a:r>
              <a:rPr lang="en-US" sz="1600" b="0" dirty="0"/>
              <a:t>FU-24</a:t>
            </a:r>
          </a:p>
        </p:txBody>
      </p:sp>
      <p:sp>
        <p:nvSpPr>
          <p:cNvPr id="130" name="TextBox 129">
            <a:extLst>
              <a:ext uri="{FF2B5EF4-FFF2-40B4-BE49-F238E27FC236}">
                <a16:creationId xmlns:a16="http://schemas.microsoft.com/office/drawing/2014/main" id="{AC3C0E44-8509-4FA3-8F22-098526EBA602}"/>
              </a:ext>
            </a:extLst>
          </p:cNvPr>
          <p:cNvSpPr txBox="1"/>
          <p:nvPr/>
        </p:nvSpPr>
        <p:spPr>
          <a:xfrm>
            <a:off x="4387301" y="4992348"/>
            <a:ext cx="753732" cy="338554"/>
          </a:xfrm>
          <a:prstGeom prst="rect">
            <a:avLst/>
          </a:prstGeom>
          <a:noFill/>
        </p:spPr>
        <p:txBody>
          <a:bodyPr wrap="none" rtlCol="0">
            <a:spAutoFit/>
          </a:bodyPr>
          <a:lstStyle/>
          <a:p>
            <a:pPr algn="ctr"/>
            <a:r>
              <a:rPr lang="en-US" sz="1600" b="0" dirty="0"/>
              <a:t>FU-48</a:t>
            </a:r>
          </a:p>
        </p:txBody>
      </p:sp>
      <p:sp>
        <p:nvSpPr>
          <p:cNvPr id="131" name="TextBox 130">
            <a:extLst>
              <a:ext uri="{FF2B5EF4-FFF2-40B4-BE49-F238E27FC236}">
                <a16:creationId xmlns:a16="http://schemas.microsoft.com/office/drawing/2014/main" id="{75A13631-D935-4C12-9A68-9DF7EA4E60A6}"/>
              </a:ext>
            </a:extLst>
          </p:cNvPr>
          <p:cNvSpPr txBox="1"/>
          <p:nvPr/>
        </p:nvSpPr>
        <p:spPr>
          <a:xfrm>
            <a:off x="5126161" y="4992348"/>
            <a:ext cx="753732" cy="338554"/>
          </a:xfrm>
          <a:prstGeom prst="rect">
            <a:avLst/>
          </a:prstGeom>
          <a:noFill/>
        </p:spPr>
        <p:txBody>
          <a:bodyPr wrap="none" rtlCol="0">
            <a:spAutoFit/>
          </a:bodyPr>
          <a:lstStyle/>
          <a:p>
            <a:pPr algn="ctr"/>
            <a:r>
              <a:rPr lang="en-US" sz="1600" b="0" dirty="0"/>
              <a:t>FU-96</a:t>
            </a:r>
          </a:p>
        </p:txBody>
      </p:sp>
      <p:sp>
        <p:nvSpPr>
          <p:cNvPr id="132" name="TextBox 131">
            <a:extLst>
              <a:ext uri="{FF2B5EF4-FFF2-40B4-BE49-F238E27FC236}">
                <a16:creationId xmlns:a16="http://schemas.microsoft.com/office/drawing/2014/main" id="{E41B017C-14D7-4A13-BD41-68D0F529E74E}"/>
              </a:ext>
            </a:extLst>
          </p:cNvPr>
          <p:cNvSpPr txBox="1"/>
          <p:nvPr/>
        </p:nvSpPr>
        <p:spPr>
          <a:xfrm>
            <a:off x="3086945" y="5462292"/>
            <a:ext cx="1632178" cy="338554"/>
          </a:xfrm>
          <a:prstGeom prst="rect">
            <a:avLst/>
          </a:prstGeom>
          <a:noFill/>
        </p:spPr>
        <p:txBody>
          <a:bodyPr wrap="none" rtlCol="0">
            <a:spAutoFit/>
          </a:bodyPr>
          <a:lstStyle/>
          <a:p>
            <a:pPr algn="ctr"/>
            <a:r>
              <a:rPr lang="en-US" sz="1600" b="1" dirty="0"/>
              <a:t>Registry Study</a:t>
            </a:r>
          </a:p>
        </p:txBody>
      </p:sp>
      <p:cxnSp>
        <p:nvCxnSpPr>
          <p:cNvPr id="133" name="Straight Connector 132">
            <a:extLst>
              <a:ext uri="{FF2B5EF4-FFF2-40B4-BE49-F238E27FC236}">
                <a16:creationId xmlns:a16="http://schemas.microsoft.com/office/drawing/2014/main" id="{00380DA8-2503-4EA9-AA1F-CEC0CD146906}"/>
              </a:ext>
            </a:extLst>
          </p:cNvPr>
          <p:cNvCxnSpPr>
            <a:cxnSpLocks/>
          </p:cNvCxnSpPr>
          <p:nvPr/>
        </p:nvCxnSpPr>
        <p:spPr bwMode="auto">
          <a:xfrm>
            <a:off x="2175757" y="5415613"/>
            <a:ext cx="3664422" cy="0"/>
          </a:xfrm>
          <a:prstGeom prst="line">
            <a:avLst/>
          </a:prstGeom>
          <a:noFill/>
          <a:ln w="28575" cap="flat" cmpd="sng" algn="ctr">
            <a:solidFill>
              <a:schemeClr val="tx1"/>
            </a:solidFill>
            <a:prstDash val="solid"/>
            <a:round/>
            <a:headEnd type="none" w="med" len="med"/>
            <a:tailEnd type="none" w="med" len="med"/>
          </a:ln>
          <a:effectLst/>
        </p:spPr>
      </p:cxnSp>
      <p:sp>
        <p:nvSpPr>
          <p:cNvPr id="134" name="Rectangle 133">
            <a:extLst>
              <a:ext uri="{FF2B5EF4-FFF2-40B4-BE49-F238E27FC236}">
                <a16:creationId xmlns:a16="http://schemas.microsoft.com/office/drawing/2014/main" id="{61B6DE12-02E0-4598-99D4-CA9847A39AD8}"/>
              </a:ext>
            </a:extLst>
          </p:cNvPr>
          <p:cNvSpPr/>
          <p:nvPr/>
        </p:nvSpPr>
        <p:spPr bwMode="auto">
          <a:xfrm>
            <a:off x="1610444" y="2395556"/>
            <a:ext cx="402839" cy="2596574"/>
          </a:xfrm>
          <a:prstGeom prst="rect">
            <a:avLst/>
          </a:prstGeom>
          <a:solidFill>
            <a:schemeClr val="accent2"/>
          </a:solidFill>
          <a:ln>
            <a:no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5" name="Rectangle 134">
            <a:extLst>
              <a:ext uri="{FF2B5EF4-FFF2-40B4-BE49-F238E27FC236}">
                <a16:creationId xmlns:a16="http://schemas.microsoft.com/office/drawing/2014/main" id="{9C9BC640-00DA-44D1-B2D8-A4251585FCB5}"/>
              </a:ext>
            </a:extLst>
          </p:cNvPr>
          <p:cNvSpPr/>
          <p:nvPr/>
        </p:nvSpPr>
        <p:spPr bwMode="auto">
          <a:xfrm>
            <a:off x="2341975" y="2335058"/>
            <a:ext cx="401225" cy="2641304"/>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6" name="Rectangle 135">
            <a:extLst>
              <a:ext uri="{FF2B5EF4-FFF2-40B4-BE49-F238E27FC236}">
                <a16:creationId xmlns:a16="http://schemas.microsoft.com/office/drawing/2014/main" id="{4949D7D6-D4E7-4633-8E09-14BD992DE336}"/>
              </a:ext>
            </a:extLst>
          </p:cNvPr>
          <p:cNvSpPr/>
          <p:nvPr/>
        </p:nvSpPr>
        <p:spPr bwMode="auto">
          <a:xfrm>
            <a:off x="3083111" y="2395556"/>
            <a:ext cx="402336" cy="2571807"/>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7" name="Rectangle 136">
            <a:extLst>
              <a:ext uri="{FF2B5EF4-FFF2-40B4-BE49-F238E27FC236}">
                <a16:creationId xmlns:a16="http://schemas.microsoft.com/office/drawing/2014/main" id="{6E0C19AA-BB82-41C5-B746-8A0942008A62}"/>
              </a:ext>
            </a:extLst>
          </p:cNvPr>
          <p:cNvSpPr/>
          <p:nvPr/>
        </p:nvSpPr>
        <p:spPr bwMode="auto">
          <a:xfrm>
            <a:off x="3824693" y="2335058"/>
            <a:ext cx="401225" cy="2641304"/>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8" name="Rectangle 137">
            <a:extLst>
              <a:ext uri="{FF2B5EF4-FFF2-40B4-BE49-F238E27FC236}">
                <a16:creationId xmlns:a16="http://schemas.microsoft.com/office/drawing/2014/main" id="{EF4827D7-4CD9-4745-B242-BE97A388BB37}"/>
              </a:ext>
            </a:extLst>
          </p:cNvPr>
          <p:cNvSpPr/>
          <p:nvPr/>
        </p:nvSpPr>
        <p:spPr bwMode="auto">
          <a:xfrm>
            <a:off x="4563554" y="2452834"/>
            <a:ext cx="402336" cy="2533359"/>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9" name="Rectangle 138">
            <a:extLst>
              <a:ext uri="{FF2B5EF4-FFF2-40B4-BE49-F238E27FC236}">
                <a16:creationId xmlns:a16="http://schemas.microsoft.com/office/drawing/2014/main" id="{3353B5D6-FC00-445C-B150-D07C2BB54117}"/>
              </a:ext>
            </a:extLst>
          </p:cNvPr>
          <p:cNvSpPr/>
          <p:nvPr/>
        </p:nvSpPr>
        <p:spPr bwMode="auto">
          <a:xfrm>
            <a:off x="5290974" y="2704702"/>
            <a:ext cx="402336" cy="2284548"/>
          </a:xfrm>
          <a:prstGeom prst="rect">
            <a:avLst/>
          </a:prstGeom>
          <a:solidFill>
            <a:schemeClr val="accent3"/>
          </a:solidFill>
          <a:ln>
            <a:noFill/>
          </a:ln>
          <a:extLst/>
        </p:spPr>
        <p:txBody>
          <a:bodyPr wrap="square" rtlCol="0" anchor="ctr">
            <a:no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40" name="TextBox 139">
            <a:extLst>
              <a:ext uri="{FF2B5EF4-FFF2-40B4-BE49-F238E27FC236}">
                <a16:creationId xmlns:a16="http://schemas.microsoft.com/office/drawing/2014/main" id="{E103CA5F-400F-445B-AD38-8B4C31384AEF}"/>
              </a:ext>
            </a:extLst>
          </p:cNvPr>
          <p:cNvSpPr txBox="1"/>
          <p:nvPr/>
        </p:nvSpPr>
        <p:spPr>
          <a:xfrm>
            <a:off x="1604224" y="2085831"/>
            <a:ext cx="412292" cy="338554"/>
          </a:xfrm>
          <a:prstGeom prst="rect">
            <a:avLst/>
          </a:prstGeom>
          <a:noFill/>
        </p:spPr>
        <p:txBody>
          <a:bodyPr wrap="none" rtlCol="0">
            <a:spAutoFit/>
          </a:bodyPr>
          <a:lstStyle/>
          <a:p>
            <a:pPr algn="ctr"/>
            <a:r>
              <a:rPr lang="en-US" sz="1600" dirty="0"/>
              <a:t>98</a:t>
            </a:r>
          </a:p>
        </p:txBody>
      </p:sp>
      <p:sp>
        <p:nvSpPr>
          <p:cNvPr id="141" name="TextBox 140">
            <a:extLst>
              <a:ext uri="{FF2B5EF4-FFF2-40B4-BE49-F238E27FC236}">
                <a16:creationId xmlns:a16="http://schemas.microsoft.com/office/drawing/2014/main" id="{54D672FD-6A56-48B1-A7F4-90247A011376}"/>
              </a:ext>
            </a:extLst>
          </p:cNvPr>
          <p:cNvSpPr txBox="1"/>
          <p:nvPr/>
        </p:nvSpPr>
        <p:spPr>
          <a:xfrm>
            <a:off x="2265800" y="2028570"/>
            <a:ext cx="526106" cy="338554"/>
          </a:xfrm>
          <a:prstGeom prst="rect">
            <a:avLst/>
          </a:prstGeom>
          <a:noFill/>
        </p:spPr>
        <p:txBody>
          <a:bodyPr wrap="none" rtlCol="0">
            <a:spAutoFit/>
          </a:bodyPr>
          <a:lstStyle/>
          <a:p>
            <a:pPr algn="ctr"/>
            <a:r>
              <a:rPr lang="en-US" sz="1600" dirty="0"/>
              <a:t>100</a:t>
            </a:r>
          </a:p>
        </p:txBody>
      </p:sp>
      <p:sp>
        <p:nvSpPr>
          <p:cNvPr id="142" name="TextBox 141">
            <a:extLst>
              <a:ext uri="{FF2B5EF4-FFF2-40B4-BE49-F238E27FC236}">
                <a16:creationId xmlns:a16="http://schemas.microsoft.com/office/drawing/2014/main" id="{3B6A685F-E807-4F2B-BB31-3B433F21708F}"/>
              </a:ext>
            </a:extLst>
          </p:cNvPr>
          <p:cNvSpPr txBox="1"/>
          <p:nvPr/>
        </p:nvSpPr>
        <p:spPr>
          <a:xfrm>
            <a:off x="3092365" y="2089689"/>
            <a:ext cx="412292" cy="338554"/>
          </a:xfrm>
          <a:prstGeom prst="rect">
            <a:avLst/>
          </a:prstGeom>
          <a:noFill/>
        </p:spPr>
        <p:txBody>
          <a:bodyPr wrap="none" rtlCol="0">
            <a:spAutoFit/>
          </a:bodyPr>
          <a:lstStyle/>
          <a:p>
            <a:pPr algn="ctr"/>
            <a:r>
              <a:rPr lang="en-US" sz="1600" dirty="0"/>
              <a:t>98</a:t>
            </a:r>
          </a:p>
        </p:txBody>
      </p:sp>
      <p:sp>
        <p:nvSpPr>
          <p:cNvPr id="143" name="TextBox 142">
            <a:extLst>
              <a:ext uri="{FF2B5EF4-FFF2-40B4-BE49-F238E27FC236}">
                <a16:creationId xmlns:a16="http://schemas.microsoft.com/office/drawing/2014/main" id="{1B94AC7C-03B7-43FB-A0D2-423F26B29679}"/>
              </a:ext>
            </a:extLst>
          </p:cNvPr>
          <p:cNvSpPr txBox="1"/>
          <p:nvPr/>
        </p:nvSpPr>
        <p:spPr>
          <a:xfrm>
            <a:off x="3753941" y="2032428"/>
            <a:ext cx="526106" cy="338554"/>
          </a:xfrm>
          <a:prstGeom prst="rect">
            <a:avLst/>
          </a:prstGeom>
          <a:noFill/>
        </p:spPr>
        <p:txBody>
          <a:bodyPr wrap="none" rtlCol="0">
            <a:spAutoFit/>
          </a:bodyPr>
          <a:lstStyle/>
          <a:p>
            <a:pPr algn="ctr"/>
            <a:r>
              <a:rPr lang="en-US" sz="1600" dirty="0"/>
              <a:t>100</a:t>
            </a:r>
          </a:p>
        </p:txBody>
      </p:sp>
      <p:sp>
        <p:nvSpPr>
          <p:cNvPr id="144" name="TextBox 143">
            <a:extLst>
              <a:ext uri="{FF2B5EF4-FFF2-40B4-BE49-F238E27FC236}">
                <a16:creationId xmlns:a16="http://schemas.microsoft.com/office/drawing/2014/main" id="{E7122054-E986-4E12-B1C7-0E102F3B9849}"/>
              </a:ext>
            </a:extLst>
          </p:cNvPr>
          <p:cNvSpPr txBox="1"/>
          <p:nvPr/>
        </p:nvSpPr>
        <p:spPr>
          <a:xfrm>
            <a:off x="4562700" y="2163685"/>
            <a:ext cx="412292" cy="338554"/>
          </a:xfrm>
          <a:prstGeom prst="rect">
            <a:avLst/>
          </a:prstGeom>
          <a:noFill/>
        </p:spPr>
        <p:txBody>
          <a:bodyPr wrap="none" rtlCol="0">
            <a:spAutoFit/>
          </a:bodyPr>
          <a:lstStyle/>
          <a:p>
            <a:pPr algn="ctr"/>
            <a:r>
              <a:rPr lang="en-US" sz="1600" dirty="0"/>
              <a:t>95</a:t>
            </a:r>
          </a:p>
        </p:txBody>
      </p:sp>
      <p:sp>
        <p:nvSpPr>
          <p:cNvPr id="145" name="TextBox 144">
            <a:extLst>
              <a:ext uri="{FF2B5EF4-FFF2-40B4-BE49-F238E27FC236}">
                <a16:creationId xmlns:a16="http://schemas.microsoft.com/office/drawing/2014/main" id="{55E39F00-CC55-4741-B2FA-EFC5E87522BE}"/>
              </a:ext>
            </a:extLst>
          </p:cNvPr>
          <p:cNvSpPr txBox="1"/>
          <p:nvPr/>
        </p:nvSpPr>
        <p:spPr>
          <a:xfrm>
            <a:off x="5281183" y="2408375"/>
            <a:ext cx="412293" cy="338554"/>
          </a:xfrm>
          <a:prstGeom prst="rect">
            <a:avLst/>
          </a:prstGeom>
          <a:noFill/>
        </p:spPr>
        <p:txBody>
          <a:bodyPr wrap="none" rtlCol="0">
            <a:spAutoFit/>
          </a:bodyPr>
          <a:lstStyle/>
          <a:p>
            <a:pPr algn="ctr"/>
            <a:r>
              <a:rPr lang="en-US" sz="1600" dirty="0"/>
              <a:t>86</a:t>
            </a:r>
          </a:p>
        </p:txBody>
      </p:sp>
      <p:sp>
        <p:nvSpPr>
          <p:cNvPr id="146" name="Freeform: Shape 145">
            <a:extLst>
              <a:ext uri="{FF2B5EF4-FFF2-40B4-BE49-F238E27FC236}">
                <a16:creationId xmlns:a16="http://schemas.microsoft.com/office/drawing/2014/main" id="{E95A483B-471A-4C1C-80C7-26FC5DD14534}"/>
              </a:ext>
            </a:extLst>
          </p:cNvPr>
          <p:cNvSpPr/>
          <p:nvPr/>
        </p:nvSpPr>
        <p:spPr bwMode="auto">
          <a:xfrm>
            <a:off x="1446551" y="2336322"/>
            <a:ext cx="4422098" cy="2645764"/>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47" name="TextBox 146">
            <a:extLst>
              <a:ext uri="{FF2B5EF4-FFF2-40B4-BE49-F238E27FC236}">
                <a16:creationId xmlns:a16="http://schemas.microsoft.com/office/drawing/2014/main" id="{EB2E0D27-7D6F-462D-AC49-F37C1B434741}"/>
              </a:ext>
            </a:extLst>
          </p:cNvPr>
          <p:cNvSpPr txBox="1"/>
          <p:nvPr/>
        </p:nvSpPr>
        <p:spPr>
          <a:xfrm>
            <a:off x="1580393" y="4452111"/>
            <a:ext cx="470000" cy="535531"/>
          </a:xfrm>
          <a:prstGeom prst="rect">
            <a:avLst/>
          </a:prstGeom>
          <a:noFill/>
        </p:spPr>
        <p:txBody>
          <a:bodyPr wrap="none" rtlCol="0">
            <a:spAutoFit/>
          </a:bodyPr>
          <a:lstStyle/>
          <a:p>
            <a:pPr algn="ctr">
              <a:lnSpc>
                <a:spcPct val="90000"/>
              </a:lnSpc>
            </a:pPr>
            <a:r>
              <a:rPr lang="en-US" sz="1600" b="0" dirty="0">
                <a:solidFill>
                  <a:schemeClr val="bg2">
                    <a:lumMod val="10000"/>
                  </a:schemeClr>
                </a:solidFill>
              </a:rPr>
              <a:t>62/</a:t>
            </a:r>
          </a:p>
          <a:p>
            <a:pPr algn="ctr">
              <a:lnSpc>
                <a:spcPct val="90000"/>
              </a:lnSpc>
            </a:pPr>
            <a:r>
              <a:rPr lang="en-US" sz="1600" b="0" dirty="0">
                <a:solidFill>
                  <a:schemeClr val="bg2">
                    <a:lumMod val="10000"/>
                  </a:schemeClr>
                </a:solidFill>
              </a:rPr>
              <a:t>63</a:t>
            </a:r>
          </a:p>
        </p:txBody>
      </p:sp>
      <p:sp>
        <p:nvSpPr>
          <p:cNvPr id="148" name="TextBox 147">
            <a:extLst>
              <a:ext uri="{FF2B5EF4-FFF2-40B4-BE49-F238E27FC236}">
                <a16:creationId xmlns:a16="http://schemas.microsoft.com/office/drawing/2014/main" id="{760C97C2-3B7C-43A2-A908-9FF21639C3EA}"/>
              </a:ext>
            </a:extLst>
          </p:cNvPr>
          <p:cNvSpPr txBox="1"/>
          <p:nvPr/>
        </p:nvSpPr>
        <p:spPr>
          <a:xfrm>
            <a:off x="2309190" y="4452111"/>
            <a:ext cx="470000" cy="535531"/>
          </a:xfrm>
          <a:prstGeom prst="rect">
            <a:avLst/>
          </a:prstGeom>
          <a:noFill/>
        </p:spPr>
        <p:txBody>
          <a:bodyPr wrap="none" rtlCol="0">
            <a:spAutoFit/>
          </a:bodyPr>
          <a:lstStyle/>
          <a:p>
            <a:pPr algn="ctr">
              <a:lnSpc>
                <a:spcPct val="90000"/>
              </a:lnSpc>
            </a:pPr>
            <a:r>
              <a:rPr lang="en-US" sz="1600" b="0" dirty="0">
                <a:solidFill>
                  <a:schemeClr val="bg2">
                    <a:lumMod val="10000"/>
                  </a:schemeClr>
                </a:solidFill>
              </a:rPr>
              <a:t>58/</a:t>
            </a:r>
          </a:p>
          <a:p>
            <a:pPr algn="ctr">
              <a:lnSpc>
                <a:spcPct val="90000"/>
              </a:lnSpc>
            </a:pPr>
            <a:r>
              <a:rPr lang="en-US" sz="1600" b="0" dirty="0">
                <a:solidFill>
                  <a:schemeClr val="bg2">
                    <a:lumMod val="10000"/>
                  </a:schemeClr>
                </a:solidFill>
              </a:rPr>
              <a:t>58</a:t>
            </a:r>
          </a:p>
        </p:txBody>
      </p:sp>
      <p:sp>
        <p:nvSpPr>
          <p:cNvPr id="149" name="TextBox 148">
            <a:extLst>
              <a:ext uri="{FF2B5EF4-FFF2-40B4-BE49-F238E27FC236}">
                <a16:creationId xmlns:a16="http://schemas.microsoft.com/office/drawing/2014/main" id="{3FEEF7B5-2DFA-49B4-A04C-285ACE21519C}"/>
              </a:ext>
            </a:extLst>
          </p:cNvPr>
          <p:cNvSpPr txBox="1"/>
          <p:nvPr/>
        </p:nvSpPr>
        <p:spPr>
          <a:xfrm>
            <a:off x="3044154" y="4452111"/>
            <a:ext cx="470000" cy="535531"/>
          </a:xfrm>
          <a:prstGeom prst="rect">
            <a:avLst/>
          </a:prstGeom>
          <a:noFill/>
        </p:spPr>
        <p:txBody>
          <a:bodyPr wrap="none" rtlCol="0">
            <a:spAutoFit/>
          </a:bodyPr>
          <a:lstStyle/>
          <a:p>
            <a:pPr algn="ctr">
              <a:lnSpc>
                <a:spcPct val="90000"/>
              </a:lnSpc>
            </a:pPr>
            <a:r>
              <a:rPr lang="en-US" sz="1600" b="0" dirty="0">
                <a:solidFill>
                  <a:schemeClr val="bg2">
                    <a:lumMod val="10000"/>
                  </a:schemeClr>
                </a:solidFill>
              </a:rPr>
              <a:t>42/</a:t>
            </a:r>
          </a:p>
          <a:p>
            <a:pPr algn="ctr">
              <a:lnSpc>
                <a:spcPct val="90000"/>
              </a:lnSpc>
            </a:pPr>
            <a:r>
              <a:rPr lang="en-US" sz="1600" b="0" dirty="0">
                <a:solidFill>
                  <a:schemeClr val="bg2">
                    <a:lumMod val="10000"/>
                  </a:schemeClr>
                </a:solidFill>
              </a:rPr>
              <a:t>43</a:t>
            </a:r>
          </a:p>
        </p:txBody>
      </p:sp>
      <p:sp>
        <p:nvSpPr>
          <p:cNvPr id="150" name="TextBox 149">
            <a:extLst>
              <a:ext uri="{FF2B5EF4-FFF2-40B4-BE49-F238E27FC236}">
                <a16:creationId xmlns:a16="http://schemas.microsoft.com/office/drawing/2014/main" id="{FF6FE7BD-1CBC-4B5A-A408-12FD3CAFF1A8}"/>
              </a:ext>
            </a:extLst>
          </p:cNvPr>
          <p:cNvSpPr txBox="1"/>
          <p:nvPr/>
        </p:nvSpPr>
        <p:spPr>
          <a:xfrm>
            <a:off x="3785075" y="4452111"/>
            <a:ext cx="470000" cy="535531"/>
          </a:xfrm>
          <a:prstGeom prst="rect">
            <a:avLst/>
          </a:prstGeom>
          <a:noFill/>
        </p:spPr>
        <p:txBody>
          <a:bodyPr wrap="none" rtlCol="0">
            <a:spAutoFit/>
          </a:bodyPr>
          <a:lstStyle/>
          <a:p>
            <a:pPr algn="ctr">
              <a:lnSpc>
                <a:spcPct val="90000"/>
              </a:lnSpc>
            </a:pPr>
            <a:r>
              <a:rPr lang="en-US" sz="1600" b="0" dirty="0">
                <a:solidFill>
                  <a:schemeClr val="bg2">
                    <a:lumMod val="10000"/>
                  </a:schemeClr>
                </a:solidFill>
              </a:rPr>
              <a:t>45/</a:t>
            </a:r>
          </a:p>
          <a:p>
            <a:pPr algn="ctr">
              <a:lnSpc>
                <a:spcPct val="90000"/>
              </a:lnSpc>
            </a:pPr>
            <a:r>
              <a:rPr lang="en-US" sz="1600" b="0" dirty="0">
                <a:solidFill>
                  <a:schemeClr val="bg2">
                    <a:lumMod val="10000"/>
                  </a:schemeClr>
                </a:solidFill>
              </a:rPr>
              <a:t>45</a:t>
            </a:r>
          </a:p>
        </p:txBody>
      </p:sp>
      <p:sp>
        <p:nvSpPr>
          <p:cNvPr id="151" name="TextBox 150">
            <a:extLst>
              <a:ext uri="{FF2B5EF4-FFF2-40B4-BE49-F238E27FC236}">
                <a16:creationId xmlns:a16="http://schemas.microsoft.com/office/drawing/2014/main" id="{79B98659-0CEC-4D56-A01F-5C164365917E}"/>
              </a:ext>
            </a:extLst>
          </p:cNvPr>
          <p:cNvSpPr txBox="1"/>
          <p:nvPr/>
        </p:nvSpPr>
        <p:spPr>
          <a:xfrm>
            <a:off x="4527485" y="4452111"/>
            <a:ext cx="470001" cy="535531"/>
          </a:xfrm>
          <a:prstGeom prst="rect">
            <a:avLst/>
          </a:prstGeom>
          <a:noFill/>
        </p:spPr>
        <p:txBody>
          <a:bodyPr wrap="none" rtlCol="0">
            <a:spAutoFit/>
          </a:bodyPr>
          <a:lstStyle/>
          <a:p>
            <a:pPr algn="ctr">
              <a:lnSpc>
                <a:spcPct val="90000"/>
              </a:lnSpc>
            </a:pPr>
            <a:r>
              <a:rPr lang="en-US" sz="1600" b="0" dirty="0">
                <a:solidFill>
                  <a:schemeClr val="bg2">
                    <a:lumMod val="10000"/>
                  </a:schemeClr>
                </a:solidFill>
              </a:rPr>
              <a:t>52/</a:t>
            </a:r>
          </a:p>
          <a:p>
            <a:pPr algn="ctr">
              <a:lnSpc>
                <a:spcPct val="90000"/>
              </a:lnSpc>
            </a:pPr>
            <a:r>
              <a:rPr lang="en-US" sz="1600" b="0" dirty="0">
                <a:solidFill>
                  <a:schemeClr val="bg2">
                    <a:lumMod val="10000"/>
                  </a:schemeClr>
                </a:solidFill>
              </a:rPr>
              <a:t>55</a:t>
            </a:r>
          </a:p>
        </p:txBody>
      </p:sp>
      <p:sp>
        <p:nvSpPr>
          <p:cNvPr id="152" name="TextBox 151">
            <a:extLst>
              <a:ext uri="{FF2B5EF4-FFF2-40B4-BE49-F238E27FC236}">
                <a16:creationId xmlns:a16="http://schemas.microsoft.com/office/drawing/2014/main" id="{67BFE22A-47E0-43E6-B8C1-FDBB90CF63F5}"/>
              </a:ext>
            </a:extLst>
          </p:cNvPr>
          <p:cNvSpPr txBox="1"/>
          <p:nvPr/>
        </p:nvSpPr>
        <p:spPr>
          <a:xfrm>
            <a:off x="5258248" y="4452111"/>
            <a:ext cx="470001" cy="535531"/>
          </a:xfrm>
          <a:prstGeom prst="rect">
            <a:avLst/>
          </a:prstGeom>
          <a:noFill/>
        </p:spPr>
        <p:txBody>
          <a:bodyPr wrap="none" rtlCol="0">
            <a:spAutoFit/>
          </a:bodyPr>
          <a:lstStyle/>
          <a:p>
            <a:pPr algn="ctr">
              <a:lnSpc>
                <a:spcPct val="90000"/>
              </a:lnSpc>
            </a:pPr>
            <a:r>
              <a:rPr lang="en-US" sz="1600" b="0" dirty="0">
                <a:solidFill>
                  <a:schemeClr val="bg2">
                    <a:lumMod val="10000"/>
                  </a:schemeClr>
                </a:solidFill>
              </a:rPr>
              <a:t>50/</a:t>
            </a:r>
          </a:p>
          <a:p>
            <a:pPr algn="ctr">
              <a:lnSpc>
                <a:spcPct val="90000"/>
              </a:lnSpc>
            </a:pPr>
            <a:r>
              <a:rPr lang="en-US" sz="1600" b="0" dirty="0">
                <a:solidFill>
                  <a:schemeClr val="bg2">
                    <a:lumMod val="10000"/>
                  </a:schemeClr>
                </a:solidFill>
              </a:rPr>
              <a:t>58</a:t>
            </a:r>
          </a:p>
        </p:txBody>
      </p:sp>
    </p:spTree>
    <p:extLst>
      <p:ext uri="{BB962C8B-B14F-4D97-AF65-F5344CB8AC3E}">
        <p14:creationId xmlns:p14="http://schemas.microsoft.com/office/powerpoint/2010/main" val="3475739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Broad Cross-Resistance With “Early-Generation” NS5A Inhibitors</a:t>
            </a:r>
          </a:p>
        </p:txBody>
      </p:sp>
      <p:grpSp>
        <p:nvGrpSpPr>
          <p:cNvPr id="5" name="Group 1"/>
          <p:cNvGrpSpPr>
            <a:grpSpLocks/>
          </p:cNvGrpSpPr>
          <p:nvPr/>
        </p:nvGrpSpPr>
        <p:grpSpPr bwMode="auto">
          <a:xfrm>
            <a:off x="9192405" y="6207989"/>
            <a:ext cx="2672654" cy="450733"/>
            <a:chOff x="9289790" y="4481726"/>
            <a:chExt cx="2673350" cy="450347"/>
          </a:xfrm>
        </p:grpSpPr>
        <p:pic>
          <p:nvPicPr>
            <p:cNvPr id="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0"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References in slidenotes.</a:t>
            </a:r>
          </a:p>
        </p:txBody>
      </p:sp>
      <p:graphicFrame>
        <p:nvGraphicFramePr>
          <p:cNvPr id="11" name="Group 3"/>
          <p:cNvGraphicFramePr>
            <a:graphicFrameLocks/>
          </p:cNvGraphicFramePr>
          <p:nvPr>
            <p:extLst>
              <p:ext uri="{D42A27DB-BD31-4B8C-83A1-F6EECF244321}">
                <p14:modId xmlns:p14="http://schemas.microsoft.com/office/powerpoint/2010/main" val="1802711425"/>
              </p:ext>
            </p:extLst>
          </p:nvPr>
        </p:nvGraphicFramePr>
        <p:xfrm>
          <a:off x="725299" y="1605438"/>
          <a:ext cx="10753916" cy="4228902"/>
        </p:xfrm>
        <a:graphic>
          <a:graphicData uri="http://schemas.openxmlformats.org/drawingml/2006/table">
            <a:tbl>
              <a:tblPr/>
              <a:tblGrid>
                <a:gridCol w="1540632">
                  <a:extLst>
                    <a:ext uri="{9D8B030D-6E8A-4147-A177-3AD203B41FA5}">
                      <a16:colId xmlns:a16="http://schemas.microsoft.com/office/drawing/2014/main" val="20000"/>
                    </a:ext>
                  </a:extLst>
                </a:gridCol>
                <a:gridCol w="1702556">
                  <a:extLst>
                    <a:ext uri="{9D8B030D-6E8A-4147-A177-3AD203B41FA5}">
                      <a16:colId xmlns:a16="http://schemas.microsoft.com/office/drawing/2014/main" val="20001"/>
                    </a:ext>
                  </a:extLst>
                </a:gridCol>
                <a:gridCol w="1517164">
                  <a:extLst>
                    <a:ext uri="{9D8B030D-6E8A-4147-A177-3AD203B41FA5}">
                      <a16:colId xmlns:a16="http://schemas.microsoft.com/office/drawing/2014/main" val="20002"/>
                    </a:ext>
                  </a:extLst>
                </a:gridCol>
                <a:gridCol w="1498391">
                  <a:extLst>
                    <a:ext uri="{9D8B030D-6E8A-4147-A177-3AD203B41FA5}">
                      <a16:colId xmlns:a16="http://schemas.microsoft.com/office/drawing/2014/main" val="20003"/>
                    </a:ext>
                  </a:extLst>
                </a:gridCol>
                <a:gridCol w="1498391">
                  <a:extLst>
                    <a:ext uri="{9D8B030D-6E8A-4147-A177-3AD203B41FA5}">
                      <a16:colId xmlns:a16="http://schemas.microsoft.com/office/drawing/2014/main" val="2084051411"/>
                    </a:ext>
                  </a:extLst>
                </a:gridCol>
                <a:gridCol w="1498391">
                  <a:extLst>
                    <a:ext uri="{9D8B030D-6E8A-4147-A177-3AD203B41FA5}">
                      <a16:colId xmlns:a16="http://schemas.microsoft.com/office/drawing/2014/main" val="1220874874"/>
                    </a:ext>
                  </a:extLst>
                </a:gridCol>
                <a:gridCol w="1498391">
                  <a:extLst>
                    <a:ext uri="{9D8B030D-6E8A-4147-A177-3AD203B41FA5}">
                      <a16:colId xmlns:a16="http://schemas.microsoft.com/office/drawing/2014/main" val="1772392032"/>
                    </a:ext>
                  </a:extLst>
                </a:gridCol>
              </a:tblGrid>
              <a:tr h="342811">
                <a:tc rowSpan="2">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1800" b="1" i="0" u="none" strike="noStrike" cap="none" normalizeH="0" baseline="0" dirty="0">
                          <a:ln>
                            <a:noFill/>
                          </a:ln>
                          <a:solidFill>
                            <a:schemeClr val="bg2">
                              <a:lumMod val="10000"/>
                            </a:schemeClr>
                          </a:solidFill>
                          <a:effectLst/>
                          <a:latin typeface="Arial" charset="0"/>
                        </a:rPr>
                        <a:t>Fold Change</a:t>
                      </a:r>
                    </a:p>
                  </a:txBody>
                  <a:tcPr marL="121667" marR="121667" marT="45714" marB="45714"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gridSpan="4">
                  <a:txBody>
                    <a:bodyPr/>
                    <a:lstStyle/>
                    <a:p>
                      <a:r>
                        <a:rPr lang="en-US" sz="1800" b="1" dirty="0">
                          <a:solidFill>
                            <a:schemeClr val="bg2">
                              <a:lumMod val="10000"/>
                            </a:schemeClr>
                          </a:solidFill>
                        </a:rPr>
                        <a:t>Genotype 1a</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sz="2000" b="1" dirty="0"/>
                    </a:p>
                  </a:txBody>
                  <a:tcPr marL="73790" marR="73790" marT="34290" marB="34290"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hMerge="1">
                  <a:txBody>
                    <a:bodyPr/>
                    <a:lstStyle/>
                    <a:p>
                      <a:endParaRPr lang="en-US" sz="2000" b="1" dirty="0"/>
                    </a:p>
                  </a:txBody>
                  <a:tcPr marL="73790" marR="73790" marT="34290" marB="34290"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000" b="1" dirty="0"/>
                    </a:p>
                  </a:txBody>
                  <a:tcPr marL="73790" marR="73790" marT="34290" marB="34290"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gridSpan="2">
                  <a:txBody>
                    <a:bodyPr/>
                    <a:lstStyle/>
                    <a:p>
                      <a:r>
                        <a:rPr lang="en-US" sz="1800" b="1" dirty="0">
                          <a:solidFill>
                            <a:schemeClr val="bg2">
                              <a:lumMod val="10000"/>
                            </a:schemeClr>
                          </a:solidFill>
                        </a:rPr>
                        <a:t>Genotype 1b</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sz="2000" b="1" dirty="0"/>
                    </a:p>
                  </a:txBody>
                  <a:tcPr marL="73790" marR="73790" marT="34290" marB="34290"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2960267349"/>
                  </a:ext>
                </a:extLst>
              </a:tr>
              <a:tr h="342811">
                <a:tc vMerge="1">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GB" sz="2000" b="1" i="0" u="none" strike="noStrike" cap="none" normalizeH="0" baseline="0" dirty="0">
                        <a:ln>
                          <a:noFill/>
                        </a:ln>
                        <a:solidFill>
                          <a:schemeClr val="tx1"/>
                        </a:solidFill>
                        <a:effectLst/>
                        <a:latin typeface="Arial" charset="0"/>
                      </a:endParaRPr>
                    </a:p>
                  </a:txBody>
                  <a:tcPr marL="121699" marR="121699" marT="45726" marB="45726"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800" b="1" dirty="0">
                          <a:solidFill>
                            <a:schemeClr val="bg2">
                              <a:lumMod val="10000"/>
                            </a:schemeClr>
                          </a:solidFill>
                        </a:rPr>
                        <a:t>M28T</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800" b="1" dirty="0">
                          <a:solidFill>
                            <a:schemeClr val="bg2">
                              <a:lumMod val="10000"/>
                            </a:schemeClr>
                          </a:solidFill>
                        </a:rPr>
                        <a:t>Q30R</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800" b="1" dirty="0">
                          <a:solidFill>
                            <a:schemeClr val="bg2">
                              <a:lumMod val="10000"/>
                            </a:schemeClr>
                          </a:solidFill>
                        </a:rPr>
                        <a:t>L31M/V</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dirty="0">
                          <a:solidFill>
                            <a:schemeClr val="bg2">
                              <a:lumMod val="10000"/>
                            </a:schemeClr>
                          </a:solidFill>
                        </a:rPr>
                        <a:t>Y93H/N</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800" b="1" dirty="0">
                          <a:solidFill>
                            <a:schemeClr val="bg2">
                              <a:lumMod val="10000"/>
                            </a:schemeClr>
                          </a:solidFill>
                        </a:rPr>
                        <a:t>L31V</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800" b="1" dirty="0">
                          <a:solidFill>
                            <a:schemeClr val="bg2">
                              <a:lumMod val="10000"/>
                            </a:schemeClr>
                          </a:solidFill>
                        </a:rPr>
                        <a:t>Y93</a:t>
                      </a:r>
                      <a:r>
                        <a:rPr lang="en-US" sz="1800" b="1" baseline="0" dirty="0">
                          <a:solidFill>
                            <a:schemeClr val="bg2">
                              <a:lumMod val="10000"/>
                            </a:schemeClr>
                          </a:solidFill>
                        </a:rPr>
                        <a:t>H/N</a:t>
                      </a:r>
                      <a:endParaRPr lang="en-US" sz="1800" b="1" dirty="0">
                        <a:solidFill>
                          <a:schemeClr val="bg2">
                            <a:lumMod val="10000"/>
                          </a:schemeClr>
                        </a:solidFill>
                      </a:endParaRP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556115">
                <a:tc>
                  <a:txBody>
                    <a:bodyPr/>
                    <a:lstStyle/>
                    <a:p>
                      <a:pPr algn="ctr"/>
                      <a:r>
                        <a:rPr lang="en-US" sz="1600" b="0" dirty="0">
                          <a:solidFill>
                            <a:schemeClr val="bg2">
                              <a:lumMod val="10000"/>
                            </a:schemeClr>
                          </a:solidFill>
                        </a:rPr>
                        <a:t>Ledipasvir</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r>
                        <a:rPr lang="en-US" sz="1600" dirty="0">
                          <a:solidFill>
                            <a:schemeClr val="bg2">
                              <a:lumMod val="10000"/>
                            </a:schemeClr>
                          </a:solidFill>
                        </a:rPr>
                        <a:t>20x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tc>
                  <a:txBody>
                    <a:bodyPr/>
                    <a:lstStyle/>
                    <a:p>
                      <a:r>
                        <a:rPr lang="en-US" sz="1600" dirty="0">
                          <a:solidFill>
                            <a:schemeClr val="tx1"/>
                          </a:solidFill>
                        </a:rPr>
                        <a:t>&gt; 100x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r>
                        <a:rPr lang="en-US" sz="1600" dirty="0">
                          <a:solidFill>
                            <a:schemeClr val="tx1"/>
                          </a:solidFill>
                        </a:rPr>
                        <a:t>&gt; 100x/</a:t>
                      </a:r>
                    </a:p>
                    <a:p>
                      <a:r>
                        <a:rPr lang="en-US" sz="1600" dirty="0">
                          <a:solidFill>
                            <a:schemeClr val="tx1"/>
                          </a:solidFill>
                        </a:rPr>
                        <a:t>&gt; 100x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r>
                        <a:rPr lang="en-US" sz="1600" dirty="0">
                          <a:solidFill>
                            <a:schemeClr val="tx1"/>
                          </a:solidFill>
                        </a:rPr>
                        <a:t>&gt; 1000x/</a:t>
                      </a:r>
                    </a:p>
                    <a:p>
                      <a:r>
                        <a:rPr lang="en-US" sz="1600" dirty="0">
                          <a:solidFill>
                            <a:schemeClr val="tx1"/>
                          </a:solidFill>
                        </a:rPr>
                        <a:t>&gt; 10,000x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endParaRPr lang="en-US" sz="1600" dirty="0">
                        <a:solidFill>
                          <a:schemeClr val="bg2">
                            <a:lumMod val="10000"/>
                          </a:schemeClr>
                        </a:solidFill>
                      </a:endParaRP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tc>
                  <a:txBody>
                    <a:bodyPr/>
                    <a:lstStyle/>
                    <a:p>
                      <a:r>
                        <a:rPr lang="en-US" sz="1600" dirty="0">
                          <a:solidFill>
                            <a:schemeClr val="tx1"/>
                          </a:solidFill>
                        </a:rPr>
                        <a:t>&gt; 100x/--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4"/>
                  </a:ext>
                </a:extLst>
              </a:tr>
              <a:tr h="312339">
                <a:tc rowSpan="2">
                  <a:txBody>
                    <a:bodyPr/>
                    <a:lstStyle/>
                    <a:p>
                      <a:pPr algn="ctr"/>
                      <a:r>
                        <a:rPr lang="en-US" sz="1600" b="0" dirty="0">
                          <a:solidFill>
                            <a:schemeClr val="bg2">
                              <a:lumMod val="10000"/>
                            </a:schemeClr>
                          </a:solidFill>
                        </a:rPr>
                        <a:t>Ombitasvir</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rowSpan="2">
                  <a:txBody>
                    <a:bodyPr/>
                    <a:lstStyle/>
                    <a:p>
                      <a:r>
                        <a:rPr lang="en-US" sz="1600" dirty="0">
                          <a:solidFill>
                            <a:schemeClr val="tx1"/>
                          </a:solidFill>
                        </a:rPr>
                        <a:t>&gt; 1000x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rowSpan="2">
                  <a:txBody>
                    <a:bodyPr/>
                    <a:lstStyle/>
                    <a:p>
                      <a:r>
                        <a:rPr lang="en-US" sz="1600" dirty="0">
                          <a:solidFill>
                            <a:schemeClr val="tx1"/>
                          </a:solidFill>
                        </a:rPr>
                        <a:t>&gt; 100x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r>
                        <a:rPr lang="en-US" sz="1600" dirty="0">
                          <a:solidFill>
                            <a:schemeClr val="bg2">
                              <a:lumMod val="10000"/>
                            </a:schemeClr>
                          </a:solidFill>
                        </a:rPr>
                        <a:t>&lt; 3x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rowSpan="2">
                  <a:txBody>
                    <a:bodyPr/>
                    <a:lstStyle/>
                    <a:p>
                      <a:r>
                        <a:rPr lang="en-US" sz="1600" dirty="0">
                          <a:solidFill>
                            <a:schemeClr val="tx1"/>
                          </a:solidFill>
                        </a:rPr>
                        <a:t>&gt; 10,000x/</a:t>
                      </a:r>
                    </a:p>
                    <a:p>
                      <a:r>
                        <a:rPr lang="en-US" sz="1600" dirty="0">
                          <a:solidFill>
                            <a:schemeClr val="tx1"/>
                          </a:solidFill>
                        </a:rPr>
                        <a:t>&gt; 10,000x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rowSpan="2">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rowSpan="2">
                  <a:txBody>
                    <a:bodyPr/>
                    <a:lstStyle/>
                    <a:p>
                      <a:r>
                        <a:rPr lang="en-US" sz="1600" dirty="0">
                          <a:solidFill>
                            <a:schemeClr val="bg2">
                              <a:lumMod val="10000"/>
                            </a:schemeClr>
                          </a:solidFill>
                        </a:rPr>
                        <a:t>20x/50x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35993663"/>
                  </a:ext>
                </a:extLst>
              </a:tr>
              <a:tr h="31233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&gt; 100x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956566833"/>
                  </a:ext>
                </a:extLst>
              </a:tr>
              <a:tr h="556115">
                <a:tc>
                  <a:txBody>
                    <a:bodyPr/>
                    <a:lstStyle/>
                    <a:p>
                      <a:pPr algn="ctr"/>
                      <a:r>
                        <a:rPr lang="en-US" sz="1600" b="0" dirty="0">
                          <a:solidFill>
                            <a:schemeClr val="bg2">
                              <a:lumMod val="10000"/>
                            </a:schemeClr>
                          </a:solidFill>
                        </a:rPr>
                        <a:t>Daclatasvir</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r>
                        <a:rPr lang="en-US" sz="1600" dirty="0">
                          <a:solidFill>
                            <a:schemeClr val="tx1"/>
                          </a:solidFill>
                        </a:rPr>
                        <a:t>&gt; 100x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r>
                        <a:rPr lang="en-US" sz="1600" dirty="0">
                          <a:solidFill>
                            <a:schemeClr val="tx1"/>
                          </a:solidFill>
                        </a:rPr>
                        <a:t>&gt; 1000x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r>
                        <a:rPr lang="en-US" sz="1600" dirty="0">
                          <a:solidFill>
                            <a:schemeClr val="tx1"/>
                          </a:solidFill>
                        </a:rPr>
                        <a:t>&gt; 100x/</a:t>
                      </a:r>
                    </a:p>
                    <a:p>
                      <a:r>
                        <a:rPr lang="en-US" sz="1600" dirty="0">
                          <a:solidFill>
                            <a:schemeClr val="tx1"/>
                          </a:solidFill>
                        </a:rPr>
                        <a:t>&gt; 1000x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r>
                        <a:rPr lang="en-US" sz="1600" dirty="0">
                          <a:solidFill>
                            <a:schemeClr val="tx1"/>
                          </a:solidFill>
                        </a:rPr>
                        <a:t>&gt; 1000x/</a:t>
                      </a:r>
                    </a:p>
                    <a:p>
                      <a:r>
                        <a:rPr lang="en-US" sz="1600" dirty="0">
                          <a:solidFill>
                            <a:schemeClr val="tx1"/>
                          </a:solidFill>
                        </a:rPr>
                        <a:t>&gt; 10,000x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r>
                        <a:rPr lang="en-US" sz="1600" dirty="0">
                          <a:solidFill>
                            <a:schemeClr val="bg2">
                              <a:lumMod val="10000"/>
                            </a:schemeClr>
                          </a:solidFill>
                        </a:rPr>
                        <a:t>20x/50x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3472220961"/>
                  </a:ext>
                </a:extLst>
              </a:tr>
              <a:tr h="312339">
                <a:tc rowSpan="2">
                  <a:txBody>
                    <a:bodyPr/>
                    <a:lstStyle/>
                    <a:p>
                      <a:pPr algn="ctr"/>
                      <a:r>
                        <a:rPr lang="en-US" sz="1600" b="0" dirty="0">
                          <a:solidFill>
                            <a:schemeClr val="bg2">
                              <a:lumMod val="10000"/>
                            </a:schemeClr>
                          </a:solidFill>
                        </a:rPr>
                        <a:t>Elbasvir</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rowSpan="2">
                  <a:txBody>
                    <a:bodyPr/>
                    <a:lstStyle/>
                    <a:p>
                      <a:r>
                        <a:rPr lang="en-US" sz="1600" dirty="0">
                          <a:solidFill>
                            <a:schemeClr val="bg2">
                              <a:lumMod val="10000"/>
                            </a:schemeClr>
                          </a:solidFill>
                        </a:rPr>
                        <a:t>20x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tc rowSpan="2">
                  <a:txBody>
                    <a:bodyPr/>
                    <a:lstStyle/>
                    <a:p>
                      <a:r>
                        <a:rPr lang="en-US" sz="1600" dirty="0">
                          <a:solidFill>
                            <a:schemeClr val="tx1"/>
                          </a:solidFill>
                        </a:rPr>
                        <a:t>&gt; 100x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r>
                        <a:rPr lang="en-US" sz="1600" dirty="0">
                          <a:solidFill>
                            <a:schemeClr val="bg2">
                              <a:lumMod val="10000"/>
                            </a:schemeClr>
                          </a:solidFill>
                        </a:rPr>
                        <a:t>&gt;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tc rowSpan="2">
                  <a:txBody>
                    <a:bodyPr/>
                    <a:lstStyle/>
                    <a:p>
                      <a:r>
                        <a:rPr lang="en-US" sz="1600" dirty="0">
                          <a:solidFill>
                            <a:schemeClr val="tx1"/>
                          </a:solidFill>
                        </a:rPr>
                        <a:t>&gt; 1000x/</a:t>
                      </a:r>
                      <a:r>
                        <a:rPr lang="en-US" sz="1600" baseline="0" dirty="0">
                          <a:solidFill>
                            <a:schemeClr val="tx1"/>
                          </a:solidFill>
                        </a:rPr>
                        <a:t> </a:t>
                      </a:r>
                    </a:p>
                    <a:p>
                      <a:r>
                        <a:rPr lang="en-US" sz="1600" baseline="0" dirty="0">
                          <a:solidFill>
                            <a:schemeClr val="tx1"/>
                          </a:solidFill>
                        </a:rPr>
                        <a:t>&gt; 1000x</a:t>
                      </a:r>
                      <a:endParaRPr lang="en-US" sz="1600" dirty="0">
                        <a:solidFill>
                          <a:schemeClr val="tx1"/>
                        </a:solidFill>
                      </a:endParaRP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rowSpan="2">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rowSpan="2">
                  <a:txBody>
                    <a:bodyPr/>
                    <a:lstStyle/>
                    <a:p>
                      <a:r>
                        <a:rPr lang="en-US" sz="1600" dirty="0">
                          <a:solidFill>
                            <a:schemeClr val="tx1"/>
                          </a:solidFill>
                        </a:rPr>
                        <a:t>&gt; 100x/--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3061599787"/>
                  </a:ext>
                </a:extLst>
              </a:tr>
              <a:tr h="31233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&gt; 100x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568322520"/>
                  </a:ext>
                </a:extLst>
              </a:tr>
              <a:tr h="5561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bg2">
                              <a:lumMod val="10000"/>
                            </a:schemeClr>
                          </a:solidFill>
                        </a:rPr>
                        <a:t>Velpatasvir</a:t>
                      </a:r>
                    </a:p>
                  </a:txBody>
                  <a:tcPr marL="91416" marR="91416" marT="45708" marB="457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r>
                        <a:rPr lang="en-US" sz="1600" dirty="0">
                          <a:solidFill>
                            <a:schemeClr val="bg2">
                              <a:lumMod val="10000"/>
                            </a:schemeClr>
                          </a:solidFill>
                        </a:rPr>
                        <a:t>&lt; 3x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600" dirty="0">
                          <a:solidFill>
                            <a:schemeClr val="bg2">
                              <a:lumMod val="10000"/>
                            </a:schemeClr>
                          </a:solidFill>
                        </a:rPr>
                        <a:t>20x/50x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tc>
                  <a:txBody>
                    <a:bodyPr/>
                    <a:lstStyle/>
                    <a:p>
                      <a:r>
                        <a:rPr lang="en-US" sz="1600" dirty="0">
                          <a:solidFill>
                            <a:schemeClr val="tx1"/>
                          </a:solidFill>
                        </a:rPr>
                        <a:t>&gt; 100x/</a:t>
                      </a:r>
                    </a:p>
                    <a:p>
                      <a:r>
                        <a:rPr lang="en-US" sz="1600" dirty="0">
                          <a:solidFill>
                            <a:schemeClr val="tx1"/>
                          </a:solidFill>
                        </a:rPr>
                        <a:t>&gt; 1000x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0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bg2">
                              <a:lumMod val="10000"/>
                            </a:schemeClr>
                          </a:solidFill>
                        </a:rPr>
                        <a:t>&lt; 3x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600" dirty="0">
                          <a:solidFill>
                            <a:schemeClr val="bg2">
                              <a:lumMod val="10000"/>
                            </a:schemeClr>
                          </a:solidFill>
                        </a:rPr>
                        <a:t>&lt; 3x/--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11928354"/>
                  </a:ext>
                </a:extLst>
              </a:tr>
              <a:tr h="312339">
                <a:tc>
                  <a:txBody>
                    <a:bodyPr/>
                    <a:lstStyle/>
                    <a:p>
                      <a:pPr algn="ctr"/>
                      <a:r>
                        <a:rPr lang="en-US" sz="1600" b="0" dirty="0">
                          <a:solidFill>
                            <a:schemeClr val="bg2">
                              <a:lumMod val="10000"/>
                            </a:schemeClr>
                          </a:solidFill>
                        </a:rPr>
                        <a:t>Pibrentasvir</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r>
                        <a:rPr lang="en-US" sz="1600" dirty="0">
                          <a:solidFill>
                            <a:schemeClr val="bg2">
                              <a:lumMod val="10000"/>
                            </a:schemeClr>
                          </a:solidFill>
                        </a:rPr>
                        <a:t>&lt; 3x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600" dirty="0">
                          <a:solidFill>
                            <a:schemeClr val="bg2">
                              <a:lumMod val="10000"/>
                            </a:schemeClr>
                          </a:solidFill>
                        </a:rPr>
                        <a:t>&lt; 3x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600" dirty="0">
                          <a:solidFill>
                            <a:schemeClr val="bg2">
                              <a:lumMod val="10000"/>
                            </a:schemeClr>
                          </a:solidFill>
                        </a:rPr>
                        <a:t>&lt; 3x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600" dirty="0">
                          <a:solidFill>
                            <a:schemeClr val="bg2">
                              <a:lumMod val="10000"/>
                            </a:schemeClr>
                          </a:solidFill>
                        </a:rPr>
                        <a:t>&lt; 10x/&lt;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r>
                        <a:rPr lang="en-US" sz="1600" dirty="0">
                          <a:solidFill>
                            <a:schemeClr val="bg2">
                              <a:lumMod val="10000"/>
                            </a:schemeClr>
                          </a:solidFill>
                        </a:rPr>
                        <a:t>&lt; 3x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r>
                        <a:rPr lang="en-US" sz="1600" dirty="0">
                          <a:solidFill>
                            <a:schemeClr val="bg2">
                              <a:lumMod val="10000"/>
                            </a:schemeClr>
                          </a:solidFill>
                        </a:rPr>
                        <a:t>&lt; 3x/&lt; 3x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4223163702"/>
                  </a:ext>
                </a:extLst>
              </a:tr>
              <a:tr h="312339">
                <a:tc>
                  <a:txBody>
                    <a:bodyPr/>
                    <a:lstStyle/>
                    <a:p>
                      <a:pPr algn="ctr"/>
                      <a:r>
                        <a:rPr lang="en-US" sz="1600" b="0" dirty="0">
                          <a:solidFill>
                            <a:schemeClr val="bg2">
                              <a:lumMod val="10000"/>
                            </a:schemeClr>
                          </a:solidFill>
                        </a:rPr>
                        <a:t>Ruzasvir</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tc>
                  <a:txBody>
                    <a:bodyPr/>
                    <a:lstStyle/>
                    <a:p>
                      <a:r>
                        <a:rPr lang="en-US" sz="1600" dirty="0">
                          <a:solidFill>
                            <a:schemeClr val="bg2">
                              <a:lumMod val="10000"/>
                            </a:schemeClr>
                          </a:solidFill>
                        </a:rPr>
                        <a:t>&lt; 10x</a:t>
                      </a:r>
                    </a:p>
                  </a:txBody>
                  <a:tcPr marL="73771" marR="73771" marT="34281" marB="34281"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333588503"/>
                  </a:ext>
                </a:extLst>
              </a:tr>
            </a:tbl>
          </a:graphicData>
        </a:graphic>
      </p:graphicFrame>
    </p:spTree>
    <p:extLst>
      <p:ext uri="{BB962C8B-B14F-4D97-AF65-F5344CB8AC3E}">
        <p14:creationId xmlns:p14="http://schemas.microsoft.com/office/powerpoint/2010/main" val="1311590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 to Case 1</a:t>
            </a:r>
          </a:p>
        </p:txBody>
      </p:sp>
      <p:sp>
        <p:nvSpPr>
          <p:cNvPr id="3" name="Content Placeholder 2"/>
          <p:cNvSpPr>
            <a:spLocks noGrp="1"/>
          </p:cNvSpPr>
          <p:nvPr>
            <p:ph sz="half" idx="1"/>
          </p:nvPr>
        </p:nvSpPr>
        <p:spPr/>
        <p:txBody>
          <a:bodyPr/>
          <a:lstStyle/>
          <a:p>
            <a:r>
              <a:rPr lang="en-US" sz="2199" dirty="0"/>
              <a:t>59-yr-old black man with GT1a HCV, DM, GERD, and HTN, treated with pegIFN/RBV in 2009 (null response)</a:t>
            </a:r>
          </a:p>
          <a:p>
            <a:r>
              <a:rPr lang="en-US" sz="2199" dirty="0"/>
              <a:t>Physical exam: BMI 32, no ascites, no edema, palmar erythema</a:t>
            </a:r>
          </a:p>
          <a:p>
            <a:r>
              <a:rPr lang="en-US" sz="2199" dirty="0"/>
              <a:t>Cirrhosis confirmed by elastography in 2015 (22.6 kPa; IQR 11%)</a:t>
            </a:r>
          </a:p>
          <a:p>
            <a:r>
              <a:rPr lang="en-US" sz="2199" dirty="0"/>
              <a:t>Relapse after LDV/SOF + RBV for 12 wks in 2015</a:t>
            </a:r>
          </a:p>
          <a:p>
            <a:r>
              <a:rPr lang="en-US" sz="2199" dirty="0">
                <a:solidFill>
                  <a:schemeClr val="accent3"/>
                </a:solidFill>
              </a:rPr>
              <a:t>Resistance test shows NS5A RASs: </a:t>
            </a:r>
            <a:r>
              <a:rPr lang="en-US" sz="2199" dirty="0" err="1">
                <a:solidFill>
                  <a:schemeClr val="accent3"/>
                </a:solidFill>
              </a:rPr>
              <a:t>Q30H</a:t>
            </a:r>
            <a:r>
              <a:rPr lang="en-US" sz="2199" dirty="0">
                <a:solidFill>
                  <a:schemeClr val="accent3"/>
                </a:solidFill>
              </a:rPr>
              <a:t>, Y93H</a:t>
            </a:r>
          </a:p>
        </p:txBody>
      </p:sp>
      <p:sp>
        <p:nvSpPr>
          <p:cNvPr id="14" name="Content Placeholder 13"/>
          <p:cNvSpPr>
            <a:spLocks noGrp="1"/>
          </p:cNvSpPr>
          <p:nvPr>
            <p:ph sz="half" idx="2"/>
          </p:nvPr>
        </p:nvSpPr>
        <p:spPr/>
        <p:txBody>
          <a:bodyPr/>
          <a:lstStyle/>
          <a:p>
            <a:r>
              <a:rPr lang="en-US" sz="2199" dirty="0"/>
              <a:t>Current medications: amlodipine, atorvastatin 40 mg, omeprazole 20 mg BID</a:t>
            </a:r>
          </a:p>
        </p:txBody>
      </p:sp>
      <p:grpSp>
        <p:nvGrpSpPr>
          <p:cNvPr id="11" name="Group 1"/>
          <p:cNvGrpSpPr>
            <a:grpSpLocks/>
          </p:cNvGrpSpPr>
          <p:nvPr/>
        </p:nvGrpSpPr>
        <p:grpSpPr bwMode="auto">
          <a:xfrm>
            <a:off x="9192405" y="6207989"/>
            <a:ext cx="2672654" cy="450733"/>
            <a:chOff x="9289790" y="4481726"/>
            <a:chExt cx="2673350" cy="450347"/>
          </a:xfrm>
        </p:grpSpPr>
        <p:pic>
          <p:nvPicPr>
            <p:cNvPr id="1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3"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graphicFrame>
        <p:nvGraphicFramePr>
          <p:cNvPr id="7" name="Group 32"/>
          <p:cNvGraphicFramePr>
            <a:graphicFrameLocks noGrp="1"/>
          </p:cNvGraphicFramePr>
          <p:nvPr>
            <p:extLst>
              <p:ext uri="{D42A27DB-BD31-4B8C-83A1-F6EECF244321}">
                <p14:modId xmlns:p14="http://schemas.microsoft.com/office/powerpoint/2010/main" val="357412843"/>
              </p:ext>
            </p:extLst>
          </p:nvPr>
        </p:nvGraphicFramePr>
        <p:xfrm>
          <a:off x="6383383" y="2678052"/>
          <a:ext cx="5369232" cy="3169840"/>
        </p:xfrm>
        <a:graphic>
          <a:graphicData uri="http://schemas.openxmlformats.org/drawingml/2006/table">
            <a:tbl>
              <a:tblPr/>
              <a:tblGrid>
                <a:gridCol w="3912723">
                  <a:extLst>
                    <a:ext uri="{9D8B030D-6E8A-4147-A177-3AD203B41FA5}">
                      <a16:colId xmlns:a16="http://schemas.microsoft.com/office/drawing/2014/main" val="20000"/>
                    </a:ext>
                  </a:extLst>
                </a:gridCol>
                <a:gridCol w="1456509">
                  <a:extLst>
                    <a:ext uri="{9D8B030D-6E8A-4147-A177-3AD203B41FA5}">
                      <a16:colId xmlns:a16="http://schemas.microsoft.com/office/drawing/2014/main" val="20001"/>
                    </a:ext>
                  </a:extLst>
                </a:gridCol>
              </a:tblGrid>
              <a:tr h="396151">
                <a:tc>
                  <a:txBody>
                    <a:bodyPr/>
                    <a:lstStyle/>
                    <a:p>
                      <a:pPr marL="0" marR="0" lvl="0" indent="0" algn="l"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Current Laboratory Parameter</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Result</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Platelets/mm</a:t>
                      </a:r>
                      <a:r>
                        <a:rPr kumimoji="0" lang="en-US" sz="2000" b="0" i="0" u="none" strike="noStrike" cap="none" normalizeH="0" baseline="30000" dirty="0">
                          <a:ln>
                            <a:noFill/>
                          </a:ln>
                          <a:solidFill>
                            <a:schemeClr val="bg2">
                              <a:lumMod val="10000"/>
                            </a:schemeClr>
                          </a:solidFill>
                          <a:effectLst/>
                          <a:latin typeface="Arial" charset="0"/>
                        </a:rPr>
                        <a:t>3</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98,000</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396151">
                <a:tc>
                  <a:txBody>
                    <a:bodyPr/>
                    <a:lstStyle/>
                    <a:p>
                      <a:pPr marL="0" marR="0" lvl="0" indent="0" algn="l"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Albumin, g/dL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3.7</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a16="http://schemas.microsoft.com/office/drawing/2014/main" val="10002"/>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ALT, IU/L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47 </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3389937386"/>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AST, IU/L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56</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913512172"/>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Total bilirubin, mg/dL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0.9</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3037348993"/>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INR</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1.2</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3305783"/>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CTP</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A5</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2716461229"/>
                  </a:ext>
                </a:extLst>
              </a:tr>
            </a:tbl>
          </a:graphicData>
        </a:graphic>
      </p:graphicFrame>
    </p:spTree>
    <p:extLst>
      <p:ext uri="{BB962C8B-B14F-4D97-AF65-F5344CB8AC3E}">
        <p14:creationId xmlns:p14="http://schemas.microsoft.com/office/powerpoint/2010/main" val="2609353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Connector 43"/>
          <p:cNvCxnSpPr>
            <a:endCxn id="44" idx="0"/>
          </p:cNvCxnSpPr>
          <p:nvPr/>
        </p:nvCxnSpPr>
        <p:spPr>
          <a:xfrm>
            <a:off x="7481854" y="4760860"/>
            <a:ext cx="0" cy="55257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41" idx="0"/>
          </p:cNvCxnSpPr>
          <p:nvPr/>
        </p:nvCxnSpPr>
        <p:spPr>
          <a:xfrm>
            <a:off x="4582101" y="4799514"/>
            <a:ext cx="0" cy="55257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7" name="Straight Connector 416"/>
          <p:cNvCxnSpPr>
            <a:cxnSpLocks/>
          </p:cNvCxnSpPr>
          <p:nvPr/>
        </p:nvCxnSpPr>
        <p:spPr>
          <a:xfrm flipH="1" flipV="1">
            <a:off x="4920698" y="3072441"/>
            <a:ext cx="1279827" cy="0"/>
          </a:xfrm>
          <a:prstGeom prst="line">
            <a:avLst/>
          </a:prstGeom>
          <a:ln w="28575">
            <a:solidFill>
              <a:schemeClr val="tx1"/>
            </a:solidFill>
            <a:tailEnd type="diamond" w="lg" len="lg"/>
          </a:ln>
        </p:spPr>
        <p:style>
          <a:lnRef idx="1">
            <a:schemeClr val="accent1"/>
          </a:lnRef>
          <a:fillRef idx="0">
            <a:schemeClr val="accent1"/>
          </a:fillRef>
          <a:effectRef idx="0">
            <a:schemeClr val="accent1"/>
          </a:effectRef>
          <a:fontRef idx="minor">
            <a:schemeClr val="tx1"/>
          </a:fontRef>
        </p:style>
      </p:cxnSp>
      <p:sp>
        <p:nvSpPr>
          <p:cNvPr id="2" name="Rounded Rectangle 1"/>
          <p:cNvSpPr/>
          <p:nvPr/>
        </p:nvSpPr>
        <p:spPr>
          <a:xfrm>
            <a:off x="4714798" y="1972829"/>
            <a:ext cx="4479393" cy="457081"/>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399" dirty="0">
                <a:solidFill>
                  <a:schemeClr val="bg2">
                    <a:lumMod val="10000"/>
                  </a:schemeClr>
                </a:solidFill>
              </a:rPr>
              <a:t>Genotypic resistance testing</a:t>
            </a:r>
          </a:p>
        </p:txBody>
      </p:sp>
      <p:cxnSp>
        <p:nvCxnSpPr>
          <p:cNvPr id="5" name="Straight Arrow Connector 4"/>
          <p:cNvCxnSpPr>
            <a:cxnSpLocks/>
          </p:cNvCxnSpPr>
          <p:nvPr/>
        </p:nvCxnSpPr>
        <p:spPr>
          <a:xfrm flipH="1" flipV="1">
            <a:off x="2575204" y="1620113"/>
            <a:ext cx="4296561" cy="0"/>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8" name="Hexagon 7"/>
          <p:cNvSpPr/>
          <p:nvPr/>
        </p:nvSpPr>
        <p:spPr>
          <a:xfrm>
            <a:off x="413656" y="841600"/>
            <a:ext cx="2102572" cy="1554075"/>
          </a:xfrm>
          <a:prstGeom prst="hex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99" b="0" dirty="0">
                <a:solidFill>
                  <a:schemeClr val="tx1"/>
                </a:solidFill>
              </a:rPr>
              <a:t>Consider waiting, </a:t>
            </a:r>
            <a:r>
              <a:rPr lang="en-US" sz="2399" b="0" i="1" dirty="0">
                <a:solidFill>
                  <a:schemeClr val="tx1"/>
                </a:solidFill>
              </a:rPr>
              <a:t>even if </a:t>
            </a:r>
            <a:r>
              <a:rPr lang="en-US" sz="2399" b="0" dirty="0">
                <a:solidFill>
                  <a:schemeClr val="tx1"/>
                </a:solidFill>
              </a:rPr>
              <a:t>cirrhotic</a:t>
            </a:r>
          </a:p>
        </p:txBody>
      </p:sp>
      <p:sp>
        <p:nvSpPr>
          <p:cNvPr id="7" name="Rounded Rectangle 6"/>
          <p:cNvSpPr/>
          <p:nvPr/>
        </p:nvSpPr>
        <p:spPr>
          <a:xfrm>
            <a:off x="5935447" y="666996"/>
            <a:ext cx="2031470" cy="783929"/>
          </a:xfrm>
          <a:prstGeom prst="round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99" dirty="0">
                <a:solidFill>
                  <a:schemeClr val="bg2">
                    <a:lumMod val="10000"/>
                  </a:schemeClr>
                </a:solidFill>
              </a:rPr>
              <a:t>GT1</a:t>
            </a:r>
          </a:p>
          <a:p>
            <a:pPr algn="ctr"/>
            <a:r>
              <a:rPr lang="en-US" sz="2399" dirty="0">
                <a:solidFill>
                  <a:schemeClr val="bg2">
                    <a:lumMod val="10000"/>
                  </a:schemeClr>
                </a:solidFill>
              </a:rPr>
              <a:t>DAA failure</a:t>
            </a:r>
          </a:p>
        </p:txBody>
      </p:sp>
      <p:sp>
        <p:nvSpPr>
          <p:cNvPr id="9" name="Rounded Rectangle 8"/>
          <p:cNvSpPr/>
          <p:nvPr/>
        </p:nvSpPr>
        <p:spPr>
          <a:xfrm>
            <a:off x="3596870" y="4195346"/>
            <a:ext cx="1919740" cy="731330"/>
          </a:xfrm>
          <a:prstGeom prst="roundRect">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NS5A RASs</a:t>
            </a:r>
          </a:p>
        </p:txBody>
      </p:sp>
      <p:sp>
        <p:nvSpPr>
          <p:cNvPr id="11" name="Rounded Rectangle 10"/>
          <p:cNvSpPr/>
          <p:nvPr/>
        </p:nvSpPr>
        <p:spPr>
          <a:xfrm>
            <a:off x="9053132" y="2719372"/>
            <a:ext cx="2102572" cy="731330"/>
          </a:xfrm>
          <a:prstGeom prst="roundRect">
            <a:avLst/>
          </a:prstGeom>
          <a:solidFill>
            <a:srgbClr val="F5F02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dirty="0">
                <a:solidFill>
                  <a:schemeClr val="bg2">
                    <a:lumMod val="10000"/>
                  </a:schemeClr>
                </a:solidFill>
              </a:rPr>
              <a:t>SOF-based triple or quad regimens</a:t>
            </a:r>
          </a:p>
        </p:txBody>
      </p:sp>
      <p:sp>
        <p:nvSpPr>
          <p:cNvPr id="12" name="Diamond 11"/>
          <p:cNvSpPr/>
          <p:nvPr/>
        </p:nvSpPr>
        <p:spPr>
          <a:xfrm>
            <a:off x="6126819" y="2481515"/>
            <a:ext cx="1645491" cy="1188410"/>
          </a:xfrm>
          <a:prstGeom prst="diamond">
            <a:avLst/>
          </a:prstGeom>
          <a:solidFill>
            <a:schemeClr val="accent5"/>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600" b="0" dirty="0"/>
              <a:t>16/24 wk failure?</a:t>
            </a:r>
          </a:p>
        </p:txBody>
      </p:sp>
      <p:cxnSp>
        <p:nvCxnSpPr>
          <p:cNvPr id="15" name="Straight Connector 14"/>
          <p:cNvCxnSpPr>
            <a:stCxn id="7" idx="2"/>
            <a:endCxn id="2" idx="0"/>
          </p:cNvCxnSpPr>
          <p:nvPr/>
        </p:nvCxnSpPr>
        <p:spPr>
          <a:xfrm>
            <a:off x="6951182" y="1450925"/>
            <a:ext cx="3313" cy="521905"/>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2" name="Straight Connector 411"/>
          <p:cNvCxnSpPr>
            <a:cxnSpLocks/>
            <a:stCxn id="12" idx="3"/>
            <a:endCxn id="11" idx="1"/>
          </p:cNvCxnSpPr>
          <p:nvPr/>
        </p:nvCxnSpPr>
        <p:spPr>
          <a:xfrm>
            <a:off x="7772310" y="3075720"/>
            <a:ext cx="1280822"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6" name="TextBox 415"/>
          <p:cNvSpPr txBox="1"/>
          <p:nvPr/>
        </p:nvSpPr>
        <p:spPr>
          <a:xfrm>
            <a:off x="8041447" y="2666787"/>
            <a:ext cx="646163" cy="369236"/>
          </a:xfrm>
          <a:prstGeom prst="rect">
            <a:avLst/>
          </a:prstGeom>
          <a:noFill/>
        </p:spPr>
        <p:txBody>
          <a:bodyPr wrap="none" rtlCol="0">
            <a:spAutoFit/>
          </a:bodyPr>
          <a:lstStyle/>
          <a:p>
            <a:r>
              <a:rPr lang="en-US" b="1" dirty="0"/>
              <a:t>YES</a:t>
            </a:r>
          </a:p>
        </p:txBody>
      </p:sp>
      <p:sp>
        <p:nvSpPr>
          <p:cNvPr id="420" name="TextBox 419"/>
          <p:cNvSpPr txBox="1"/>
          <p:nvPr/>
        </p:nvSpPr>
        <p:spPr>
          <a:xfrm>
            <a:off x="5373040" y="2666787"/>
            <a:ext cx="530777" cy="369236"/>
          </a:xfrm>
          <a:prstGeom prst="rect">
            <a:avLst/>
          </a:prstGeom>
          <a:noFill/>
        </p:spPr>
        <p:txBody>
          <a:bodyPr wrap="none" rtlCol="0">
            <a:spAutoFit/>
          </a:bodyPr>
          <a:lstStyle/>
          <a:p>
            <a:r>
              <a:rPr lang="en-US" b="1" dirty="0"/>
              <a:t>NO</a:t>
            </a:r>
          </a:p>
        </p:txBody>
      </p:sp>
      <p:sp>
        <p:nvSpPr>
          <p:cNvPr id="421" name="Rounded Rectangle 420"/>
          <p:cNvSpPr/>
          <p:nvPr/>
        </p:nvSpPr>
        <p:spPr>
          <a:xfrm>
            <a:off x="6058879" y="4195346"/>
            <a:ext cx="2833902" cy="731330"/>
          </a:xfrm>
          <a:prstGeom prst="roundRect">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NS3 (R155, A156, D168) </a:t>
            </a:r>
          </a:p>
          <a:p>
            <a:pPr algn="ctr"/>
            <a:r>
              <a:rPr lang="en-US" b="1" dirty="0"/>
              <a:t>+ NS5A RASs</a:t>
            </a:r>
          </a:p>
        </p:txBody>
      </p:sp>
      <p:cxnSp>
        <p:nvCxnSpPr>
          <p:cNvPr id="422" name="Straight Connector 421"/>
          <p:cNvCxnSpPr>
            <a:cxnSpLocks/>
            <a:endCxn id="10" idx="0"/>
          </p:cNvCxnSpPr>
          <p:nvPr/>
        </p:nvCxnSpPr>
        <p:spPr>
          <a:xfrm flipH="1">
            <a:off x="1814591" y="3083198"/>
            <a:ext cx="3036594" cy="1112149"/>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4" name="Straight Connector 423"/>
          <p:cNvCxnSpPr>
            <a:cxnSpLocks/>
            <a:endCxn id="9" idx="0"/>
          </p:cNvCxnSpPr>
          <p:nvPr/>
        </p:nvCxnSpPr>
        <p:spPr>
          <a:xfrm flipH="1">
            <a:off x="4556740" y="3064067"/>
            <a:ext cx="360524" cy="1131279"/>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6" name="Straight Connector 425"/>
          <p:cNvCxnSpPr>
            <a:cxnSpLocks/>
            <a:endCxn id="421" idx="0"/>
          </p:cNvCxnSpPr>
          <p:nvPr/>
        </p:nvCxnSpPr>
        <p:spPr>
          <a:xfrm>
            <a:off x="4920698" y="3083198"/>
            <a:ext cx="2555132" cy="1112149"/>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9" name="Straight Connector 428"/>
          <p:cNvCxnSpPr>
            <a:endCxn id="429" idx="0"/>
          </p:cNvCxnSpPr>
          <p:nvPr/>
        </p:nvCxnSpPr>
        <p:spPr>
          <a:xfrm>
            <a:off x="1822415" y="4779922"/>
            <a:ext cx="0" cy="55257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0" name="Rounded Rectangle 429"/>
          <p:cNvSpPr/>
          <p:nvPr/>
        </p:nvSpPr>
        <p:spPr>
          <a:xfrm>
            <a:off x="568307" y="5332492"/>
            <a:ext cx="2468237" cy="731330"/>
          </a:xfrm>
          <a:prstGeom prst="round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dirty="0">
                <a:solidFill>
                  <a:schemeClr val="bg2">
                    <a:lumMod val="10000"/>
                  </a:schemeClr>
                </a:solidFill>
              </a:rPr>
              <a:t>LDV/SOF + RBV (24)</a:t>
            </a:r>
          </a:p>
          <a:p>
            <a:pPr algn="ctr"/>
            <a:r>
              <a:rPr lang="en-US" b="0" dirty="0">
                <a:solidFill>
                  <a:schemeClr val="bg2">
                    <a:lumMod val="10000"/>
                  </a:schemeClr>
                </a:solidFill>
              </a:rPr>
              <a:t>SOF/VEL + RBV (24)</a:t>
            </a:r>
          </a:p>
        </p:txBody>
      </p:sp>
      <p:sp>
        <p:nvSpPr>
          <p:cNvPr id="441" name="TextBox 440"/>
          <p:cNvSpPr txBox="1"/>
          <p:nvPr/>
        </p:nvSpPr>
        <p:spPr>
          <a:xfrm>
            <a:off x="9176147" y="4926676"/>
            <a:ext cx="2410918" cy="923330"/>
          </a:xfrm>
          <a:prstGeom prst="rect">
            <a:avLst/>
          </a:prstGeom>
          <a:noFill/>
          <a:ln w="25400">
            <a:solidFill>
              <a:schemeClr val="tx1"/>
            </a:solidFill>
          </a:ln>
        </p:spPr>
        <p:txBody>
          <a:bodyPr wrap="square" rtlCol="0">
            <a:spAutoFit/>
          </a:bodyPr>
          <a:lstStyle/>
          <a:p>
            <a:r>
              <a:rPr lang="en-US" b="0" dirty="0"/>
              <a:t>For 2-drug regimens:</a:t>
            </a:r>
          </a:p>
          <a:p>
            <a:r>
              <a:rPr lang="en-US" b="0" dirty="0"/>
              <a:t>1. Increase duration</a:t>
            </a:r>
          </a:p>
          <a:p>
            <a:r>
              <a:rPr lang="en-US" b="0" dirty="0"/>
              <a:t>2. Add RBV</a:t>
            </a:r>
          </a:p>
        </p:txBody>
      </p:sp>
      <p:sp>
        <p:nvSpPr>
          <p:cNvPr id="442" name="Rounded Rectangle 441"/>
          <p:cNvSpPr/>
          <p:nvPr/>
        </p:nvSpPr>
        <p:spPr>
          <a:xfrm>
            <a:off x="3186535" y="5332492"/>
            <a:ext cx="2833902" cy="1188410"/>
          </a:xfrm>
          <a:prstGeom prst="round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dirty="0">
                <a:solidFill>
                  <a:schemeClr val="bg2">
                    <a:lumMod val="10000"/>
                  </a:schemeClr>
                </a:solidFill>
              </a:rPr>
              <a:t>SMV + SOF + RBV (24)</a:t>
            </a:r>
          </a:p>
          <a:p>
            <a:pPr algn="ctr"/>
            <a:r>
              <a:rPr lang="en-US" b="0" dirty="0">
                <a:solidFill>
                  <a:schemeClr val="bg2">
                    <a:lumMod val="10000"/>
                  </a:schemeClr>
                </a:solidFill>
              </a:rPr>
              <a:t>SOF/VEL + RBV (24)</a:t>
            </a:r>
          </a:p>
          <a:p>
            <a:pPr algn="ctr"/>
            <a:r>
              <a:rPr lang="en-US" sz="1600" b="0" dirty="0">
                <a:solidFill>
                  <a:schemeClr val="bg2">
                    <a:lumMod val="10000"/>
                  </a:schemeClr>
                </a:solidFill>
              </a:rPr>
              <a:t>(esp if no L31M, Y93H)</a:t>
            </a:r>
          </a:p>
          <a:p>
            <a:pPr algn="ctr"/>
            <a:r>
              <a:rPr lang="en-US" b="0" dirty="0">
                <a:solidFill>
                  <a:schemeClr val="bg2">
                    <a:lumMod val="10000"/>
                  </a:schemeClr>
                </a:solidFill>
              </a:rPr>
              <a:t>SOF quad/triple</a:t>
            </a:r>
          </a:p>
        </p:txBody>
      </p:sp>
      <p:sp>
        <p:nvSpPr>
          <p:cNvPr id="447" name="Rounded Rectangle 446"/>
          <p:cNvSpPr/>
          <p:nvPr/>
        </p:nvSpPr>
        <p:spPr>
          <a:xfrm>
            <a:off x="6238372" y="5313430"/>
            <a:ext cx="2468237" cy="914162"/>
          </a:xfrm>
          <a:prstGeom prst="roundRect">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dirty="0">
                <a:solidFill>
                  <a:schemeClr val="bg2">
                    <a:lumMod val="10000"/>
                  </a:schemeClr>
                </a:solidFill>
              </a:rPr>
              <a:t>SOF/VEL + RBV (24)</a:t>
            </a:r>
          </a:p>
          <a:p>
            <a:pPr algn="ctr"/>
            <a:r>
              <a:rPr lang="en-US" sz="1600" b="0" dirty="0">
                <a:solidFill>
                  <a:schemeClr val="bg2">
                    <a:lumMod val="10000"/>
                  </a:schemeClr>
                </a:solidFill>
              </a:rPr>
              <a:t>(esp if no L31M, Y93H)</a:t>
            </a:r>
          </a:p>
          <a:p>
            <a:pPr algn="ctr"/>
            <a:r>
              <a:rPr lang="en-US" b="0" dirty="0">
                <a:solidFill>
                  <a:schemeClr val="bg2">
                    <a:lumMod val="10000"/>
                  </a:schemeClr>
                </a:solidFill>
              </a:rPr>
              <a:t>SOF quad/triple</a:t>
            </a:r>
          </a:p>
        </p:txBody>
      </p:sp>
      <p:sp>
        <p:nvSpPr>
          <p:cNvPr id="3" name="Rectangle 2"/>
          <p:cNvSpPr/>
          <p:nvPr/>
        </p:nvSpPr>
        <p:spPr>
          <a:xfrm>
            <a:off x="2534902" y="1798857"/>
            <a:ext cx="1919740" cy="11811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dirty="0">
                <a:solidFill>
                  <a:schemeClr val="bg2">
                    <a:lumMod val="10000"/>
                  </a:schemeClr>
                </a:solidFill>
              </a:rPr>
              <a:t>New therapies Q2 2017:</a:t>
            </a:r>
          </a:p>
          <a:p>
            <a:pPr algn="ctr"/>
            <a:r>
              <a:rPr lang="en-US" sz="1999" dirty="0">
                <a:solidFill>
                  <a:schemeClr val="bg2">
                    <a:lumMod val="10000"/>
                  </a:schemeClr>
                </a:solidFill>
              </a:rPr>
              <a:t>GLE/PIB</a:t>
            </a:r>
          </a:p>
          <a:p>
            <a:pPr algn="ctr"/>
            <a:r>
              <a:rPr lang="en-US" sz="1999" dirty="0">
                <a:solidFill>
                  <a:schemeClr val="bg2">
                    <a:lumMod val="10000"/>
                  </a:schemeClr>
                </a:solidFill>
              </a:rPr>
              <a:t>SOF/VEL/VOX</a:t>
            </a:r>
          </a:p>
        </p:txBody>
      </p:sp>
      <p:cxnSp>
        <p:nvCxnSpPr>
          <p:cNvPr id="6" name="Straight Arrow Connector 5"/>
          <p:cNvCxnSpPr/>
          <p:nvPr/>
        </p:nvCxnSpPr>
        <p:spPr>
          <a:xfrm>
            <a:off x="1453520" y="2426470"/>
            <a:ext cx="1096994" cy="296599"/>
          </a:xfrm>
          <a:prstGeom prst="bentConnector3">
            <a:avLst>
              <a:gd name="adj1" fmla="val 777"/>
            </a:avLst>
          </a:prstGeom>
          <a:ln w="34925">
            <a:solidFill>
              <a:srgbClr val="FF0000"/>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9838665" y="3390068"/>
            <a:ext cx="1710280" cy="1200016"/>
          </a:xfrm>
          <a:prstGeom prst="rect">
            <a:avLst/>
          </a:prstGeom>
          <a:solidFill>
            <a:schemeClr val="accent1"/>
          </a:solidFill>
          <a:ln>
            <a:noFill/>
          </a:ln>
        </p:spPr>
        <p:txBody>
          <a:bodyPr wrap="square" rtlCol="0">
            <a:spAutoFit/>
          </a:bodyPr>
          <a:lstStyle/>
          <a:p>
            <a:pPr algn="ctr"/>
            <a:r>
              <a:rPr lang="en-US" b="0" i="1" dirty="0">
                <a:solidFill>
                  <a:schemeClr val="bg2">
                    <a:lumMod val="10000"/>
                  </a:schemeClr>
                </a:solidFill>
              </a:rPr>
              <a:t>Or</a:t>
            </a:r>
          </a:p>
          <a:p>
            <a:pPr algn="ctr"/>
            <a:r>
              <a:rPr lang="en-US" b="0" dirty="0">
                <a:solidFill>
                  <a:schemeClr val="bg2">
                    <a:lumMod val="10000"/>
                  </a:schemeClr>
                </a:solidFill>
              </a:rPr>
              <a:t>wait for</a:t>
            </a:r>
          </a:p>
          <a:p>
            <a:pPr algn="ctr"/>
            <a:r>
              <a:rPr lang="en-US" b="1" dirty="0">
                <a:solidFill>
                  <a:schemeClr val="bg2">
                    <a:lumMod val="10000"/>
                  </a:schemeClr>
                </a:solidFill>
              </a:rPr>
              <a:t>GLE/PIB or</a:t>
            </a:r>
          </a:p>
          <a:p>
            <a:pPr algn="ctr"/>
            <a:r>
              <a:rPr lang="en-US" b="1" dirty="0">
                <a:solidFill>
                  <a:schemeClr val="bg2">
                    <a:lumMod val="10000"/>
                  </a:schemeClr>
                </a:solidFill>
              </a:rPr>
              <a:t>SOF/VEL/VO</a:t>
            </a:r>
            <a:r>
              <a:rPr lang="en-US" dirty="0">
                <a:solidFill>
                  <a:schemeClr val="bg2">
                    <a:lumMod val="10000"/>
                  </a:schemeClr>
                </a:solidFill>
              </a:rPr>
              <a:t>X</a:t>
            </a:r>
          </a:p>
        </p:txBody>
      </p:sp>
      <p:grpSp>
        <p:nvGrpSpPr>
          <p:cNvPr id="29" name="Group 1"/>
          <p:cNvGrpSpPr>
            <a:grpSpLocks/>
          </p:cNvGrpSpPr>
          <p:nvPr/>
        </p:nvGrpSpPr>
        <p:grpSpPr bwMode="auto">
          <a:xfrm>
            <a:off x="9192405" y="6207989"/>
            <a:ext cx="2672654" cy="450733"/>
            <a:chOff x="9289790" y="4481726"/>
            <a:chExt cx="2673350" cy="450347"/>
          </a:xfrm>
        </p:grpSpPr>
        <p:pic>
          <p:nvPicPr>
            <p:cNvPr id="3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0" name="Rounded Rectangle 9"/>
          <p:cNvSpPr/>
          <p:nvPr/>
        </p:nvSpPr>
        <p:spPr>
          <a:xfrm>
            <a:off x="854721" y="4195346"/>
            <a:ext cx="1919740" cy="731330"/>
          </a:xfrm>
          <a:prstGeom prst="roundRect">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No NS5A RASs</a:t>
            </a:r>
          </a:p>
        </p:txBody>
      </p:sp>
    </p:spTree>
    <p:extLst>
      <p:ext uri="{BB962C8B-B14F-4D97-AF65-F5344CB8AC3E}">
        <p14:creationId xmlns:p14="http://schemas.microsoft.com/office/powerpoint/2010/main" val="2210862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NS5A RASs Associated With Retreatment Failure With a Cross-Resistant Regimen</a:t>
            </a:r>
          </a:p>
        </p:txBody>
      </p:sp>
      <p:sp>
        <p:nvSpPr>
          <p:cNvPr id="4" name="Content Placeholder 3"/>
          <p:cNvSpPr>
            <a:spLocks noGrp="1"/>
          </p:cNvSpPr>
          <p:nvPr>
            <p:ph idx="1"/>
          </p:nvPr>
        </p:nvSpPr>
        <p:spPr>
          <a:xfrm>
            <a:off x="605948" y="1514046"/>
            <a:ext cx="10871864" cy="752983"/>
          </a:xfrm>
        </p:spPr>
        <p:txBody>
          <a:bodyPr/>
          <a:lstStyle/>
          <a:p>
            <a:r>
              <a:rPr lang="en-US" sz="2600" dirty="0"/>
              <a:t>8-wk or 12-wk LDV/SOF-based treatment failures retreated with LDV/SOF for 24 wks (N = 41)</a:t>
            </a:r>
          </a:p>
        </p:txBody>
      </p:sp>
      <p:sp>
        <p:nvSpPr>
          <p:cNvPr id="30" name="Text Box 11"/>
          <p:cNvSpPr txBox="1">
            <a:spLocks noChangeArrowheads="1"/>
          </p:cNvSpPr>
          <p:nvPr/>
        </p:nvSpPr>
        <p:spPr bwMode="auto">
          <a:xfrm>
            <a:off x="414123" y="6353439"/>
            <a:ext cx="8006353" cy="307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Lawitz E, et al. EASL 2015. Abstract O005.</a:t>
            </a:r>
          </a:p>
        </p:txBody>
      </p:sp>
      <p:graphicFrame>
        <p:nvGraphicFramePr>
          <p:cNvPr id="69" name="Chart 68"/>
          <p:cNvGraphicFramePr/>
          <p:nvPr>
            <p:extLst>
              <p:ext uri="{D42A27DB-BD31-4B8C-83A1-F6EECF244321}">
                <p14:modId xmlns:p14="http://schemas.microsoft.com/office/powerpoint/2010/main" val="3580853307"/>
              </p:ext>
            </p:extLst>
          </p:nvPr>
        </p:nvGraphicFramePr>
        <p:xfrm>
          <a:off x="1224308" y="2293156"/>
          <a:ext cx="4520228" cy="3828964"/>
        </p:xfrm>
        <a:graphic>
          <a:graphicData uri="http://schemas.openxmlformats.org/drawingml/2006/chart">
            <c:chart xmlns:c="http://schemas.openxmlformats.org/drawingml/2006/chart" xmlns:r="http://schemas.openxmlformats.org/officeDocument/2006/relationships" r:id="rId3"/>
          </a:graphicData>
        </a:graphic>
      </p:graphicFrame>
      <p:sp>
        <p:nvSpPr>
          <p:cNvPr id="71" name="TextBox 70"/>
          <p:cNvSpPr txBox="1"/>
          <p:nvPr/>
        </p:nvSpPr>
        <p:spPr>
          <a:xfrm>
            <a:off x="4596118" y="5265857"/>
            <a:ext cx="1068000" cy="258546"/>
          </a:xfrm>
          <a:prstGeom prst="rect">
            <a:avLst/>
          </a:prstGeom>
          <a:noFill/>
        </p:spPr>
        <p:txBody>
          <a:bodyPr wrap="square" rtlCol="0" anchor="b">
            <a:noAutofit/>
          </a:bodyPr>
          <a:lstStyle/>
          <a:p>
            <a:pPr algn="ctr"/>
            <a:r>
              <a:rPr lang="en-US" sz="1600" b="0" dirty="0">
                <a:solidFill>
                  <a:schemeClr val="bg2">
                    <a:lumMod val="10000"/>
                  </a:schemeClr>
                </a:solidFill>
              </a:rPr>
              <a:t>18/30</a:t>
            </a:r>
          </a:p>
        </p:txBody>
      </p:sp>
      <p:sp>
        <p:nvSpPr>
          <p:cNvPr id="72" name="TextBox 71"/>
          <p:cNvSpPr txBox="1"/>
          <p:nvPr/>
        </p:nvSpPr>
        <p:spPr>
          <a:xfrm>
            <a:off x="3864287" y="5267137"/>
            <a:ext cx="1068000" cy="258546"/>
          </a:xfrm>
          <a:prstGeom prst="rect">
            <a:avLst/>
          </a:prstGeom>
          <a:noFill/>
        </p:spPr>
        <p:txBody>
          <a:bodyPr wrap="square" rtlCol="0" anchor="b">
            <a:noAutofit/>
          </a:bodyPr>
          <a:lstStyle/>
          <a:p>
            <a:pPr algn="ctr"/>
            <a:r>
              <a:rPr lang="en-US" sz="1600" b="0" dirty="0">
                <a:solidFill>
                  <a:schemeClr val="bg2">
                    <a:lumMod val="10000"/>
                  </a:schemeClr>
                </a:solidFill>
              </a:rPr>
              <a:t>11/11</a:t>
            </a:r>
          </a:p>
        </p:txBody>
      </p:sp>
      <p:sp>
        <p:nvSpPr>
          <p:cNvPr id="73" name="TextBox 72"/>
          <p:cNvSpPr txBox="1"/>
          <p:nvPr/>
        </p:nvSpPr>
        <p:spPr>
          <a:xfrm>
            <a:off x="1886727" y="5261569"/>
            <a:ext cx="1068000" cy="269218"/>
          </a:xfrm>
          <a:prstGeom prst="rect">
            <a:avLst/>
          </a:prstGeom>
          <a:noFill/>
        </p:spPr>
        <p:txBody>
          <a:bodyPr wrap="square" rtlCol="0" anchor="b">
            <a:noAutofit/>
          </a:bodyPr>
          <a:lstStyle/>
          <a:p>
            <a:pPr algn="ctr"/>
            <a:r>
              <a:rPr lang="en-US" sz="1600" b="0" dirty="0">
                <a:solidFill>
                  <a:schemeClr val="bg2">
                    <a:lumMod val="10000"/>
                  </a:schemeClr>
                </a:solidFill>
              </a:rPr>
              <a:t>29/41</a:t>
            </a:r>
          </a:p>
        </p:txBody>
      </p:sp>
      <p:sp>
        <p:nvSpPr>
          <p:cNvPr id="18" name="TextBox 17"/>
          <p:cNvSpPr txBox="1"/>
          <p:nvPr/>
        </p:nvSpPr>
        <p:spPr>
          <a:xfrm>
            <a:off x="1069456" y="5215622"/>
            <a:ext cx="692638" cy="338466"/>
          </a:xfrm>
          <a:prstGeom prst="rect">
            <a:avLst/>
          </a:prstGeom>
          <a:noFill/>
        </p:spPr>
        <p:txBody>
          <a:bodyPr wrap="none" rtlCol="0">
            <a:spAutoFit/>
          </a:bodyPr>
          <a:lstStyle/>
          <a:p>
            <a:r>
              <a:rPr lang="en-US" sz="1600" dirty="0"/>
              <a:t>n/N =</a:t>
            </a:r>
          </a:p>
        </p:txBody>
      </p:sp>
      <p:sp>
        <p:nvSpPr>
          <p:cNvPr id="19" name="TextBox 32"/>
          <p:cNvSpPr txBox="1">
            <a:spLocks noChangeArrowheads="1"/>
          </p:cNvSpPr>
          <p:nvPr/>
        </p:nvSpPr>
        <p:spPr bwMode="auto">
          <a:xfrm>
            <a:off x="3847025" y="6029967"/>
            <a:ext cx="1838551" cy="341543"/>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dirty="0">
                <a:ea typeface="MS PGothic" panose="020B0600070205080204" pitchFamily="34" charset="-128"/>
              </a:rPr>
              <a:t>BL NS5A RASs</a:t>
            </a:r>
          </a:p>
        </p:txBody>
      </p:sp>
      <p:cxnSp>
        <p:nvCxnSpPr>
          <p:cNvPr id="20" name="Straight Connector 74"/>
          <p:cNvCxnSpPr>
            <a:cxnSpLocks noChangeShapeType="1"/>
          </p:cNvCxnSpPr>
          <p:nvPr/>
        </p:nvCxnSpPr>
        <p:spPr bwMode="auto">
          <a:xfrm flipV="1">
            <a:off x="3906039" y="5983696"/>
            <a:ext cx="1661332"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23" name="TextBox 32"/>
          <p:cNvSpPr txBox="1">
            <a:spLocks noChangeArrowheads="1"/>
          </p:cNvSpPr>
          <p:nvPr/>
        </p:nvSpPr>
        <p:spPr bwMode="auto">
          <a:xfrm>
            <a:off x="4160470" y="5639113"/>
            <a:ext cx="492316" cy="341543"/>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b="0" dirty="0">
                <a:ea typeface="MS PGothic" panose="020B0600070205080204" pitchFamily="34" charset="-128"/>
              </a:rPr>
              <a:t>No</a:t>
            </a:r>
          </a:p>
        </p:txBody>
      </p:sp>
      <p:sp>
        <p:nvSpPr>
          <p:cNvPr id="24" name="TextBox 33"/>
          <p:cNvSpPr txBox="1">
            <a:spLocks noChangeArrowheads="1"/>
          </p:cNvSpPr>
          <p:nvPr/>
        </p:nvSpPr>
        <p:spPr bwMode="auto">
          <a:xfrm>
            <a:off x="4839806" y="5639113"/>
            <a:ext cx="582122" cy="341543"/>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b="0" dirty="0">
                <a:ea typeface="MS PGothic" panose="020B0600070205080204" pitchFamily="34" charset="-128"/>
              </a:rPr>
              <a:t>Yes</a:t>
            </a:r>
          </a:p>
        </p:txBody>
      </p:sp>
      <p:sp>
        <p:nvSpPr>
          <p:cNvPr id="32" name="TextBox 32"/>
          <p:cNvSpPr txBox="1">
            <a:spLocks noChangeArrowheads="1"/>
          </p:cNvSpPr>
          <p:nvPr/>
        </p:nvSpPr>
        <p:spPr bwMode="auto">
          <a:xfrm>
            <a:off x="2137179" y="5667003"/>
            <a:ext cx="479493" cy="341543"/>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dirty="0">
                <a:ea typeface="MS PGothic" panose="020B0600070205080204" pitchFamily="34" charset="-128"/>
              </a:rPr>
              <a:t>All</a:t>
            </a:r>
          </a:p>
        </p:txBody>
      </p:sp>
      <p:graphicFrame>
        <p:nvGraphicFramePr>
          <p:cNvPr id="68" name="Chart 67"/>
          <p:cNvGraphicFramePr/>
          <p:nvPr>
            <p:extLst>
              <p:ext uri="{D42A27DB-BD31-4B8C-83A1-F6EECF244321}">
                <p14:modId xmlns:p14="http://schemas.microsoft.com/office/powerpoint/2010/main" val="3431043441"/>
              </p:ext>
            </p:extLst>
          </p:nvPr>
        </p:nvGraphicFramePr>
        <p:xfrm>
          <a:off x="6359433" y="1803943"/>
          <a:ext cx="5648326" cy="4526949"/>
        </p:xfrm>
        <a:graphic>
          <a:graphicData uri="http://schemas.openxmlformats.org/drawingml/2006/chart">
            <c:chart xmlns:c="http://schemas.openxmlformats.org/drawingml/2006/chart" xmlns:r="http://schemas.openxmlformats.org/officeDocument/2006/relationships" r:id="rId4"/>
          </a:graphicData>
        </a:graphic>
      </p:graphicFrame>
      <p:sp>
        <p:nvSpPr>
          <p:cNvPr id="74" name="TextBox 73"/>
          <p:cNvSpPr txBox="1"/>
          <p:nvPr/>
        </p:nvSpPr>
        <p:spPr>
          <a:xfrm>
            <a:off x="7538490" y="5244188"/>
            <a:ext cx="795065" cy="281094"/>
          </a:xfrm>
          <a:prstGeom prst="rect">
            <a:avLst/>
          </a:prstGeom>
          <a:noFill/>
        </p:spPr>
        <p:txBody>
          <a:bodyPr wrap="square" rtlCol="0" anchor="b">
            <a:noAutofit/>
          </a:bodyPr>
          <a:lstStyle/>
          <a:p>
            <a:pPr algn="ctr"/>
            <a:r>
              <a:rPr lang="en-US" sz="1600" b="0" dirty="0">
                <a:solidFill>
                  <a:schemeClr val="bg2">
                    <a:lumMod val="10000"/>
                  </a:schemeClr>
                </a:solidFill>
              </a:rPr>
              <a:t>5/5</a:t>
            </a:r>
          </a:p>
        </p:txBody>
      </p:sp>
      <p:sp>
        <p:nvSpPr>
          <p:cNvPr id="75" name="TextBox 74"/>
          <p:cNvSpPr txBox="1"/>
          <p:nvPr/>
        </p:nvSpPr>
        <p:spPr>
          <a:xfrm>
            <a:off x="8954829" y="5244188"/>
            <a:ext cx="795065" cy="281094"/>
          </a:xfrm>
          <a:prstGeom prst="rect">
            <a:avLst/>
          </a:prstGeom>
          <a:noFill/>
        </p:spPr>
        <p:txBody>
          <a:bodyPr wrap="square" rtlCol="0" anchor="b">
            <a:noAutofit/>
          </a:bodyPr>
          <a:lstStyle/>
          <a:p>
            <a:pPr algn="ctr"/>
            <a:r>
              <a:rPr lang="en-US" sz="1600" b="0" dirty="0">
                <a:solidFill>
                  <a:schemeClr val="bg2">
                    <a:lumMod val="10000"/>
                  </a:schemeClr>
                </a:solidFill>
              </a:rPr>
              <a:t>4/5</a:t>
            </a:r>
          </a:p>
        </p:txBody>
      </p:sp>
      <p:sp>
        <p:nvSpPr>
          <p:cNvPr id="76" name="TextBox 75"/>
          <p:cNvSpPr txBox="1"/>
          <p:nvPr/>
        </p:nvSpPr>
        <p:spPr>
          <a:xfrm>
            <a:off x="10388344" y="5249161"/>
            <a:ext cx="795065" cy="281094"/>
          </a:xfrm>
          <a:prstGeom prst="rect">
            <a:avLst/>
          </a:prstGeom>
          <a:noFill/>
        </p:spPr>
        <p:txBody>
          <a:bodyPr wrap="square" rtlCol="0" anchor="b">
            <a:noAutofit/>
          </a:bodyPr>
          <a:lstStyle/>
          <a:p>
            <a:pPr algn="ctr"/>
            <a:r>
              <a:rPr lang="en-US" sz="1600" b="0" dirty="0">
                <a:solidFill>
                  <a:schemeClr val="bg2">
                    <a:lumMod val="10000"/>
                  </a:schemeClr>
                </a:solidFill>
              </a:rPr>
              <a:t>2/6</a:t>
            </a:r>
          </a:p>
        </p:txBody>
      </p:sp>
      <p:sp>
        <p:nvSpPr>
          <p:cNvPr id="33" name="TextBox 32"/>
          <p:cNvSpPr txBox="1"/>
          <p:nvPr/>
        </p:nvSpPr>
        <p:spPr>
          <a:xfrm>
            <a:off x="6527285" y="5193684"/>
            <a:ext cx="692638" cy="338466"/>
          </a:xfrm>
          <a:prstGeom prst="rect">
            <a:avLst/>
          </a:prstGeom>
          <a:noFill/>
        </p:spPr>
        <p:txBody>
          <a:bodyPr wrap="none" rtlCol="0">
            <a:spAutoFit/>
          </a:bodyPr>
          <a:lstStyle/>
          <a:p>
            <a:r>
              <a:rPr lang="en-US" sz="1600" dirty="0"/>
              <a:t>n/N =</a:t>
            </a:r>
          </a:p>
        </p:txBody>
      </p:sp>
      <p:sp>
        <p:nvSpPr>
          <p:cNvPr id="36" name="TextBox 32"/>
          <p:cNvSpPr txBox="1">
            <a:spLocks noChangeArrowheads="1"/>
          </p:cNvSpPr>
          <p:nvPr/>
        </p:nvSpPr>
        <p:spPr bwMode="auto">
          <a:xfrm>
            <a:off x="8871471" y="6090536"/>
            <a:ext cx="1167644" cy="341543"/>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dirty="0">
                <a:ea typeface="MS PGothic" panose="020B0600070205080204" pitchFamily="34" charset="-128"/>
              </a:rPr>
              <a:t>BL RASs</a:t>
            </a:r>
          </a:p>
        </p:txBody>
      </p:sp>
      <p:sp>
        <p:nvSpPr>
          <p:cNvPr id="34" name="TextBox 32"/>
          <p:cNvSpPr txBox="1">
            <a:spLocks noChangeArrowheads="1"/>
          </p:cNvSpPr>
          <p:nvPr/>
        </p:nvSpPr>
        <p:spPr bwMode="auto">
          <a:xfrm rot="16200000">
            <a:off x="415689" y="3896646"/>
            <a:ext cx="1338479" cy="341543"/>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dirty="0">
                <a:ea typeface="MS PGothic" panose="020B0600070205080204" pitchFamily="34" charset="-128"/>
              </a:rPr>
              <a:t>SVR12 (%)</a:t>
            </a:r>
          </a:p>
        </p:txBody>
      </p:sp>
      <p:sp>
        <p:nvSpPr>
          <p:cNvPr id="35" name="TextBox 32"/>
          <p:cNvSpPr txBox="1">
            <a:spLocks noChangeArrowheads="1"/>
          </p:cNvSpPr>
          <p:nvPr/>
        </p:nvSpPr>
        <p:spPr bwMode="auto">
          <a:xfrm rot="16200000">
            <a:off x="5789469" y="3830681"/>
            <a:ext cx="1338479" cy="341543"/>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dirty="0">
                <a:ea typeface="MS PGothic" panose="020B0600070205080204" pitchFamily="34" charset="-128"/>
              </a:rPr>
              <a:t>SVR12 (%)</a:t>
            </a:r>
          </a:p>
        </p:txBody>
      </p:sp>
      <p:cxnSp>
        <p:nvCxnSpPr>
          <p:cNvPr id="8" name="Straight Connector 7"/>
          <p:cNvCxnSpPr/>
          <p:nvPr/>
        </p:nvCxnSpPr>
        <p:spPr bwMode="auto">
          <a:xfrm>
            <a:off x="1823599" y="5610547"/>
            <a:ext cx="0" cy="78561"/>
          </a:xfrm>
          <a:prstGeom prst="line">
            <a:avLst/>
          </a:prstGeom>
          <a:noFill/>
          <a:ln w="2857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3390984" y="5613198"/>
            <a:ext cx="0" cy="78561"/>
          </a:xfrm>
          <a:prstGeom prst="line">
            <a:avLst/>
          </a:prstGeom>
          <a:noFill/>
          <a:ln w="2857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5728925" y="5622856"/>
            <a:ext cx="0" cy="78561"/>
          </a:xfrm>
          <a:prstGeom prst="line">
            <a:avLst/>
          </a:prstGeom>
          <a:noFill/>
          <a:ln w="28575"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a:off x="7215754" y="5626806"/>
            <a:ext cx="0" cy="78561"/>
          </a:xfrm>
          <a:prstGeom prst="line">
            <a:avLst/>
          </a:prstGeom>
          <a:noFill/>
          <a:ln w="2857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a:off x="8646543" y="5629457"/>
            <a:ext cx="0" cy="78561"/>
          </a:xfrm>
          <a:prstGeom prst="line">
            <a:avLst/>
          </a:prstGeom>
          <a:noFill/>
          <a:ln w="28575"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10073821" y="5639114"/>
            <a:ext cx="0" cy="78561"/>
          </a:xfrm>
          <a:prstGeom prst="line">
            <a:avLst/>
          </a:prstGeom>
          <a:noFill/>
          <a:ln w="2857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a:off x="11482005" y="5627723"/>
            <a:ext cx="0" cy="78561"/>
          </a:xfrm>
          <a:prstGeom prst="line">
            <a:avLst/>
          </a:prstGeom>
          <a:noFill/>
          <a:ln w="28575" cap="flat" cmpd="sng" algn="ctr">
            <a:solidFill>
              <a:schemeClr val="tx1"/>
            </a:solidFill>
            <a:prstDash val="solid"/>
            <a:round/>
            <a:headEnd type="none" w="med" len="med"/>
            <a:tailEnd type="none" w="med" len="med"/>
          </a:ln>
          <a:effectLst/>
        </p:spPr>
      </p:cxnSp>
      <p:grpSp>
        <p:nvGrpSpPr>
          <p:cNvPr id="43" name="Group 1">
            <a:extLst>
              <a:ext uri="{FF2B5EF4-FFF2-40B4-BE49-F238E27FC236}">
                <a16:creationId xmlns:a16="http://schemas.microsoft.com/office/drawing/2014/main" id="{D40F19C4-4867-48A2-A246-3FC2120BFCCB}"/>
              </a:ext>
            </a:extLst>
          </p:cNvPr>
          <p:cNvGrpSpPr>
            <a:grpSpLocks/>
          </p:cNvGrpSpPr>
          <p:nvPr/>
        </p:nvGrpSpPr>
        <p:grpSpPr bwMode="auto">
          <a:xfrm>
            <a:off x="9192405" y="6207989"/>
            <a:ext cx="2672654" cy="450733"/>
            <a:chOff x="9289790" y="4481726"/>
            <a:chExt cx="2673350" cy="450347"/>
          </a:xfrm>
        </p:grpSpPr>
        <p:pic>
          <p:nvPicPr>
            <p:cNvPr id="44" name="Picture 9">
              <a:extLst>
                <a:ext uri="{FF2B5EF4-FFF2-40B4-BE49-F238E27FC236}">
                  <a16:creationId xmlns:a16="http://schemas.microsoft.com/office/drawing/2014/main" id="{4EF69C92-F2BB-4195-9431-23A83EA556A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5" name="Rectangle 8">
              <a:extLst>
                <a:ext uri="{FF2B5EF4-FFF2-40B4-BE49-F238E27FC236}">
                  <a16:creationId xmlns:a16="http://schemas.microsoft.com/office/drawing/2014/main" id="{5DE8A26A-E4C8-4EF0-A583-E82FC4D12267}"/>
                </a:ext>
              </a:extLst>
            </p:cNvPr>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6"/>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62948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4"/>
          <p:cNvSpPr>
            <a:spLocks noGrp="1" noChangeArrowheads="1"/>
          </p:cNvSpPr>
          <p:nvPr>
            <p:ph idx="1"/>
          </p:nvPr>
        </p:nvSpPr>
        <p:spPr>
          <a:xfrm>
            <a:off x="606267" y="1513387"/>
            <a:ext cx="10871543" cy="4650164"/>
          </a:xfrm>
        </p:spPr>
        <p:txBody>
          <a:bodyPr/>
          <a:lstStyle/>
          <a:p>
            <a:pPr marL="345971" indent="-345971" eaLnBrk="1" hangingPunct="1">
              <a:buSzPts val="2400"/>
              <a:defRPr/>
            </a:pPr>
            <a:r>
              <a:rPr lang="en-US" altLang="en-US" dirty="0"/>
              <a:t>Please feel free to use, update, and share some or all of these slides in your noncommercial presentations to colleagues or patients</a:t>
            </a:r>
          </a:p>
          <a:p>
            <a:pPr eaLnBrk="1" hangingPunct="1">
              <a:defRPr/>
            </a:pPr>
            <a:r>
              <a:rPr lang="en-US" altLang="en-US" dirty="0"/>
              <a:t>When using our slides, please retain the source attribution:</a:t>
            </a:r>
            <a:br>
              <a:rPr lang="en-US" altLang="en-US" dirty="0"/>
            </a:br>
            <a:br>
              <a:rPr lang="en-US" altLang="en-US" dirty="0"/>
            </a:br>
            <a:endParaRPr lang="en-US" altLang="en-US" dirty="0"/>
          </a:p>
          <a:p>
            <a:pPr eaLnBrk="1" hangingPunct="1">
              <a:defRPr/>
            </a:pPr>
            <a:endParaRPr lang="en-US" altLang="en-US" dirty="0"/>
          </a:p>
          <a:p>
            <a:pPr eaLnBrk="1" hangingPunct="1">
              <a:defRPr/>
            </a:pPr>
            <a:r>
              <a:rPr lang="en-GB" dirty="0"/>
              <a:t>These slides may not be published, posted online, or used in commercial presentations without permission. </a:t>
            </a:r>
            <a:r>
              <a:rPr lang="en-US" dirty="0"/>
              <a:t>Please contact </a:t>
            </a:r>
            <a:r>
              <a:rPr lang="en-US" dirty="0">
                <a:hlinkClick r:id="rId3"/>
              </a:rPr>
              <a:t>permissions@clinicaloptions.com</a:t>
            </a:r>
            <a:r>
              <a:rPr lang="en-US" dirty="0"/>
              <a:t> for details</a:t>
            </a:r>
          </a:p>
        </p:txBody>
      </p:sp>
      <p:grpSp>
        <p:nvGrpSpPr>
          <p:cNvPr id="16387" name="Group 6"/>
          <p:cNvGrpSpPr>
            <a:grpSpLocks/>
          </p:cNvGrpSpPr>
          <p:nvPr/>
        </p:nvGrpSpPr>
        <p:grpSpPr bwMode="auto">
          <a:xfrm>
            <a:off x="4156580" y="3838469"/>
            <a:ext cx="3390017" cy="574525"/>
            <a:chOff x="9289790" y="4462885"/>
            <a:chExt cx="2648524" cy="450402"/>
          </a:xfrm>
        </p:grpSpPr>
        <p:pic>
          <p:nvPicPr>
            <p:cNvPr id="16389"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31101" y="4462885"/>
              <a:ext cx="591068" cy="192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6390" name="Rectangle 8"/>
            <p:cNvSpPr>
              <a:spLocks noChangeArrowheads="1"/>
            </p:cNvSpPr>
            <p:nvPr/>
          </p:nvSpPr>
          <p:spPr bwMode="auto">
            <a:xfrm>
              <a:off x="9289790" y="4624098"/>
              <a:ext cx="2648524" cy="289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799" b="0">
                  <a:solidFill>
                    <a:schemeClr val="bg2"/>
                  </a:solidFill>
                </a:rPr>
                <a:t>Slide credit: </a:t>
              </a:r>
              <a:r>
                <a:rPr lang="en-US" altLang="en-US" sz="1799" b="0">
                  <a:solidFill>
                    <a:schemeClr val="bg2"/>
                  </a:solidFill>
                  <a:hlinkClick r:id="rId5"/>
                </a:rPr>
                <a:t>clinicaloptions.com</a:t>
              </a:r>
              <a:endParaRPr lang="en-US" altLang="en-US" sz="1799" b="0">
                <a:solidFill>
                  <a:schemeClr val="bg2"/>
                </a:solidFill>
              </a:endParaRPr>
            </a:p>
          </p:txBody>
        </p:sp>
      </p:grpSp>
      <p:sp>
        <p:nvSpPr>
          <p:cNvPr id="16388" name="Rectangle 2"/>
          <p:cNvSpPr>
            <a:spLocks noGrp="1"/>
          </p:cNvSpPr>
          <p:nvPr>
            <p:ph type="title"/>
          </p:nvPr>
        </p:nvSpPr>
        <p:spPr>
          <a:xfrm>
            <a:off x="611029" y="238956"/>
            <a:ext cx="10866781" cy="1103026"/>
          </a:xfrm>
        </p:spPr>
        <p:txBody>
          <a:bodyPr/>
          <a:lstStyle/>
          <a:p>
            <a:pPr eaLnBrk="1" hangingPunct="1"/>
            <a:r>
              <a:rPr lang="en-US" altLang="en-US"/>
              <a:t>About These Slides</a:t>
            </a:r>
          </a:p>
        </p:txBody>
      </p:sp>
    </p:spTree>
    <p:extLst>
      <p:ext uri="{BB962C8B-B14F-4D97-AF65-F5344CB8AC3E}">
        <p14:creationId xmlns:p14="http://schemas.microsoft.com/office/powerpoint/2010/main" val="2917761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RESCUE/A5348: RBV and Longer Tx Duration for Overcoming Resistance, Optimizing Retreatment </a:t>
            </a:r>
          </a:p>
        </p:txBody>
      </p:sp>
      <p:sp>
        <p:nvSpPr>
          <p:cNvPr id="57" name="Content Placeholder 56"/>
          <p:cNvSpPr>
            <a:spLocks noGrp="1"/>
          </p:cNvSpPr>
          <p:nvPr>
            <p:ph sz="half" idx="2"/>
          </p:nvPr>
        </p:nvSpPr>
        <p:spPr>
          <a:xfrm>
            <a:off x="6251005" y="5473553"/>
            <a:ext cx="5614054" cy="834805"/>
          </a:xfrm>
        </p:spPr>
        <p:txBody>
          <a:bodyPr/>
          <a:lstStyle/>
          <a:p>
            <a:pPr>
              <a:spcAft>
                <a:spcPts val="600"/>
              </a:spcAft>
            </a:pPr>
            <a:r>
              <a:rPr lang="en-US" sz="1999" dirty="0"/>
              <a:t>6/10 VFs SOF + SMV failures; 7/10 cirrhotic</a:t>
            </a:r>
          </a:p>
          <a:p>
            <a:pPr>
              <a:spcAft>
                <a:spcPts val="600"/>
              </a:spcAft>
            </a:pPr>
            <a:r>
              <a:rPr lang="en-US" sz="1999" dirty="0"/>
              <a:t>No impact of BL NS5A or NS5B RASs</a:t>
            </a:r>
          </a:p>
          <a:p>
            <a:pPr>
              <a:spcAft>
                <a:spcPts val="600"/>
              </a:spcAft>
            </a:pPr>
            <a:endParaRPr lang="en-US" dirty="0"/>
          </a:p>
        </p:txBody>
      </p:sp>
      <p:sp>
        <p:nvSpPr>
          <p:cNvPr id="10" name="TextBox 9"/>
          <p:cNvSpPr txBox="1"/>
          <p:nvPr/>
        </p:nvSpPr>
        <p:spPr>
          <a:xfrm>
            <a:off x="193513" y="2821396"/>
            <a:ext cx="1146468" cy="923330"/>
          </a:xfrm>
          <a:prstGeom prst="rect">
            <a:avLst/>
          </a:prstGeom>
          <a:noFill/>
        </p:spPr>
        <p:txBody>
          <a:bodyPr wrap="none" rtlCol="0">
            <a:spAutoFit/>
          </a:bodyPr>
          <a:lstStyle/>
          <a:p>
            <a:pPr algn="ctr"/>
            <a:r>
              <a:rPr lang="en-US" b="1" dirty="0"/>
              <a:t>RESCUE</a:t>
            </a:r>
          </a:p>
          <a:p>
            <a:pPr algn="ctr"/>
            <a:r>
              <a:rPr lang="en-US" b="0" dirty="0"/>
              <a:t>No</a:t>
            </a:r>
          </a:p>
          <a:p>
            <a:pPr algn="ctr"/>
            <a:r>
              <a:rPr lang="en-US" b="0" dirty="0"/>
              <a:t>Cirrhosis</a:t>
            </a:r>
          </a:p>
        </p:txBody>
      </p:sp>
      <p:sp>
        <p:nvSpPr>
          <p:cNvPr id="11" name="TextBox 10"/>
          <p:cNvSpPr txBox="1"/>
          <p:nvPr/>
        </p:nvSpPr>
        <p:spPr>
          <a:xfrm>
            <a:off x="206052" y="4163463"/>
            <a:ext cx="1146468" cy="646331"/>
          </a:xfrm>
          <a:prstGeom prst="rect">
            <a:avLst/>
          </a:prstGeom>
          <a:noFill/>
        </p:spPr>
        <p:txBody>
          <a:bodyPr wrap="none" rtlCol="0">
            <a:spAutoFit/>
          </a:bodyPr>
          <a:lstStyle/>
          <a:p>
            <a:pPr algn="ctr"/>
            <a:r>
              <a:rPr lang="en-US" b="1" dirty="0"/>
              <a:t>RESCUE</a:t>
            </a:r>
          </a:p>
          <a:p>
            <a:pPr algn="ctr"/>
            <a:r>
              <a:rPr lang="en-US" b="0" dirty="0"/>
              <a:t>Cirrhosis</a:t>
            </a:r>
          </a:p>
        </p:txBody>
      </p:sp>
      <p:sp>
        <p:nvSpPr>
          <p:cNvPr id="14" name="TextBox 13"/>
          <p:cNvSpPr txBox="1"/>
          <p:nvPr/>
        </p:nvSpPr>
        <p:spPr>
          <a:xfrm>
            <a:off x="354626" y="5480862"/>
            <a:ext cx="864114" cy="369236"/>
          </a:xfrm>
          <a:prstGeom prst="rect">
            <a:avLst/>
          </a:prstGeom>
          <a:noFill/>
        </p:spPr>
        <p:txBody>
          <a:bodyPr wrap="none" rtlCol="0">
            <a:spAutoFit/>
          </a:bodyPr>
          <a:lstStyle/>
          <a:p>
            <a:r>
              <a:rPr lang="en-US" b="1" dirty="0"/>
              <a:t>A5348</a:t>
            </a:r>
          </a:p>
        </p:txBody>
      </p:sp>
      <p:sp>
        <p:nvSpPr>
          <p:cNvPr id="22" name="TextBox 21"/>
          <p:cNvSpPr txBox="1"/>
          <p:nvPr/>
        </p:nvSpPr>
        <p:spPr>
          <a:xfrm>
            <a:off x="5482624" y="5259707"/>
            <a:ext cx="930225" cy="646163"/>
          </a:xfrm>
          <a:prstGeom prst="rect">
            <a:avLst/>
          </a:prstGeom>
          <a:noFill/>
        </p:spPr>
        <p:txBody>
          <a:bodyPr wrap="square" rtlCol="0">
            <a:spAutoFit/>
          </a:bodyPr>
          <a:lstStyle/>
          <a:p>
            <a:r>
              <a:rPr lang="en-US" b="0" dirty="0"/>
              <a:t>100% SVR12</a:t>
            </a:r>
          </a:p>
        </p:txBody>
      </p:sp>
      <p:sp>
        <p:nvSpPr>
          <p:cNvPr id="36" name="TextBox 35"/>
          <p:cNvSpPr txBox="1"/>
          <p:nvPr/>
        </p:nvSpPr>
        <p:spPr>
          <a:xfrm>
            <a:off x="3073988" y="2192764"/>
            <a:ext cx="702253" cy="307697"/>
          </a:xfrm>
          <a:prstGeom prst="rect">
            <a:avLst/>
          </a:prstGeom>
          <a:noFill/>
        </p:spPr>
        <p:txBody>
          <a:bodyPr wrap="none" rtlCol="0">
            <a:spAutoFit/>
          </a:bodyPr>
          <a:lstStyle/>
          <a:p>
            <a:r>
              <a:rPr lang="en-US" sz="1400" i="1" dirty="0"/>
              <a:t>Wk 12</a:t>
            </a:r>
          </a:p>
        </p:txBody>
      </p:sp>
      <p:sp>
        <p:nvSpPr>
          <p:cNvPr id="37" name="Right Arrow 36"/>
          <p:cNvSpPr/>
          <p:nvPr/>
        </p:nvSpPr>
        <p:spPr>
          <a:xfrm>
            <a:off x="5290024" y="5506354"/>
            <a:ext cx="274249" cy="274249"/>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465864" y="1498928"/>
            <a:ext cx="5785142" cy="400006"/>
          </a:xfrm>
          <a:prstGeom prst="rect">
            <a:avLst/>
          </a:prstGeom>
          <a:noFill/>
        </p:spPr>
        <p:txBody>
          <a:bodyPr wrap="none" rtlCol="0">
            <a:spAutoFit/>
          </a:bodyPr>
          <a:lstStyle/>
          <a:p>
            <a:r>
              <a:rPr lang="en-US" sz="1999" dirty="0">
                <a:solidFill>
                  <a:schemeClr val="accent3"/>
                </a:solidFill>
              </a:rPr>
              <a:t>Previous SOF Failure Without NS5A Exposure</a:t>
            </a:r>
          </a:p>
        </p:txBody>
      </p:sp>
      <p:grpSp>
        <p:nvGrpSpPr>
          <p:cNvPr id="39" name="Group 1"/>
          <p:cNvGrpSpPr>
            <a:grpSpLocks/>
          </p:cNvGrpSpPr>
          <p:nvPr/>
        </p:nvGrpSpPr>
        <p:grpSpPr bwMode="auto">
          <a:xfrm>
            <a:off x="9192405" y="6207989"/>
            <a:ext cx="2672654" cy="450733"/>
            <a:chOff x="9289790" y="4481726"/>
            <a:chExt cx="2673350" cy="450347"/>
          </a:xfrm>
        </p:grpSpPr>
        <p:pic>
          <p:nvPicPr>
            <p:cNvPr id="4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42"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pl-PL" altLang="en-US" sz="1400" b="0" dirty="0">
                <a:solidFill>
                  <a:schemeClr val="bg2"/>
                </a:solidFill>
              </a:rPr>
              <a:t>Tam E</a:t>
            </a:r>
            <a:r>
              <a:rPr lang="en-US" altLang="en-US" sz="1400" b="0" dirty="0">
                <a:solidFill>
                  <a:schemeClr val="bg2"/>
                </a:solidFill>
              </a:rPr>
              <a:t>, et al.</a:t>
            </a:r>
            <a:r>
              <a:rPr lang="pl-PL" altLang="en-US" sz="1400" b="0" dirty="0">
                <a:solidFill>
                  <a:schemeClr val="bg2"/>
                </a:solidFill>
              </a:rPr>
              <a:t> </a:t>
            </a:r>
            <a:r>
              <a:rPr lang="en-US" altLang="en-US" sz="1400" b="0" dirty="0">
                <a:solidFill>
                  <a:schemeClr val="bg2"/>
                </a:solidFill>
              </a:rPr>
              <a:t>EASL</a:t>
            </a:r>
            <a:r>
              <a:rPr lang="pl-PL" altLang="en-US" sz="1400" b="0" dirty="0">
                <a:solidFill>
                  <a:schemeClr val="bg2"/>
                </a:solidFill>
              </a:rPr>
              <a:t> 2017.</a:t>
            </a:r>
            <a:r>
              <a:rPr lang="en-US" altLang="en-US" sz="1400" b="0" dirty="0">
                <a:solidFill>
                  <a:schemeClr val="bg2"/>
                </a:solidFill>
              </a:rPr>
              <a:t> Abstract THU-265.</a:t>
            </a:r>
            <a:endParaRPr lang="pl-PL" altLang="en-US" sz="1400" b="0" dirty="0">
              <a:solidFill>
                <a:schemeClr val="bg2"/>
              </a:solidFill>
            </a:endParaRPr>
          </a:p>
        </p:txBody>
      </p:sp>
      <p:sp>
        <p:nvSpPr>
          <p:cNvPr id="23" name="Rectangle 22"/>
          <p:cNvSpPr/>
          <p:nvPr/>
        </p:nvSpPr>
        <p:spPr bwMode="auto">
          <a:xfrm>
            <a:off x="10256789" y="-339339"/>
            <a:ext cx="184683"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27" name="Rectangle 26"/>
          <p:cNvSpPr/>
          <p:nvPr/>
        </p:nvSpPr>
        <p:spPr bwMode="auto">
          <a:xfrm>
            <a:off x="1336045" y="2712750"/>
            <a:ext cx="2102572" cy="523084"/>
          </a:xfrm>
          <a:prstGeom prst="rect">
            <a:avLst/>
          </a:prstGeom>
          <a:solidFill>
            <a:schemeClr val="accent2"/>
          </a:solidFill>
          <a:ln>
            <a:noFill/>
          </a:ln>
          <a:extLst/>
        </p:spPr>
        <p:txBody>
          <a:bodyPr wrap="square" rtlCol="0" anchor="ctr">
            <a:spAutoFit/>
          </a:bodyPr>
          <a:lstStyle/>
          <a:p>
            <a:pPr algn="ctr"/>
            <a:r>
              <a:rPr lang="en-US" sz="1400" dirty="0">
                <a:solidFill>
                  <a:schemeClr val="bg2">
                    <a:lumMod val="10000"/>
                  </a:schemeClr>
                </a:solidFill>
              </a:rPr>
              <a:t>LDV/SOF + RBV</a:t>
            </a:r>
          </a:p>
          <a:p>
            <a:pPr algn="ctr"/>
            <a:r>
              <a:rPr lang="en-US" sz="1400" b="0" dirty="0">
                <a:solidFill>
                  <a:schemeClr val="bg2">
                    <a:lumMod val="10000"/>
                  </a:schemeClr>
                </a:solidFill>
              </a:rPr>
              <a:t>(n = 17)</a:t>
            </a:r>
          </a:p>
        </p:txBody>
      </p:sp>
      <p:sp>
        <p:nvSpPr>
          <p:cNvPr id="43" name="Rectangle 42"/>
          <p:cNvSpPr/>
          <p:nvPr/>
        </p:nvSpPr>
        <p:spPr bwMode="auto">
          <a:xfrm>
            <a:off x="1336045" y="3290843"/>
            <a:ext cx="2102572" cy="523084"/>
          </a:xfrm>
          <a:prstGeom prst="rect">
            <a:avLst/>
          </a:prstGeom>
          <a:solidFill>
            <a:schemeClr val="accent3"/>
          </a:solidFill>
          <a:ln>
            <a:noFill/>
          </a:ln>
          <a:extLst/>
        </p:spPr>
        <p:txBody>
          <a:bodyPr wrap="square" rtlCol="0" anchor="ctr">
            <a:spAutoFit/>
          </a:bodyPr>
          <a:lstStyle/>
          <a:p>
            <a:pPr algn="ctr"/>
            <a:r>
              <a:rPr lang="en-US" sz="1400" dirty="0">
                <a:solidFill>
                  <a:schemeClr val="bg2">
                    <a:lumMod val="10000"/>
                  </a:schemeClr>
                </a:solidFill>
              </a:rPr>
              <a:t>LDV/SOF</a:t>
            </a:r>
          </a:p>
          <a:p>
            <a:pPr algn="ctr"/>
            <a:r>
              <a:rPr lang="en-US" sz="1400" b="0" dirty="0">
                <a:solidFill>
                  <a:schemeClr val="bg2">
                    <a:lumMod val="10000"/>
                  </a:schemeClr>
                </a:solidFill>
              </a:rPr>
              <a:t>(n = 16)</a:t>
            </a:r>
          </a:p>
        </p:txBody>
      </p:sp>
      <p:sp>
        <p:nvSpPr>
          <p:cNvPr id="45" name="Rectangle 44"/>
          <p:cNvSpPr/>
          <p:nvPr/>
        </p:nvSpPr>
        <p:spPr bwMode="auto">
          <a:xfrm>
            <a:off x="1336045" y="3900676"/>
            <a:ext cx="2102572" cy="523084"/>
          </a:xfrm>
          <a:prstGeom prst="rect">
            <a:avLst/>
          </a:prstGeom>
          <a:solidFill>
            <a:schemeClr val="accent2"/>
          </a:solidFill>
          <a:ln>
            <a:noFill/>
          </a:ln>
          <a:extLst/>
        </p:spPr>
        <p:txBody>
          <a:bodyPr wrap="square" rtlCol="0" anchor="ctr">
            <a:spAutoFit/>
          </a:bodyPr>
          <a:lstStyle/>
          <a:p>
            <a:pPr algn="ctr"/>
            <a:r>
              <a:rPr lang="en-US" sz="1400" dirty="0">
                <a:solidFill>
                  <a:schemeClr val="bg2">
                    <a:lumMod val="10000"/>
                  </a:schemeClr>
                </a:solidFill>
              </a:rPr>
              <a:t>LDV/SOF + RBV</a:t>
            </a:r>
          </a:p>
          <a:p>
            <a:pPr algn="ctr"/>
            <a:r>
              <a:rPr lang="en-US" sz="1400" b="0" dirty="0">
                <a:solidFill>
                  <a:schemeClr val="bg2">
                    <a:lumMod val="10000"/>
                  </a:schemeClr>
                </a:solidFill>
              </a:rPr>
              <a:t>(n = 25)</a:t>
            </a:r>
          </a:p>
        </p:txBody>
      </p:sp>
      <p:sp>
        <p:nvSpPr>
          <p:cNvPr id="46" name="Rectangle 45"/>
          <p:cNvSpPr/>
          <p:nvPr/>
        </p:nvSpPr>
        <p:spPr bwMode="auto">
          <a:xfrm>
            <a:off x="1336045" y="4478768"/>
            <a:ext cx="4022312" cy="523084"/>
          </a:xfrm>
          <a:prstGeom prst="rect">
            <a:avLst/>
          </a:prstGeom>
          <a:solidFill>
            <a:schemeClr val="accent1"/>
          </a:solidFill>
          <a:ln>
            <a:noFill/>
          </a:ln>
          <a:extLst/>
        </p:spPr>
        <p:txBody>
          <a:bodyPr wrap="square" rtlCol="0" anchor="ctr">
            <a:spAutoFit/>
          </a:bodyPr>
          <a:lstStyle/>
          <a:p>
            <a:pPr algn="ctr"/>
            <a:r>
              <a:rPr lang="en-US" sz="1400" dirty="0">
                <a:solidFill>
                  <a:schemeClr val="bg2">
                    <a:lumMod val="10000"/>
                  </a:schemeClr>
                </a:solidFill>
              </a:rPr>
              <a:t>LDV/SOF</a:t>
            </a:r>
          </a:p>
          <a:p>
            <a:pPr algn="ctr"/>
            <a:r>
              <a:rPr lang="en-US" sz="1400" b="0" dirty="0">
                <a:solidFill>
                  <a:schemeClr val="bg2">
                    <a:lumMod val="10000"/>
                  </a:schemeClr>
                </a:solidFill>
              </a:rPr>
              <a:t>(n = 24)</a:t>
            </a:r>
          </a:p>
        </p:txBody>
      </p:sp>
      <p:sp>
        <p:nvSpPr>
          <p:cNvPr id="47" name="TextBox 46"/>
          <p:cNvSpPr txBox="1"/>
          <p:nvPr/>
        </p:nvSpPr>
        <p:spPr>
          <a:xfrm>
            <a:off x="5019014" y="2192764"/>
            <a:ext cx="702253" cy="307697"/>
          </a:xfrm>
          <a:prstGeom prst="rect">
            <a:avLst/>
          </a:prstGeom>
          <a:noFill/>
        </p:spPr>
        <p:txBody>
          <a:bodyPr wrap="none" rtlCol="0">
            <a:spAutoFit/>
          </a:bodyPr>
          <a:lstStyle/>
          <a:p>
            <a:r>
              <a:rPr lang="en-US" sz="1400" i="1" dirty="0"/>
              <a:t>Wk 24</a:t>
            </a:r>
          </a:p>
        </p:txBody>
      </p:sp>
      <p:sp>
        <p:nvSpPr>
          <p:cNvPr id="48" name="Line 32"/>
          <p:cNvSpPr>
            <a:spLocks noChangeShapeType="1"/>
          </p:cNvSpPr>
          <p:nvPr/>
        </p:nvSpPr>
        <p:spPr bwMode="auto">
          <a:xfrm>
            <a:off x="3420153" y="2527438"/>
            <a:ext cx="0" cy="18283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49" name="Line 32"/>
          <p:cNvSpPr>
            <a:spLocks noChangeShapeType="1"/>
          </p:cNvSpPr>
          <p:nvPr/>
        </p:nvSpPr>
        <p:spPr bwMode="auto">
          <a:xfrm>
            <a:off x="5359907" y="2527438"/>
            <a:ext cx="0" cy="18283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52" name="Rectangle 51"/>
          <p:cNvSpPr/>
          <p:nvPr/>
        </p:nvSpPr>
        <p:spPr bwMode="auto">
          <a:xfrm>
            <a:off x="1336045" y="5162480"/>
            <a:ext cx="2102572" cy="523084"/>
          </a:xfrm>
          <a:prstGeom prst="rect">
            <a:avLst/>
          </a:prstGeom>
          <a:solidFill>
            <a:schemeClr val="accent2"/>
          </a:solidFill>
          <a:ln>
            <a:noFill/>
          </a:ln>
          <a:extLst/>
        </p:spPr>
        <p:txBody>
          <a:bodyPr wrap="square" rtlCol="0" anchor="ctr">
            <a:spAutoFit/>
          </a:bodyPr>
          <a:lstStyle/>
          <a:p>
            <a:pPr algn="ctr"/>
            <a:r>
              <a:rPr lang="en-US" sz="1400" dirty="0">
                <a:solidFill>
                  <a:schemeClr val="bg2">
                    <a:lumMod val="10000"/>
                  </a:schemeClr>
                </a:solidFill>
              </a:rPr>
              <a:t>LDV/SOF + RBV</a:t>
            </a:r>
          </a:p>
          <a:p>
            <a:pPr algn="ctr"/>
            <a:r>
              <a:rPr lang="en-US" sz="1400" b="0" dirty="0">
                <a:solidFill>
                  <a:schemeClr val="bg2">
                    <a:lumMod val="10000"/>
                  </a:schemeClr>
                </a:solidFill>
              </a:rPr>
              <a:t>(n = 4)</a:t>
            </a:r>
          </a:p>
        </p:txBody>
      </p:sp>
      <p:sp>
        <p:nvSpPr>
          <p:cNvPr id="53" name="Rectangle 52"/>
          <p:cNvSpPr/>
          <p:nvPr/>
        </p:nvSpPr>
        <p:spPr bwMode="auto">
          <a:xfrm>
            <a:off x="1336045" y="5741883"/>
            <a:ext cx="4022312" cy="523084"/>
          </a:xfrm>
          <a:prstGeom prst="rect">
            <a:avLst/>
          </a:prstGeom>
          <a:solidFill>
            <a:schemeClr val="accent1"/>
          </a:solidFill>
          <a:ln>
            <a:noFill/>
          </a:ln>
          <a:extLst/>
        </p:spPr>
        <p:txBody>
          <a:bodyPr wrap="square" rtlCol="0" anchor="ctr">
            <a:spAutoFit/>
          </a:bodyPr>
          <a:lstStyle/>
          <a:p>
            <a:pPr algn="ctr"/>
            <a:r>
              <a:rPr lang="en-US" sz="1400" dirty="0">
                <a:solidFill>
                  <a:schemeClr val="bg2">
                    <a:lumMod val="10000"/>
                  </a:schemeClr>
                </a:solidFill>
              </a:rPr>
              <a:t>LDV/SOF</a:t>
            </a:r>
          </a:p>
          <a:p>
            <a:pPr algn="ctr"/>
            <a:r>
              <a:rPr lang="en-US" sz="1400" b="0" dirty="0">
                <a:solidFill>
                  <a:schemeClr val="bg2">
                    <a:lumMod val="10000"/>
                  </a:schemeClr>
                </a:solidFill>
              </a:rPr>
              <a:t>(n = 3)</a:t>
            </a:r>
          </a:p>
        </p:txBody>
      </p:sp>
      <p:sp>
        <p:nvSpPr>
          <p:cNvPr id="70" name="TextBox 69"/>
          <p:cNvSpPr txBox="1"/>
          <p:nvPr/>
        </p:nvSpPr>
        <p:spPr>
          <a:xfrm>
            <a:off x="904262" y="1830615"/>
            <a:ext cx="4846198" cy="369204"/>
          </a:xfrm>
          <a:prstGeom prst="rect">
            <a:avLst/>
          </a:prstGeom>
          <a:noFill/>
        </p:spPr>
        <p:txBody>
          <a:bodyPr wrap="none" rtlCol="0">
            <a:spAutoFit/>
          </a:bodyPr>
          <a:lstStyle/>
          <a:p>
            <a:pPr defTabSz="914126" eaLnBrk="1" fontAlgn="auto" hangingPunct="1">
              <a:spcBef>
                <a:spcPts val="0"/>
              </a:spcBef>
              <a:spcAft>
                <a:spcPts val="0"/>
              </a:spcAft>
              <a:defRPr/>
            </a:pPr>
            <a:r>
              <a:rPr lang="en-US" sz="1799" b="0" dirty="0">
                <a:cs typeface="+mn-cs"/>
              </a:rPr>
              <a:t>37% (30/82) with previous SMV + SOF failure</a:t>
            </a:r>
          </a:p>
        </p:txBody>
      </p:sp>
      <p:sp>
        <p:nvSpPr>
          <p:cNvPr id="72" name="TextBox 71">
            <a:extLst>
              <a:ext uri="{FF2B5EF4-FFF2-40B4-BE49-F238E27FC236}">
                <a16:creationId xmlns:a16="http://schemas.microsoft.com/office/drawing/2014/main" id="{BABC9E26-DE83-4E73-A069-274A214963B3}"/>
              </a:ext>
            </a:extLst>
          </p:cNvPr>
          <p:cNvSpPr txBox="1"/>
          <p:nvPr/>
        </p:nvSpPr>
        <p:spPr>
          <a:xfrm>
            <a:off x="8544474" y="1492862"/>
            <a:ext cx="1146468" cy="369332"/>
          </a:xfrm>
          <a:prstGeom prst="rect">
            <a:avLst/>
          </a:prstGeom>
          <a:noFill/>
        </p:spPr>
        <p:txBody>
          <a:bodyPr wrap="none" rtlCol="0">
            <a:spAutoFit/>
          </a:bodyPr>
          <a:lstStyle/>
          <a:p>
            <a:pPr algn="ctr"/>
            <a:r>
              <a:rPr lang="en-US" b="1" dirty="0">
                <a:solidFill>
                  <a:schemeClr val="accent3"/>
                </a:solidFill>
              </a:rPr>
              <a:t>RESCUE</a:t>
            </a:r>
          </a:p>
        </p:txBody>
      </p:sp>
      <p:sp>
        <p:nvSpPr>
          <p:cNvPr id="74" name="Rectangle 73">
            <a:extLst>
              <a:ext uri="{FF2B5EF4-FFF2-40B4-BE49-F238E27FC236}">
                <a16:creationId xmlns:a16="http://schemas.microsoft.com/office/drawing/2014/main" id="{ECEEC857-37C4-4D75-AC8E-6F44D104D999}"/>
              </a:ext>
            </a:extLst>
          </p:cNvPr>
          <p:cNvSpPr/>
          <p:nvPr/>
        </p:nvSpPr>
        <p:spPr>
          <a:xfrm>
            <a:off x="7369597" y="5117407"/>
            <a:ext cx="1415772" cy="306384"/>
          </a:xfrm>
          <a:prstGeom prst="rect">
            <a:avLst/>
          </a:prstGeom>
        </p:spPr>
        <p:txBody>
          <a:bodyPr wrap="none">
            <a:spAutoFit/>
          </a:bodyPr>
          <a:lstStyle/>
          <a:p>
            <a:pPr algn="ctr"/>
            <a:r>
              <a:rPr lang="en-US" sz="1600" dirty="0"/>
              <a:t>No Cirrhosis</a:t>
            </a:r>
          </a:p>
        </p:txBody>
      </p:sp>
      <p:sp>
        <p:nvSpPr>
          <p:cNvPr id="75" name="Rectangle 74">
            <a:extLst>
              <a:ext uri="{FF2B5EF4-FFF2-40B4-BE49-F238E27FC236}">
                <a16:creationId xmlns:a16="http://schemas.microsoft.com/office/drawing/2014/main" id="{1B7688E3-2617-431E-B22C-7831BA3B83F0}"/>
              </a:ext>
            </a:extLst>
          </p:cNvPr>
          <p:cNvSpPr/>
          <p:nvPr/>
        </p:nvSpPr>
        <p:spPr>
          <a:xfrm>
            <a:off x="9797590" y="5117407"/>
            <a:ext cx="1085554" cy="306384"/>
          </a:xfrm>
          <a:prstGeom prst="rect">
            <a:avLst/>
          </a:prstGeom>
        </p:spPr>
        <p:txBody>
          <a:bodyPr wrap="none">
            <a:spAutoFit/>
          </a:bodyPr>
          <a:lstStyle/>
          <a:p>
            <a:pPr algn="ctr"/>
            <a:r>
              <a:rPr lang="en-US" sz="1600" dirty="0"/>
              <a:t>Cirrhosis</a:t>
            </a:r>
          </a:p>
        </p:txBody>
      </p:sp>
      <p:sp>
        <p:nvSpPr>
          <p:cNvPr id="113" name="Rectangle 112">
            <a:extLst>
              <a:ext uri="{FF2B5EF4-FFF2-40B4-BE49-F238E27FC236}">
                <a16:creationId xmlns:a16="http://schemas.microsoft.com/office/drawing/2014/main" id="{C17D3190-543E-4B16-AE62-F57073D6AF91}"/>
              </a:ext>
            </a:extLst>
          </p:cNvPr>
          <p:cNvSpPr/>
          <p:nvPr/>
        </p:nvSpPr>
        <p:spPr>
          <a:xfrm>
            <a:off x="9296805" y="4811225"/>
            <a:ext cx="891591" cy="306384"/>
          </a:xfrm>
          <a:prstGeom prst="rect">
            <a:avLst/>
          </a:prstGeom>
        </p:spPr>
        <p:txBody>
          <a:bodyPr wrap="none">
            <a:spAutoFit/>
          </a:bodyPr>
          <a:lstStyle/>
          <a:p>
            <a:pPr algn="ctr"/>
            <a:r>
              <a:rPr lang="en-US" sz="1600" dirty="0"/>
              <a:t>12 Wks</a:t>
            </a:r>
          </a:p>
        </p:txBody>
      </p:sp>
      <p:sp>
        <p:nvSpPr>
          <p:cNvPr id="114" name="Rectangle 113">
            <a:extLst>
              <a:ext uri="{FF2B5EF4-FFF2-40B4-BE49-F238E27FC236}">
                <a16:creationId xmlns:a16="http://schemas.microsoft.com/office/drawing/2014/main" id="{BA17A085-C529-447D-A8FC-452950265458}"/>
              </a:ext>
            </a:extLst>
          </p:cNvPr>
          <p:cNvSpPr/>
          <p:nvPr/>
        </p:nvSpPr>
        <p:spPr>
          <a:xfrm>
            <a:off x="10406176" y="4570986"/>
            <a:ext cx="869148" cy="338554"/>
          </a:xfrm>
          <a:prstGeom prst="rect">
            <a:avLst/>
          </a:prstGeom>
        </p:spPr>
        <p:txBody>
          <a:bodyPr wrap="none">
            <a:spAutoFit/>
          </a:bodyPr>
          <a:lstStyle/>
          <a:p>
            <a:pPr algn="ctr"/>
            <a:r>
              <a:rPr lang="en-US" sz="1600" b="0" dirty="0"/>
              <a:t>24 Wks</a:t>
            </a:r>
          </a:p>
        </p:txBody>
      </p:sp>
      <p:cxnSp>
        <p:nvCxnSpPr>
          <p:cNvPr id="115" name="Straight Connector 114">
            <a:extLst>
              <a:ext uri="{FF2B5EF4-FFF2-40B4-BE49-F238E27FC236}">
                <a16:creationId xmlns:a16="http://schemas.microsoft.com/office/drawing/2014/main" id="{6061DD07-FBFF-4C10-B7B9-70962ED97048}"/>
              </a:ext>
            </a:extLst>
          </p:cNvPr>
          <p:cNvCxnSpPr/>
          <p:nvPr/>
        </p:nvCxnSpPr>
        <p:spPr bwMode="auto">
          <a:xfrm>
            <a:off x="7055532" y="5136268"/>
            <a:ext cx="2103120" cy="0"/>
          </a:xfrm>
          <a:prstGeom prst="line">
            <a:avLst/>
          </a:prstGeom>
          <a:noFill/>
          <a:ln w="28575" cap="flat" cmpd="sng" algn="ctr">
            <a:solidFill>
              <a:schemeClr val="tx1"/>
            </a:solidFill>
            <a:prstDash val="solid"/>
            <a:round/>
            <a:headEnd type="none" w="med" len="med"/>
            <a:tailEnd type="none" w="med" len="med"/>
          </a:ln>
          <a:effectLst/>
        </p:spPr>
      </p:cxnSp>
      <p:cxnSp>
        <p:nvCxnSpPr>
          <p:cNvPr id="116" name="Straight Connector 115">
            <a:extLst>
              <a:ext uri="{FF2B5EF4-FFF2-40B4-BE49-F238E27FC236}">
                <a16:creationId xmlns:a16="http://schemas.microsoft.com/office/drawing/2014/main" id="{7C4E7A44-4BA4-4369-9C69-5152CCB786D7}"/>
              </a:ext>
            </a:extLst>
          </p:cNvPr>
          <p:cNvCxnSpPr/>
          <p:nvPr/>
        </p:nvCxnSpPr>
        <p:spPr bwMode="auto">
          <a:xfrm>
            <a:off x="9296805" y="5144314"/>
            <a:ext cx="2103120" cy="0"/>
          </a:xfrm>
          <a:prstGeom prst="line">
            <a:avLst/>
          </a:prstGeom>
          <a:noFill/>
          <a:ln w="28575" cap="flat" cmpd="sng" algn="ctr">
            <a:solidFill>
              <a:schemeClr val="tx1"/>
            </a:solidFill>
            <a:prstDash val="solid"/>
            <a:round/>
            <a:headEnd type="none" w="med" len="med"/>
            <a:tailEnd type="none" w="med" len="med"/>
          </a:ln>
          <a:effectLst/>
        </p:spPr>
      </p:cxnSp>
      <p:sp>
        <p:nvSpPr>
          <p:cNvPr id="117" name="Rectangle 116">
            <a:extLst>
              <a:ext uri="{FF2B5EF4-FFF2-40B4-BE49-F238E27FC236}">
                <a16:creationId xmlns:a16="http://schemas.microsoft.com/office/drawing/2014/main" id="{8B22341C-DD86-4BA7-BC7A-49027D7EB39E}"/>
              </a:ext>
            </a:extLst>
          </p:cNvPr>
          <p:cNvSpPr/>
          <p:nvPr/>
        </p:nvSpPr>
        <p:spPr>
          <a:xfrm>
            <a:off x="7062547" y="4344079"/>
            <a:ext cx="1061509" cy="584775"/>
          </a:xfrm>
          <a:prstGeom prst="rect">
            <a:avLst/>
          </a:prstGeom>
        </p:spPr>
        <p:txBody>
          <a:bodyPr wrap="none">
            <a:spAutoFit/>
          </a:bodyPr>
          <a:lstStyle/>
          <a:p>
            <a:pPr algn="ctr"/>
            <a:r>
              <a:rPr lang="en-US" sz="1600" b="0" dirty="0"/>
              <a:t>LDV/SOF</a:t>
            </a:r>
            <a:br>
              <a:rPr lang="en-US" sz="1600" b="0" dirty="0"/>
            </a:br>
            <a:r>
              <a:rPr lang="en-US" sz="1600" b="0" dirty="0"/>
              <a:t>12 Wks </a:t>
            </a:r>
          </a:p>
        </p:txBody>
      </p:sp>
      <p:sp>
        <p:nvSpPr>
          <p:cNvPr id="118" name="Rectangle 117">
            <a:extLst>
              <a:ext uri="{FF2B5EF4-FFF2-40B4-BE49-F238E27FC236}">
                <a16:creationId xmlns:a16="http://schemas.microsoft.com/office/drawing/2014/main" id="{86D99798-8DF4-46A9-8824-1CDFFA78FC88}"/>
              </a:ext>
            </a:extLst>
          </p:cNvPr>
          <p:cNvSpPr/>
          <p:nvPr/>
        </p:nvSpPr>
        <p:spPr>
          <a:xfrm>
            <a:off x="10290850" y="4344079"/>
            <a:ext cx="1072730" cy="306384"/>
          </a:xfrm>
          <a:prstGeom prst="rect">
            <a:avLst/>
          </a:prstGeom>
        </p:spPr>
        <p:txBody>
          <a:bodyPr wrap="none">
            <a:spAutoFit/>
          </a:bodyPr>
          <a:lstStyle/>
          <a:p>
            <a:pPr algn="ctr"/>
            <a:r>
              <a:rPr lang="en-US" sz="1600" dirty="0"/>
              <a:t>LDV/SOF</a:t>
            </a:r>
          </a:p>
        </p:txBody>
      </p:sp>
      <p:sp>
        <p:nvSpPr>
          <p:cNvPr id="119" name="Rectangle 118">
            <a:extLst>
              <a:ext uri="{FF2B5EF4-FFF2-40B4-BE49-F238E27FC236}">
                <a16:creationId xmlns:a16="http://schemas.microsoft.com/office/drawing/2014/main" id="{210B14F0-45FF-4928-AB94-B3CFE36585BA}"/>
              </a:ext>
            </a:extLst>
          </p:cNvPr>
          <p:cNvSpPr/>
          <p:nvPr/>
        </p:nvSpPr>
        <p:spPr>
          <a:xfrm>
            <a:off x="8028890" y="4344079"/>
            <a:ext cx="1252229" cy="830997"/>
          </a:xfrm>
          <a:prstGeom prst="rect">
            <a:avLst/>
          </a:prstGeom>
        </p:spPr>
        <p:txBody>
          <a:bodyPr wrap="square">
            <a:spAutoFit/>
          </a:bodyPr>
          <a:lstStyle/>
          <a:p>
            <a:pPr algn="ctr"/>
            <a:r>
              <a:rPr lang="en-US" sz="1600" b="0" dirty="0"/>
              <a:t>LDV/SOF </a:t>
            </a:r>
          </a:p>
          <a:p>
            <a:pPr algn="ctr"/>
            <a:r>
              <a:rPr lang="en-US" sz="1600" b="0" dirty="0"/>
              <a:t>+ RBV</a:t>
            </a:r>
            <a:br>
              <a:rPr lang="en-US" sz="1600" b="0" dirty="0"/>
            </a:br>
            <a:r>
              <a:rPr lang="en-US" sz="1600" b="0" dirty="0"/>
              <a:t>12 Wks</a:t>
            </a:r>
          </a:p>
        </p:txBody>
      </p:sp>
      <p:sp>
        <p:nvSpPr>
          <p:cNvPr id="120" name="Rectangle 119">
            <a:extLst>
              <a:ext uri="{FF2B5EF4-FFF2-40B4-BE49-F238E27FC236}">
                <a16:creationId xmlns:a16="http://schemas.microsoft.com/office/drawing/2014/main" id="{E2D22382-C835-4747-9737-79C0E93A49A4}"/>
              </a:ext>
            </a:extLst>
          </p:cNvPr>
          <p:cNvSpPr/>
          <p:nvPr/>
        </p:nvSpPr>
        <p:spPr>
          <a:xfrm>
            <a:off x="9139398" y="4344079"/>
            <a:ext cx="1252229" cy="584775"/>
          </a:xfrm>
          <a:prstGeom prst="rect">
            <a:avLst/>
          </a:prstGeom>
        </p:spPr>
        <p:txBody>
          <a:bodyPr wrap="square">
            <a:spAutoFit/>
          </a:bodyPr>
          <a:lstStyle/>
          <a:p>
            <a:pPr algn="ctr"/>
            <a:r>
              <a:rPr lang="en-US" sz="1600" b="0" dirty="0"/>
              <a:t>LDV/SOF </a:t>
            </a:r>
          </a:p>
          <a:p>
            <a:pPr algn="ctr"/>
            <a:r>
              <a:rPr lang="en-US" sz="1600" b="0" dirty="0"/>
              <a:t>+ RBV</a:t>
            </a:r>
          </a:p>
        </p:txBody>
      </p:sp>
      <p:sp>
        <p:nvSpPr>
          <p:cNvPr id="121" name="TextBox 120">
            <a:extLst>
              <a:ext uri="{FF2B5EF4-FFF2-40B4-BE49-F238E27FC236}">
                <a16:creationId xmlns:a16="http://schemas.microsoft.com/office/drawing/2014/main" id="{1470BE45-16BD-4AB3-B4D4-93F1637928CF}"/>
              </a:ext>
            </a:extLst>
          </p:cNvPr>
          <p:cNvSpPr txBox="1"/>
          <p:nvPr/>
        </p:nvSpPr>
        <p:spPr>
          <a:xfrm rot="16200000">
            <a:off x="5664233" y="3036425"/>
            <a:ext cx="1211611" cy="369332"/>
          </a:xfrm>
          <a:prstGeom prst="rect">
            <a:avLst/>
          </a:prstGeom>
          <a:noFill/>
        </p:spPr>
        <p:txBody>
          <a:bodyPr wrap="none" rtlCol="0">
            <a:spAutoFit/>
          </a:bodyPr>
          <a:lstStyle/>
          <a:p>
            <a:pPr algn="ctr">
              <a:buNone/>
            </a:pPr>
            <a:r>
              <a:rPr lang="en-US" dirty="0"/>
              <a:t>SVR12 (%)</a:t>
            </a:r>
          </a:p>
        </p:txBody>
      </p:sp>
      <p:sp>
        <p:nvSpPr>
          <p:cNvPr id="122" name="Rectangle 121">
            <a:extLst>
              <a:ext uri="{FF2B5EF4-FFF2-40B4-BE49-F238E27FC236}">
                <a16:creationId xmlns:a16="http://schemas.microsoft.com/office/drawing/2014/main" id="{D6F914DA-7507-479B-BD66-A55FF69AB2A5}"/>
              </a:ext>
            </a:extLst>
          </p:cNvPr>
          <p:cNvSpPr/>
          <p:nvPr/>
        </p:nvSpPr>
        <p:spPr bwMode="auto">
          <a:xfrm>
            <a:off x="7210390" y="2529488"/>
            <a:ext cx="731520" cy="1803978"/>
          </a:xfrm>
          <a:prstGeom prst="rect">
            <a:avLst/>
          </a:prstGeom>
          <a:solidFill>
            <a:schemeClr val="accent3"/>
          </a:solidFill>
          <a:ln>
            <a:noFill/>
          </a:ln>
          <a:extLst/>
        </p:spPr>
        <p:txBody>
          <a:bodyPr wrap="square" rtlCol="0" anchor="ctr">
            <a:spAutoFit/>
          </a:bodyPr>
          <a:lstStyle/>
          <a:p>
            <a:pPr algn="ctr"/>
            <a:endParaRPr lang="en-US" sz="1400" dirty="0">
              <a:solidFill>
                <a:schemeClr val="bg2">
                  <a:lumMod val="10000"/>
                </a:schemeClr>
              </a:solidFill>
            </a:endParaRPr>
          </a:p>
        </p:txBody>
      </p:sp>
      <p:sp>
        <p:nvSpPr>
          <p:cNvPr id="123" name="Rectangle 122">
            <a:extLst>
              <a:ext uri="{FF2B5EF4-FFF2-40B4-BE49-F238E27FC236}">
                <a16:creationId xmlns:a16="http://schemas.microsoft.com/office/drawing/2014/main" id="{7A197946-C319-4134-BAA0-25DAFCB53417}"/>
              </a:ext>
            </a:extLst>
          </p:cNvPr>
          <p:cNvSpPr/>
          <p:nvPr/>
        </p:nvSpPr>
        <p:spPr bwMode="auto">
          <a:xfrm>
            <a:off x="8269057" y="2104269"/>
            <a:ext cx="731520" cy="2234284"/>
          </a:xfrm>
          <a:prstGeom prst="rect">
            <a:avLst/>
          </a:prstGeom>
          <a:solidFill>
            <a:schemeClr val="accent2"/>
          </a:solidFill>
          <a:ln>
            <a:noFill/>
          </a:ln>
          <a:extLst/>
        </p:spPr>
        <p:txBody>
          <a:bodyPr wrap="square" rtlCol="0" anchor="ctr">
            <a:spAutoFit/>
          </a:bodyPr>
          <a:lstStyle/>
          <a:p>
            <a:pPr algn="ctr"/>
            <a:endParaRPr lang="en-US" sz="1400" dirty="0">
              <a:solidFill>
                <a:schemeClr val="bg2">
                  <a:lumMod val="10000"/>
                </a:schemeClr>
              </a:solidFill>
            </a:endParaRPr>
          </a:p>
        </p:txBody>
      </p:sp>
      <p:sp>
        <p:nvSpPr>
          <p:cNvPr id="124" name="TextBox 32">
            <a:extLst>
              <a:ext uri="{FF2B5EF4-FFF2-40B4-BE49-F238E27FC236}">
                <a16:creationId xmlns:a16="http://schemas.microsoft.com/office/drawing/2014/main" id="{DA569B09-B0A5-42D1-84B5-3D93B6CC0D1D}"/>
              </a:ext>
            </a:extLst>
          </p:cNvPr>
          <p:cNvSpPr txBox="1">
            <a:spLocks noChangeArrowheads="1"/>
          </p:cNvSpPr>
          <p:nvPr/>
        </p:nvSpPr>
        <p:spPr bwMode="auto">
          <a:xfrm>
            <a:off x="7190350" y="2223767"/>
            <a:ext cx="715999" cy="28410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81</a:t>
            </a:r>
          </a:p>
        </p:txBody>
      </p:sp>
      <p:sp>
        <p:nvSpPr>
          <p:cNvPr id="125" name="TextBox 32">
            <a:extLst>
              <a:ext uri="{FF2B5EF4-FFF2-40B4-BE49-F238E27FC236}">
                <a16:creationId xmlns:a16="http://schemas.microsoft.com/office/drawing/2014/main" id="{AA11FA35-2D08-45E0-B09A-3F8A30FD051F}"/>
              </a:ext>
            </a:extLst>
          </p:cNvPr>
          <p:cNvSpPr txBox="1">
            <a:spLocks noChangeArrowheads="1"/>
          </p:cNvSpPr>
          <p:nvPr/>
        </p:nvSpPr>
        <p:spPr bwMode="auto">
          <a:xfrm>
            <a:off x="8373174" y="1809925"/>
            <a:ext cx="534164" cy="28410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100</a:t>
            </a:r>
          </a:p>
        </p:txBody>
      </p:sp>
      <p:sp>
        <p:nvSpPr>
          <p:cNvPr id="126" name="TextBox 32">
            <a:extLst>
              <a:ext uri="{FF2B5EF4-FFF2-40B4-BE49-F238E27FC236}">
                <a16:creationId xmlns:a16="http://schemas.microsoft.com/office/drawing/2014/main" id="{CDDF9873-9B52-43C7-8D4C-753BD0A4F164}"/>
              </a:ext>
            </a:extLst>
          </p:cNvPr>
          <p:cNvSpPr txBox="1">
            <a:spLocks noChangeArrowheads="1"/>
          </p:cNvSpPr>
          <p:nvPr/>
        </p:nvSpPr>
        <p:spPr bwMode="auto">
          <a:xfrm>
            <a:off x="10573668" y="1953427"/>
            <a:ext cx="534164" cy="3139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92</a:t>
            </a:r>
          </a:p>
        </p:txBody>
      </p:sp>
      <p:sp>
        <p:nvSpPr>
          <p:cNvPr id="127" name="TextBox 32">
            <a:extLst>
              <a:ext uri="{FF2B5EF4-FFF2-40B4-BE49-F238E27FC236}">
                <a16:creationId xmlns:a16="http://schemas.microsoft.com/office/drawing/2014/main" id="{CD2661A3-D4AF-473D-A69F-AE934FEF5CBE}"/>
              </a:ext>
            </a:extLst>
          </p:cNvPr>
          <p:cNvSpPr txBox="1">
            <a:spLocks noChangeArrowheads="1"/>
          </p:cNvSpPr>
          <p:nvPr/>
        </p:nvSpPr>
        <p:spPr bwMode="auto">
          <a:xfrm>
            <a:off x="9486264" y="2351037"/>
            <a:ext cx="534164" cy="28410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76</a:t>
            </a:r>
          </a:p>
        </p:txBody>
      </p:sp>
      <p:sp>
        <p:nvSpPr>
          <p:cNvPr id="128" name="Rectangle 127">
            <a:extLst>
              <a:ext uri="{FF2B5EF4-FFF2-40B4-BE49-F238E27FC236}">
                <a16:creationId xmlns:a16="http://schemas.microsoft.com/office/drawing/2014/main" id="{1E9ECC31-0115-44FD-B0B4-9AEC5DE9CB2F}"/>
              </a:ext>
            </a:extLst>
          </p:cNvPr>
          <p:cNvSpPr/>
          <p:nvPr/>
        </p:nvSpPr>
        <p:spPr bwMode="auto">
          <a:xfrm>
            <a:off x="10471488" y="2278255"/>
            <a:ext cx="731520" cy="2066544"/>
          </a:xfrm>
          <a:prstGeom prst="rect">
            <a:avLst/>
          </a:prstGeom>
          <a:solidFill>
            <a:schemeClr val="accent1"/>
          </a:solidFill>
          <a:ln>
            <a:noFill/>
          </a:ln>
          <a:extLst/>
        </p:spPr>
        <p:txBody>
          <a:bodyPr wrap="square" rtlCol="0" anchor="ctr">
            <a:spAutoFit/>
          </a:bodyPr>
          <a:lstStyle/>
          <a:p>
            <a:pPr algn="ctr"/>
            <a:endParaRPr lang="en-US" sz="1400" dirty="0">
              <a:solidFill>
                <a:schemeClr val="bg2">
                  <a:lumMod val="10000"/>
                </a:schemeClr>
              </a:solidFill>
            </a:endParaRPr>
          </a:p>
        </p:txBody>
      </p:sp>
      <p:sp>
        <p:nvSpPr>
          <p:cNvPr id="129" name="Rectangle 128">
            <a:extLst>
              <a:ext uri="{FF2B5EF4-FFF2-40B4-BE49-F238E27FC236}">
                <a16:creationId xmlns:a16="http://schemas.microsoft.com/office/drawing/2014/main" id="{86841CCC-456A-4F60-AFAE-CE03902F5C5A}"/>
              </a:ext>
            </a:extLst>
          </p:cNvPr>
          <p:cNvSpPr/>
          <p:nvPr/>
        </p:nvSpPr>
        <p:spPr bwMode="auto">
          <a:xfrm>
            <a:off x="9384469" y="2641837"/>
            <a:ext cx="731520" cy="1688126"/>
          </a:xfrm>
          <a:prstGeom prst="rect">
            <a:avLst/>
          </a:prstGeom>
          <a:solidFill>
            <a:schemeClr val="accent2"/>
          </a:solidFill>
          <a:ln>
            <a:noFill/>
          </a:ln>
          <a:extLst/>
        </p:spPr>
        <p:txBody>
          <a:bodyPr wrap="square" rtlCol="0" anchor="ctr">
            <a:spAutoFit/>
          </a:bodyPr>
          <a:lstStyle/>
          <a:p>
            <a:pPr algn="ctr"/>
            <a:endParaRPr lang="en-US" sz="1400" dirty="0">
              <a:solidFill>
                <a:schemeClr val="bg2">
                  <a:lumMod val="10000"/>
                </a:schemeClr>
              </a:solidFill>
            </a:endParaRPr>
          </a:p>
        </p:txBody>
      </p:sp>
      <p:sp>
        <p:nvSpPr>
          <p:cNvPr id="130" name="Rounded Rectangle 23">
            <a:extLst>
              <a:ext uri="{FF2B5EF4-FFF2-40B4-BE49-F238E27FC236}">
                <a16:creationId xmlns:a16="http://schemas.microsoft.com/office/drawing/2014/main" id="{3A096BD0-978F-48A6-A216-9EE2A808769F}"/>
              </a:ext>
            </a:extLst>
          </p:cNvPr>
          <p:cNvSpPr/>
          <p:nvPr/>
        </p:nvSpPr>
        <p:spPr>
          <a:xfrm>
            <a:off x="7101649" y="3010434"/>
            <a:ext cx="914400" cy="38810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0" dirty="0">
                <a:solidFill>
                  <a:schemeClr val="bg2">
                    <a:lumMod val="10000"/>
                  </a:schemeClr>
                </a:solidFill>
                <a:latin typeface="Arial" panose="020B0604020202020204" pitchFamily="34" charset="0"/>
                <a:cs typeface="Arial" panose="020B0604020202020204" pitchFamily="34" charset="0"/>
              </a:rPr>
              <a:t>3 relapses</a:t>
            </a:r>
          </a:p>
        </p:txBody>
      </p:sp>
      <p:sp>
        <p:nvSpPr>
          <p:cNvPr id="131" name="Rounded Rectangle 24">
            <a:extLst>
              <a:ext uri="{FF2B5EF4-FFF2-40B4-BE49-F238E27FC236}">
                <a16:creationId xmlns:a16="http://schemas.microsoft.com/office/drawing/2014/main" id="{15BC18FD-D95D-413F-A449-A804FB816CAD}"/>
              </a:ext>
            </a:extLst>
          </p:cNvPr>
          <p:cNvSpPr/>
          <p:nvPr/>
        </p:nvSpPr>
        <p:spPr>
          <a:xfrm>
            <a:off x="9324930" y="2995643"/>
            <a:ext cx="914400" cy="38810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0" dirty="0">
                <a:solidFill>
                  <a:schemeClr val="bg2">
                    <a:lumMod val="10000"/>
                  </a:schemeClr>
                </a:solidFill>
              </a:rPr>
              <a:t>5 relapses</a:t>
            </a:r>
          </a:p>
        </p:txBody>
      </p:sp>
      <p:sp>
        <p:nvSpPr>
          <p:cNvPr id="132" name="TextBox 131">
            <a:extLst>
              <a:ext uri="{FF2B5EF4-FFF2-40B4-BE49-F238E27FC236}">
                <a16:creationId xmlns:a16="http://schemas.microsoft.com/office/drawing/2014/main" id="{35CB26B6-293D-4A63-B41B-B147E5AB4133}"/>
              </a:ext>
            </a:extLst>
          </p:cNvPr>
          <p:cNvSpPr txBox="1"/>
          <p:nvPr/>
        </p:nvSpPr>
        <p:spPr bwMode="auto">
          <a:xfrm>
            <a:off x="7186578" y="3819174"/>
            <a:ext cx="756888" cy="523220"/>
          </a:xfrm>
          <a:prstGeom prst="rect">
            <a:avLst/>
          </a:prstGeom>
          <a:noFill/>
        </p:spPr>
        <p:txBody>
          <a:bodyPr>
            <a:spAutoFit/>
          </a:bodyPr>
          <a:lstStyle/>
          <a:p>
            <a:pPr algn="ctr">
              <a:defRPr/>
            </a:pPr>
            <a:r>
              <a:rPr lang="en-US" sz="1400" b="0" dirty="0">
                <a:solidFill>
                  <a:schemeClr val="bg2">
                    <a:lumMod val="10000"/>
                  </a:schemeClr>
                </a:solidFill>
                <a:latin typeface="Arial" charset="0"/>
              </a:rPr>
              <a:t>13/</a:t>
            </a:r>
          </a:p>
          <a:p>
            <a:pPr algn="ctr">
              <a:defRPr/>
            </a:pPr>
            <a:r>
              <a:rPr lang="en-US" sz="1400" b="0" dirty="0">
                <a:solidFill>
                  <a:schemeClr val="bg2">
                    <a:lumMod val="10000"/>
                  </a:schemeClr>
                </a:solidFill>
                <a:latin typeface="Arial" charset="0"/>
              </a:rPr>
              <a:t>16</a:t>
            </a:r>
          </a:p>
        </p:txBody>
      </p:sp>
      <p:sp>
        <p:nvSpPr>
          <p:cNvPr id="133" name="Rectangle 1">
            <a:extLst>
              <a:ext uri="{FF2B5EF4-FFF2-40B4-BE49-F238E27FC236}">
                <a16:creationId xmlns:a16="http://schemas.microsoft.com/office/drawing/2014/main" id="{5788A0D7-C3B4-4DCE-9BFE-D4258384C48A}"/>
              </a:ext>
            </a:extLst>
          </p:cNvPr>
          <p:cNvSpPr>
            <a:spLocks noChangeArrowheads="1"/>
          </p:cNvSpPr>
          <p:nvPr/>
        </p:nvSpPr>
        <p:spPr bwMode="auto">
          <a:xfrm>
            <a:off x="6326257" y="3954493"/>
            <a:ext cx="1036196" cy="263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1400" b="0" dirty="0"/>
              <a:t>n/N =</a:t>
            </a:r>
          </a:p>
        </p:txBody>
      </p:sp>
      <p:sp>
        <p:nvSpPr>
          <p:cNvPr id="134" name="TextBox 133">
            <a:extLst>
              <a:ext uri="{FF2B5EF4-FFF2-40B4-BE49-F238E27FC236}">
                <a16:creationId xmlns:a16="http://schemas.microsoft.com/office/drawing/2014/main" id="{9A4FF6D8-590B-4CA8-939A-70B42BEFBFAF}"/>
              </a:ext>
            </a:extLst>
          </p:cNvPr>
          <p:cNvSpPr txBox="1"/>
          <p:nvPr/>
        </p:nvSpPr>
        <p:spPr bwMode="auto">
          <a:xfrm>
            <a:off x="8255656" y="3819174"/>
            <a:ext cx="756888" cy="523220"/>
          </a:xfrm>
          <a:prstGeom prst="rect">
            <a:avLst/>
          </a:prstGeom>
          <a:noFill/>
        </p:spPr>
        <p:txBody>
          <a:bodyPr>
            <a:spAutoFit/>
          </a:bodyPr>
          <a:lstStyle/>
          <a:p>
            <a:pPr algn="ctr">
              <a:defRPr/>
            </a:pPr>
            <a:r>
              <a:rPr lang="en-US" sz="1400" b="0" dirty="0">
                <a:solidFill>
                  <a:schemeClr val="bg2">
                    <a:lumMod val="10000"/>
                  </a:schemeClr>
                </a:solidFill>
                <a:latin typeface="Arial" charset="0"/>
              </a:rPr>
              <a:t>17/</a:t>
            </a:r>
          </a:p>
          <a:p>
            <a:pPr algn="ctr">
              <a:defRPr/>
            </a:pPr>
            <a:r>
              <a:rPr lang="en-US" sz="1400" b="0" dirty="0">
                <a:solidFill>
                  <a:schemeClr val="bg2">
                    <a:lumMod val="10000"/>
                  </a:schemeClr>
                </a:solidFill>
                <a:latin typeface="Arial" charset="0"/>
              </a:rPr>
              <a:t>17</a:t>
            </a:r>
          </a:p>
        </p:txBody>
      </p:sp>
      <p:sp>
        <p:nvSpPr>
          <p:cNvPr id="135" name="TextBox 134">
            <a:extLst>
              <a:ext uri="{FF2B5EF4-FFF2-40B4-BE49-F238E27FC236}">
                <a16:creationId xmlns:a16="http://schemas.microsoft.com/office/drawing/2014/main" id="{C1083D85-522E-4F75-8428-200D5F041724}"/>
              </a:ext>
            </a:extLst>
          </p:cNvPr>
          <p:cNvSpPr txBox="1"/>
          <p:nvPr/>
        </p:nvSpPr>
        <p:spPr bwMode="auto">
          <a:xfrm>
            <a:off x="9371062" y="3819174"/>
            <a:ext cx="756888" cy="523220"/>
          </a:xfrm>
          <a:prstGeom prst="rect">
            <a:avLst/>
          </a:prstGeom>
          <a:noFill/>
        </p:spPr>
        <p:txBody>
          <a:bodyPr>
            <a:spAutoFit/>
          </a:bodyPr>
          <a:lstStyle/>
          <a:p>
            <a:pPr algn="ctr">
              <a:defRPr/>
            </a:pPr>
            <a:r>
              <a:rPr lang="en-US" sz="1400" b="0" dirty="0">
                <a:solidFill>
                  <a:schemeClr val="bg2">
                    <a:lumMod val="10000"/>
                  </a:schemeClr>
                </a:solidFill>
                <a:latin typeface="Arial" charset="0"/>
              </a:rPr>
              <a:t>19/</a:t>
            </a:r>
          </a:p>
          <a:p>
            <a:pPr algn="ctr">
              <a:defRPr/>
            </a:pPr>
            <a:r>
              <a:rPr lang="en-US" sz="1400" b="0" dirty="0">
                <a:solidFill>
                  <a:schemeClr val="bg2">
                    <a:lumMod val="10000"/>
                  </a:schemeClr>
                </a:solidFill>
                <a:latin typeface="Arial" charset="0"/>
              </a:rPr>
              <a:t>25</a:t>
            </a:r>
          </a:p>
        </p:txBody>
      </p:sp>
      <p:sp>
        <p:nvSpPr>
          <p:cNvPr id="136" name="TextBox 135">
            <a:extLst>
              <a:ext uri="{FF2B5EF4-FFF2-40B4-BE49-F238E27FC236}">
                <a16:creationId xmlns:a16="http://schemas.microsoft.com/office/drawing/2014/main" id="{925ABC13-5B49-4AEE-B022-2797DE43EF1C}"/>
              </a:ext>
            </a:extLst>
          </p:cNvPr>
          <p:cNvSpPr txBox="1"/>
          <p:nvPr/>
        </p:nvSpPr>
        <p:spPr bwMode="auto">
          <a:xfrm>
            <a:off x="10460456" y="3819174"/>
            <a:ext cx="756888" cy="523220"/>
          </a:xfrm>
          <a:prstGeom prst="rect">
            <a:avLst/>
          </a:prstGeom>
          <a:noFill/>
        </p:spPr>
        <p:txBody>
          <a:bodyPr>
            <a:spAutoFit/>
          </a:bodyPr>
          <a:lstStyle/>
          <a:p>
            <a:pPr algn="ctr">
              <a:defRPr/>
            </a:pPr>
            <a:r>
              <a:rPr lang="en-US" sz="1400" b="0" dirty="0">
                <a:solidFill>
                  <a:schemeClr val="bg2">
                    <a:lumMod val="10000"/>
                  </a:schemeClr>
                </a:solidFill>
                <a:latin typeface="Arial" charset="0"/>
              </a:rPr>
              <a:t>22/</a:t>
            </a:r>
          </a:p>
          <a:p>
            <a:pPr algn="ctr">
              <a:defRPr/>
            </a:pPr>
            <a:r>
              <a:rPr lang="en-US" sz="1400" b="0" dirty="0">
                <a:solidFill>
                  <a:schemeClr val="bg2">
                    <a:lumMod val="10000"/>
                  </a:schemeClr>
                </a:solidFill>
                <a:latin typeface="Arial" charset="0"/>
              </a:rPr>
              <a:t>24</a:t>
            </a:r>
          </a:p>
        </p:txBody>
      </p:sp>
      <p:grpSp>
        <p:nvGrpSpPr>
          <p:cNvPr id="137" name="Group 136">
            <a:extLst>
              <a:ext uri="{FF2B5EF4-FFF2-40B4-BE49-F238E27FC236}">
                <a16:creationId xmlns:a16="http://schemas.microsoft.com/office/drawing/2014/main" id="{A91AAFED-CC1B-4A6C-B80B-3C33B6080991}"/>
              </a:ext>
            </a:extLst>
          </p:cNvPr>
          <p:cNvGrpSpPr/>
          <p:nvPr/>
        </p:nvGrpSpPr>
        <p:grpSpPr>
          <a:xfrm>
            <a:off x="6286582" y="1999491"/>
            <a:ext cx="5212086" cy="2457713"/>
            <a:chOff x="6153839" y="1647687"/>
            <a:chExt cx="4619943" cy="2715768"/>
          </a:xfrm>
        </p:grpSpPr>
        <p:grpSp>
          <p:nvGrpSpPr>
            <p:cNvPr id="138" name="Group 137">
              <a:extLst>
                <a:ext uri="{FF2B5EF4-FFF2-40B4-BE49-F238E27FC236}">
                  <a16:creationId xmlns:a16="http://schemas.microsoft.com/office/drawing/2014/main" id="{AF854564-3D1F-4AB6-9B0B-64E4D0FFF982}"/>
                </a:ext>
              </a:extLst>
            </p:cNvPr>
            <p:cNvGrpSpPr/>
            <p:nvPr/>
          </p:nvGrpSpPr>
          <p:grpSpPr>
            <a:xfrm>
              <a:off x="6153839" y="1647687"/>
              <a:ext cx="596583" cy="2715768"/>
              <a:chOff x="1170332" y="2190166"/>
              <a:chExt cx="596583" cy="3285004"/>
            </a:xfrm>
          </p:grpSpPr>
          <p:sp>
            <p:nvSpPr>
              <p:cNvPr id="141" name="TextBox 32">
                <a:extLst>
                  <a:ext uri="{FF2B5EF4-FFF2-40B4-BE49-F238E27FC236}">
                    <a16:creationId xmlns:a16="http://schemas.microsoft.com/office/drawing/2014/main" id="{78B5A671-F740-486C-994C-8F9151F31494}"/>
                  </a:ext>
                </a:extLst>
              </p:cNvPr>
              <p:cNvSpPr txBox="1">
                <a:spLocks noChangeArrowheads="1"/>
              </p:cNvSpPr>
              <p:nvPr/>
            </p:nvSpPr>
            <p:spPr bwMode="auto">
              <a:xfrm>
                <a:off x="1170332" y="2190166"/>
                <a:ext cx="526105"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100</a:t>
                </a:r>
              </a:p>
            </p:txBody>
          </p:sp>
          <p:sp>
            <p:nvSpPr>
              <p:cNvPr id="142" name="TextBox 32">
                <a:extLst>
                  <a:ext uri="{FF2B5EF4-FFF2-40B4-BE49-F238E27FC236}">
                    <a16:creationId xmlns:a16="http://schemas.microsoft.com/office/drawing/2014/main" id="{1BC135E9-7884-4E48-BED0-AAC67348BA4B}"/>
                  </a:ext>
                </a:extLst>
              </p:cNvPr>
              <p:cNvSpPr txBox="1">
                <a:spLocks noChangeArrowheads="1"/>
              </p:cNvSpPr>
              <p:nvPr/>
            </p:nvSpPr>
            <p:spPr bwMode="auto">
              <a:xfrm>
                <a:off x="1291161" y="2767833"/>
                <a:ext cx="392917"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80</a:t>
                </a:r>
              </a:p>
            </p:txBody>
          </p:sp>
          <p:sp>
            <p:nvSpPr>
              <p:cNvPr id="143" name="TextBox 142">
                <a:extLst>
                  <a:ext uri="{FF2B5EF4-FFF2-40B4-BE49-F238E27FC236}">
                    <a16:creationId xmlns:a16="http://schemas.microsoft.com/office/drawing/2014/main" id="{582B56F7-7B82-40C5-BA0A-EEA8B994BA96}"/>
                  </a:ext>
                </a:extLst>
              </p:cNvPr>
              <p:cNvSpPr txBox="1">
                <a:spLocks noChangeArrowheads="1"/>
              </p:cNvSpPr>
              <p:nvPr/>
            </p:nvSpPr>
            <p:spPr bwMode="auto">
              <a:xfrm>
                <a:off x="1281473" y="3373105"/>
                <a:ext cx="412293"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60</a:t>
                </a:r>
              </a:p>
            </p:txBody>
          </p:sp>
          <p:sp>
            <p:nvSpPr>
              <p:cNvPr id="144" name="TextBox 32">
                <a:extLst>
                  <a:ext uri="{FF2B5EF4-FFF2-40B4-BE49-F238E27FC236}">
                    <a16:creationId xmlns:a16="http://schemas.microsoft.com/office/drawing/2014/main" id="{253A1431-9079-4BD3-9F7F-053B097A9DC5}"/>
                  </a:ext>
                </a:extLst>
              </p:cNvPr>
              <p:cNvSpPr txBox="1">
                <a:spLocks noChangeArrowheads="1"/>
              </p:cNvSpPr>
              <p:nvPr/>
            </p:nvSpPr>
            <p:spPr bwMode="auto">
              <a:xfrm>
                <a:off x="1243212" y="3981081"/>
                <a:ext cx="501381" cy="3139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40</a:t>
                </a:r>
              </a:p>
            </p:txBody>
          </p:sp>
          <p:sp>
            <p:nvSpPr>
              <p:cNvPr id="145" name="TextBox 32">
                <a:extLst>
                  <a:ext uri="{FF2B5EF4-FFF2-40B4-BE49-F238E27FC236}">
                    <a16:creationId xmlns:a16="http://schemas.microsoft.com/office/drawing/2014/main" id="{494DBF9B-1098-4BC6-9834-C3E69908305A}"/>
                  </a:ext>
                </a:extLst>
              </p:cNvPr>
              <p:cNvSpPr txBox="1">
                <a:spLocks noChangeArrowheads="1"/>
              </p:cNvSpPr>
              <p:nvPr/>
            </p:nvSpPr>
            <p:spPr bwMode="auto">
              <a:xfrm>
                <a:off x="1291162" y="4574609"/>
                <a:ext cx="392916"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20</a:t>
                </a:r>
              </a:p>
            </p:txBody>
          </p:sp>
          <p:sp>
            <p:nvSpPr>
              <p:cNvPr id="146" name="TextBox 32">
                <a:extLst>
                  <a:ext uri="{FF2B5EF4-FFF2-40B4-BE49-F238E27FC236}">
                    <a16:creationId xmlns:a16="http://schemas.microsoft.com/office/drawing/2014/main" id="{6BA811F6-7E77-4E1D-AE6C-319495CC0B5F}"/>
                  </a:ext>
                </a:extLst>
              </p:cNvPr>
              <p:cNvSpPr txBox="1">
                <a:spLocks noChangeArrowheads="1"/>
              </p:cNvSpPr>
              <p:nvPr/>
            </p:nvSpPr>
            <p:spPr bwMode="auto">
              <a:xfrm>
                <a:off x="1392612" y="5161238"/>
                <a:ext cx="298480"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0</a:t>
                </a:r>
              </a:p>
            </p:txBody>
          </p:sp>
          <p:cxnSp>
            <p:nvCxnSpPr>
              <p:cNvPr id="147" name="Straight Connector 146">
                <a:extLst>
                  <a:ext uri="{FF2B5EF4-FFF2-40B4-BE49-F238E27FC236}">
                    <a16:creationId xmlns:a16="http://schemas.microsoft.com/office/drawing/2014/main" id="{3A4C39A7-2374-47E0-82DD-129DC55EDD33}"/>
                  </a:ext>
                </a:extLst>
              </p:cNvPr>
              <p:cNvCxnSpPr/>
              <p:nvPr/>
            </p:nvCxnSpPr>
            <p:spPr bwMode="auto">
              <a:xfrm>
                <a:off x="1678732" y="2320561"/>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148" name="Straight Connector 147">
                <a:extLst>
                  <a:ext uri="{FF2B5EF4-FFF2-40B4-BE49-F238E27FC236}">
                    <a16:creationId xmlns:a16="http://schemas.microsoft.com/office/drawing/2014/main" id="{453133A1-9A12-4325-95EC-323BAFF65D0E}"/>
                  </a:ext>
                </a:extLst>
              </p:cNvPr>
              <p:cNvCxnSpPr/>
              <p:nvPr/>
            </p:nvCxnSpPr>
            <p:spPr bwMode="auto">
              <a:xfrm>
                <a:off x="1678732" y="2917444"/>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149" name="Straight Connector 148">
                <a:extLst>
                  <a:ext uri="{FF2B5EF4-FFF2-40B4-BE49-F238E27FC236}">
                    <a16:creationId xmlns:a16="http://schemas.microsoft.com/office/drawing/2014/main" id="{B2A8FF9F-6748-47FB-A42C-B22B2CBA7E7A}"/>
                  </a:ext>
                </a:extLst>
              </p:cNvPr>
              <p:cNvCxnSpPr/>
              <p:nvPr/>
            </p:nvCxnSpPr>
            <p:spPr bwMode="auto">
              <a:xfrm>
                <a:off x="1678732" y="3514327"/>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150" name="Straight Connector 149">
                <a:extLst>
                  <a:ext uri="{FF2B5EF4-FFF2-40B4-BE49-F238E27FC236}">
                    <a16:creationId xmlns:a16="http://schemas.microsoft.com/office/drawing/2014/main" id="{0CF557D9-DADC-4351-A29A-824E93A08864}"/>
                  </a:ext>
                </a:extLst>
              </p:cNvPr>
              <p:cNvCxnSpPr/>
              <p:nvPr/>
            </p:nvCxnSpPr>
            <p:spPr bwMode="auto">
              <a:xfrm>
                <a:off x="1678732" y="4111211"/>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151" name="Straight Connector 150">
                <a:extLst>
                  <a:ext uri="{FF2B5EF4-FFF2-40B4-BE49-F238E27FC236}">
                    <a16:creationId xmlns:a16="http://schemas.microsoft.com/office/drawing/2014/main" id="{CD43CC83-7821-4FE1-BE9C-116807DE2736}"/>
                  </a:ext>
                </a:extLst>
              </p:cNvPr>
              <p:cNvCxnSpPr/>
              <p:nvPr/>
            </p:nvCxnSpPr>
            <p:spPr bwMode="auto">
              <a:xfrm>
                <a:off x="1678732" y="4708094"/>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152" name="Straight Connector 151">
                <a:extLst>
                  <a:ext uri="{FF2B5EF4-FFF2-40B4-BE49-F238E27FC236}">
                    <a16:creationId xmlns:a16="http://schemas.microsoft.com/office/drawing/2014/main" id="{9AE652D2-9195-49D1-A2B1-E2BD5750E736}"/>
                  </a:ext>
                </a:extLst>
              </p:cNvPr>
              <p:cNvCxnSpPr/>
              <p:nvPr/>
            </p:nvCxnSpPr>
            <p:spPr bwMode="auto">
              <a:xfrm>
                <a:off x="1678732" y="5293499"/>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153" name="Straight Connector 152">
                <a:extLst>
                  <a:ext uri="{FF2B5EF4-FFF2-40B4-BE49-F238E27FC236}">
                    <a16:creationId xmlns:a16="http://schemas.microsoft.com/office/drawing/2014/main" id="{D20DEEE4-5952-487E-A22D-6DB9F61ACA72}"/>
                  </a:ext>
                </a:extLst>
              </p:cNvPr>
              <p:cNvCxnSpPr/>
              <p:nvPr/>
            </p:nvCxnSpPr>
            <p:spPr bwMode="auto">
              <a:xfrm flipH="1">
                <a:off x="1766915" y="2303722"/>
                <a:ext cx="0" cy="3099203"/>
              </a:xfrm>
              <a:prstGeom prst="line">
                <a:avLst/>
              </a:prstGeom>
              <a:noFill/>
              <a:ln w="28575" cap="flat" cmpd="sng" algn="ctr">
                <a:solidFill>
                  <a:schemeClr val="tx1"/>
                </a:solidFill>
                <a:prstDash val="solid"/>
                <a:round/>
                <a:headEnd type="none" w="med" len="med"/>
                <a:tailEnd type="none" w="med" len="med"/>
              </a:ln>
              <a:effectLst/>
            </p:spPr>
          </p:cxnSp>
        </p:grpSp>
        <p:cxnSp>
          <p:nvCxnSpPr>
            <p:cNvPr id="139" name="Straight Connector 138">
              <a:extLst>
                <a:ext uri="{FF2B5EF4-FFF2-40B4-BE49-F238E27FC236}">
                  <a16:creationId xmlns:a16="http://schemas.microsoft.com/office/drawing/2014/main" id="{E53162B8-9D25-4956-AD4B-DABCF0F56B0A}"/>
                </a:ext>
              </a:extLst>
            </p:cNvPr>
            <p:cNvCxnSpPr/>
            <p:nvPr/>
          </p:nvCxnSpPr>
          <p:spPr bwMode="auto">
            <a:xfrm flipH="1">
              <a:off x="10768312" y="4228492"/>
              <a:ext cx="0" cy="82645"/>
            </a:xfrm>
            <a:prstGeom prst="line">
              <a:avLst/>
            </a:prstGeom>
            <a:noFill/>
            <a:ln w="2857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A2060841-10C6-4129-A01F-B38C5E5FCCE1}"/>
                </a:ext>
              </a:extLst>
            </p:cNvPr>
            <p:cNvCxnSpPr>
              <a:cxnSpLocks/>
            </p:cNvCxnSpPr>
            <p:nvPr/>
          </p:nvCxnSpPr>
          <p:spPr bwMode="auto">
            <a:xfrm flipH="1" flipV="1">
              <a:off x="6750422" y="4223703"/>
              <a:ext cx="4023360" cy="0"/>
            </a:xfrm>
            <a:prstGeom prst="line">
              <a:avLst/>
            </a:prstGeom>
            <a:noFill/>
            <a:ln w="28575" cap="flat" cmpd="sng" algn="ctr">
              <a:solidFill>
                <a:schemeClr val="tx1"/>
              </a:solidFill>
              <a:prstDash val="solid"/>
              <a:round/>
              <a:headEnd type="none" w="med" len="med"/>
              <a:tailEnd type="none" w="med" len="med"/>
            </a:ln>
            <a:effectLst/>
          </p:spPr>
        </p:cxnSp>
      </p:grpSp>
      <p:sp>
        <p:nvSpPr>
          <p:cNvPr id="154" name="Rounded Rectangle 24">
            <a:extLst>
              <a:ext uri="{FF2B5EF4-FFF2-40B4-BE49-F238E27FC236}">
                <a16:creationId xmlns:a16="http://schemas.microsoft.com/office/drawing/2014/main" id="{9E1E40AE-2FD8-4CC0-A996-352F8DFB1604}"/>
              </a:ext>
            </a:extLst>
          </p:cNvPr>
          <p:cNvSpPr/>
          <p:nvPr/>
        </p:nvSpPr>
        <p:spPr>
          <a:xfrm>
            <a:off x="10394955" y="3085973"/>
            <a:ext cx="914400" cy="388108"/>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0" dirty="0">
                <a:solidFill>
                  <a:schemeClr val="bg2">
                    <a:lumMod val="10000"/>
                  </a:schemeClr>
                </a:solidFill>
              </a:rPr>
              <a:t>2 relapses</a:t>
            </a:r>
          </a:p>
        </p:txBody>
      </p:sp>
    </p:spTree>
    <p:extLst>
      <p:ext uri="{BB962C8B-B14F-4D97-AF65-F5344CB8AC3E}">
        <p14:creationId xmlns:p14="http://schemas.microsoft.com/office/powerpoint/2010/main" val="1367638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a:t>Roles of RBV and Longer Tx Duration in Overcoming Resistance, Optimizing Retreatment</a:t>
            </a:r>
            <a:endParaRPr lang="en-US" altLang="en-US" dirty="0"/>
          </a:p>
        </p:txBody>
      </p:sp>
      <p:sp>
        <p:nvSpPr>
          <p:cNvPr id="38915" name="Content Placeholder 4"/>
          <p:cNvSpPr>
            <a:spLocks noGrp="1"/>
          </p:cNvSpPr>
          <p:nvPr>
            <p:ph sz="half" idx="1"/>
          </p:nvPr>
        </p:nvSpPr>
        <p:spPr/>
        <p:txBody>
          <a:bodyPr/>
          <a:lstStyle/>
          <a:p>
            <a:pPr>
              <a:spcAft>
                <a:spcPts val="300"/>
              </a:spcAft>
            </a:pPr>
            <a:r>
              <a:rPr lang="en-US" altLang="en-US" sz="2199" dirty="0"/>
              <a:t>Single-arm trial</a:t>
            </a:r>
          </a:p>
          <a:p>
            <a:pPr>
              <a:spcAft>
                <a:spcPts val="300"/>
              </a:spcAft>
            </a:pPr>
            <a:endParaRPr lang="en-US" altLang="en-US" sz="2199" dirty="0"/>
          </a:p>
          <a:p>
            <a:pPr>
              <a:spcAft>
                <a:spcPts val="300"/>
              </a:spcAft>
            </a:pPr>
            <a:endParaRPr lang="en-US" altLang="en-US" sz="2199" dirty="0"/>
          </a:p>
          <a:p>
            <a:pPr>
              <a:spcAft>
                <a:spcPts val="300"/>
              </a:spcAft>
            </a:pPr>
            <a:endParaRPr lang="en-US" altLang="en-US" sz="2199" dirty="0"/>
          </a:p>
          <a:p>
            <a:pPr>
              <a:spcAft>
                <a:spcPts val="300"/>
              </a:spcAft>
              <a:defRPr/>
            </a:pPr>
            <a:endParaRPr lang="en-US" altLang="en-US" sz="2199" dirty="0"/>
          </a:p>
          <a:p>
            <a:pPr>
              <a:spcAft>
                <a:spcPts val="300"/>
              </a:spcAft>
              <a:defRPr/>
            </a:pPr>
            <a:r>
              <a:rPr lang="en-US" altLang="en-US" sz="2199" dirty="0"/>
              <a:t>Cirrhosis: 26%; previous relapse: 99%</a:t>
            </a:r>
          </a:p>
          <a:p>
            <a:pPr>
              <a:spcAft>
                <a:spcPts val="300"/>
              </a:spcAft>
            </a:pPr>
            <a:r>
              <a:rPr lang="en-US" sz="2199" dirty="0"/>
              <a:t>20% GT2</a:t>
            </a:r>
          </a:p>
          <a:p>
            <a:pPr>
              <a:spcAft>
                <a:spcPts val="300"/>
              </a:spcAft>
            </a:pPr>
            <a:r>
              <a:rPr lang="en-US" sz="2199" dirty="0"/>
              <a:t>Only 18% of GT1 with NS5A RASs</a:t>
            </a:r>
          </a:p>
          <a:p>
            <a:pPr>
              <a:spcAft>
                <a:spcPts val="300"/>
              </a:spcAft>
            </a:pPr>
            <a:r>
              <a:rPr lang="en-US" sz="2199" dirty="0"/>
              <a:t>Previous treatment: 41% VEL 25 mg, 74% &lt; 12 wks</a:t>
            </a:r>
          </a:p>
          <a:p>
            <a:pPr>
              <a:spcAft>
                <a:spcPts val="300"/>
              </a:spcAft>
              <a:defRPr/>
            </a:pPr>
            <a:endParaRPr lang="en-US" altLang="en-US" sz="2199" dirty="0"/>
          </a:p>
          <a:p>
            <a:pPr eaLnBrk="1" fontAlgn="ctr" hangingPunct="1">
              <a:spcAft>
                <a:spcPts val="300"/>
              </a:spcAft>
              <a:defRPr/>
            </a:pPr>
            <a:endParaRPr lang="en-US" altLang="en-US" sz="2199" dirty="0"/>
          </a:p>
        </p:txBody>
      </p:sp>
      <p:sp>
        <p:nvSpPr>
          <p:cNvPr id="2" name="Content Placeholder 1"/>
          <p:cNvSpPr>
            <a:spLocks noGrp="1"/>
          </p:cNvSpPr>
          <p:nvPr>
            <p:ph sz="half" idx="2"/>
          </p:nvPr>
        </p:nvSpPr>
        <p:spPr/>
        <p:txBody>
          <a:bodyPr/>
          <a:lstStyle/>
          <a:p>
            <a:r>
              <a:rPr lang="en-US" altLang="en-US" sz="2199" dirty="0"/>
              <a:t>Overall SVR12: GT1 (n = 34): 97%; GT2 (n = 14): 91%; GT3 (n = 17): 76%</a:t>
            </a:r>
          </a:p>
          <a:p>
            <a:endParaRPr lang="en-US" altLang="en-US" sz="2199" dirty="0"/>
          </a:p>
          <a:p>
            <a:endParaRPr lang="en-US" altLang="en-US" sz="2199" dirty="0"/>
          </a:p>
          <a:p>
            <a:endParaRPr lang="en-US" altLang="en-US" sz="2199" dirty="0"/>
          </a:p>
          <a:p>
            <a:endParaRPr lang="en-US" altLang="en-US" sz="2199" dirty="0"/>
          </a:p>
          <a:p>
            <a:endParaRPr lang="en-US" altLang="en-US" sz="2199" dirty="0"/>
          </a:p>
          <a:p>
            <a:endParaRPr lang="en-US" altLang="en-US" sz="2199" dirty="0"/>
          </a:p>
          <a:p>
            <a:r>
              <a:rPr lang="en-US" altLang="en-US" sz="2199" dirty="0"/>
              <a:t>9/11 (82%) pts with GT3 HCV and Y93H achieved SVR12</a:t>
            </a:r>
          </a:p>
          <a:p>
            <a:endParaRPr lang="en-US" sz="2199" dirty="0"/>
          </a:p>
        </p:txBody>
      </p:sp>
      <p:sp>
        <p:nvSpPr>
          <p:cNvPr id="38916" name="Text Box 11"/>
          <p:cNvSpPr txBox="1">
            <a:spLocks noChangeArrowheads="1"/>
          </p:cNvSpPr>
          <p:nvPr/>
        </p:nvSpPr>
        <p:spPr bwMode="auto">
          <a:xfrm>
            <a:off x="417568" y="6348299"/>
            <a:ext cx="6007123" cy="307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Gane EJ, et al. EASL 2016. Abstract PS024.</a:t>
            </a:r>
          </a:p>
        </p:txBody>
      </p:sp>
      <p:grpSp>
        <p:nvGrpSpPr>
          <p:cNvPr id="38918" name="Group 3"/>
          <p:cNvGrpSpPr>
            <a:grpSpLocks/>
          </p:cNvGrpSpPr>
          <p:nvPr/>
        </p:nvGrpSpPr>
        <p:grpSpPr bwMode="auto">
          <a:xfrm>
            <a:off x="565256" y="1945076"/>
            <a:ext cx="5781330" cy="1852847"/>
            <a:chOff x="-996323" y="1613577"/>
            <a:chExt cx="5783243" cy="1852634"/>
          </a:xfrm>
        </p:grpSpPr>
        <p:sp>
          <p:nvSpPr>
            <p:cNvPr id="8" name="Rectangle 6"/>
            <p:cNvSpPr>
              <a:spLocks noChangeArrowheads="1"/>
            </p:cNvSpPr>
            <p:nvPr/>
          </p:nvSpPr>
          <p:spPr bwMode="auto">
            <a:xfrm>
              <a:off x="1810601" y="2188036"/>
              <a:ext cx="2469056" cy="914058"/>
            </a:xfrm>
            <a:prstGeom prst="rect">
              <a:avLst/>
            </a:prstGeom>
            <a:solidFill>
              <a:srgbClr val="F6A108"/>
            </a:solidFill>
            <a:ln w="9525">
              <a:noFill/>
              <a:miter lim="800000"/>
              <a:headEnd/>
              <a:tailEnd/>
            </a:ln>
          </p:spPr>
          <p:txBody>
            <a:bodyPr anchor="ctr"/>
            <a:lstStyle/>
            <a:p>
              <a:pPr algn="ctr">
                <a:defRPr/>
              </a:pPr>
              <a:r>
                <a:rPr lang="en-US" altLang="en-US" b="1" dirty="0">
                  <a:solidFill>
                    <a:schemeClr val="bg2">
                      <a:lumMod val="10000"/>
                    </a:schemeClr>
                  </a:solidFill>
                  <a:latin typeface="Arial" charset="0"/>
                  <a:cs typeface="Arial" charset="0"/>
                </a:rPr>
                <a:t>SOF/VEL 400/100 mg + RBV</a:t>
              </a:r>
            </a:p>
            <a:p>
              <a:pPr algn="ctr">
                <a:defRPr/>
              </a:pPr>
              <a:r>
                <a:rPr lang="en-US" b="0" dirty="0">
                  <a:solidFill>
                    <a:schemeClr val="bg2">
                      <a:lumMod val="10000"/>
                    </a:schemeClr>
                  </a:solidFill>
                  <a:latin typeface="Arial" charset="0"/>
                </a:rPr>
                <a:t>(N = 69)</a:t>
              </a:r>
            </a:p>
          </p:txBody>
        </p:sp>
        <p:sp>
          <p:nvSpPr>
            <p:cNvPr id="38922" name="Rectangle 11"/>
            <p:cNvSpPr>
              <a:spLocks noChangeArrowheads="1"/>
            </p:cNvSpPr>
            <p:nvPr/>
          </p:nvSpPr>
          <p:spPr bwMode="auto">
            <a:xfrm>
              <a:off x="-996323" y="1894586"/>
              <a:ext cx="2677539"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482" tIns="35091" rIns="67482" bIns="35091"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600" b="0" dirty="0">
                  <a:solidFill>
                    <a:srgbClr val="FFFFFF"/>
                  </a:solidFill>
                  <a:ea typeface="MS PGothic" panose="020B0600070205080204" pitchFamily="34" charset="-128"/>
                </a:rPr>
                <a:t>HCV-infected pts without SVR in previous phase II trials of SOF/VEL (n = 41) or SOF/VEL + VOX (n = 28) </a:t>
              </a:r>
            </a:p>
          </p:txBody>
        </p:sp>
        <p:sp>
          <p:nvSpPr>
            <p:cNvPr id="10" name="Rectangle 6"/>
            <p:cNvSpPr>
              <a:spLocks noChangeArrowheads="1"/>
            </p:cNvSpPr>
            <p:nvPr/>
          </p:nvSpPr>
          <p:spPr bwMode="auto">
            <a:xfrm>
              <a:off x="3780373" y="1613577"/>
              <a:ext cx="1006547" cy="339598"/>
            </a:xfrm>
            <a:prstGeom prst="rect">
              <a:avLst/>
            </a:prstGeom>
            <a:noFill/>
            <a:ln>
              <a:noFill/>
            </a:ln>
            <a:effectLst/>
            <a:extLst/>
          </p:spPr>
          <p:txBody>
            <a:bodyPr anchor="ctr">
              <a:spAutoFit/>
            </a:bodyPr>
            <a:lstStyle/>
            <a:p>
              <a:pPr algn="ctr" defTabSz="457063">
                <a:buClr>
                  <a:srgbClr val="600030"/>
                </a:buClr>
                <a:tabLst>
                  <a:tab pos="228531" algn="l"/>
                </a:tabLst>
                <a:defRPr/>
              </a:pPr>
              <a:r>
                <a:rPr lang="en-US" sz="1600" i="1" dirty="0"/>
                <a:t>Wk 24</a:t>
              </a:r>
            </a:p>
          </p:txBody>
        </p:sp>
        <p:sp>
          <p:nvSpPr>
            <p:cNvPr id="38924" name="Line 7"/>
            <p:cNvSpPr>
              <a:spLocks noChangeShapeType="1"/>
            </p:cNvSpPr>
            <p:nvPr/>
          </p:nvSpPr>
          <p:spPr bwMode="auto">
            <a:xfrm>
              <a:off x="4282443" y="1937770"/>
              <a:ext cx="0" cy="18288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38925" name="Line 7"/>
            <p:cNvSpPr>
              <a:spLocks noChangeShapeType="1"/>
            </p:cNvSpPr>
            <p:nvPr/>
          </p:nvSpPr>
          <p:spPr bwMode="auto">
            <a:xfrm rot="16200000">
              <a:off x="1662303" y="2522226"/>
              <a:ext cx="0" cy="288925"/>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grpSp>
      <p:grpSp>
        <p:nvGrpSpPr>
          <p:cNvPr id="18" name="Group 1"/>
          <p:cNvGrpSpPr>
            <a:grpSpLocks/>
          </p:cNvGrpSpPr>
          <p:nvPr/>
        </p:nvGrpSpPr>
        <p:grpSpPr bwMode="auto">
          <a:xfrm>
            <a:off x="9192405" y="6207989"/>
            <a:ext cx="2672654" cy="450733"/>
            <a:chOff x="9289790" y="4481726"/>
            <a:chExt cx="2673350" cy="450347"/>
          </a:xfrm>
        </p:grpSpPr>
        <p:pic>
          <p:nvPicPr>
            <p:cNvPr id="1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0"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6" name="Rectangle 15"/>
          <p:cNvSpPr/>
          <p:nvPr/>
        </p:nvSpPr>
        <p:spPr bwMode="auto">
          <a:xfrm>
            <a:off x="10145439" y="2595198"/>
            <a:ext cx="518825" cy="2097537"/>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dirty="0">
              <a:latin typeface="Arial" charset="0"/>
            </a:endParaRPr>
          </a:p>
        </p:txBody>
      </p:sp>
      <p:sp>
        <p:nvSpPr>
          <p:cNvPr id="17" name="Rectangle 16"/>
          <p:cNvSpPr/>
          <p:nvPr/>
        </p:nvSpPr>
        <p:spPr bwMode="auto">
          <a:xfrm>
            <a:off x="9424945" y="2595198"/>
            <a:ext cx="518825" cy="2097537"/>
          </a:xfrm>
          <a:prstGeom prst="rect">
            <a:avLst/>
          </a:prstGeom>
          <a:solidFill>
            <a:srgbClr val="F6A108"/>
          </a:solidFill>
          <a:ln>
            <a:solidFill>
              <a:schemeClr val="bg2">
                <a:lumMod val="10000"/>
              </a:schemeClr>
            </a:solidFill>
          </a:ln>
          <a:extLst/>
        </p:spPr>
        <p:txBody>
          <a:bodyPr wrap="none" anchor="ctr"/>
          <a:lstStyle/>
          <a:p>
            <a:pPr algn="ctr" eaLnBrk="1" hangingPunct="1">
              <a:defRPr/>
            </a:pPr>
            <a:endParaRPr lang="en-US" sz="1400" dirty="0">
              <a:latin typeface="Arial" charset="0"/>
            </a:endParaRPr>
          </a:p>
        </p:txBody>
      </p:sp>
      <p:sp>
        <p:nvSpPr>
          <p:cNvPr id="21" name="Rectangle 20"/>
          <p:cNvSpPr/>
          <p:nvPr/>
        </p:nvSpPr>
        <p:spPr bwMode="auto">
          <a:xfrm>
            <a:off x="7649566" y="2676104"/>
            <a:ext cx="518825" cy="2021126"/>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dirty="0">
              <a:latin typeface="Arial" charset="0"/>
            </a:endParaRPr>
          </a:p>
        </p:txBody>
      </p:sp>
      <p:sp>
        <p:nvSpPr>
          <p:cNvPr id="22" name="Rectangle 21"/>
          <p:cNvSpPr/>
          <p:nvPr/>
        </p:nvSpPr>
        <p:spPr bwMode="auto">
          <a:xfrm>
            <a:off x="8171839" y="2595198"/>
            <a:ext cx="518824" cy="2097537"/>
          </a:xfrm>
          <a:prstGeom prst="rect">
            <a:avLst/>
          </a:prstGeom>
          <a:solidFill>
            <a:srgbClr val="F6A108"/>
          </a:solidFill>
          <a:ln>
            <a:solidFill>
              <a:schemeClr val="bg2">
                <a:lumMod val="10000"/>
              </a:schemeClr>
            </a:solidFill>
          </a:ln>
          <a:extLst/>
        </p:spPr>
        <p:txBody>
          <a:bodyPr wrap="none" anchor="ctr"/>
          <a:lstStyle/>
          <a:p>
            <a:pPr algn="ctr" eaLnBrk="1" hangingPunct="1">
              <a:defRPr/>
            </a:pPr>
            <a:endParaRPr lang="en-US" sz="1400" dirty="0">
              <a:latin typeface="Arial" charset="0"/>
            </a:endParaRPr>
          </a:p>
        </p:txBody>
      </p:sp>
      <p:sp>
        <p:nvSpPr>
          <p:cNvPr id="23" name="Rectangle 22"/>
          <p:cNvSpPr/>
          <p:nvPr/>
        </p:nvSpPr>
        <p:spPr bwMode="auto">
          <a:xfrm>
            <a:off x="8902675" y="2595198"/>
            <a:ext cx="518824" cy="2097537"/>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dirty="0">
              <a:latin typeface="Arial" charset="0"/>
            </a:endParaRPr>
          </a:p>
        </p:txBody>
      </p:sp>
      <p:sp>
        <p:nvSpPr>
          <p:cNvPr id="24" name="Rectangle 23"/>
          <p:cNvSpPr/>
          <p:nvPr/>
        </p:nvSpPr>
        <p:spPr bwMode="auto">
          <a:xfrm>
            <a:off x="10665987" y="3077631"/>
            <a:ext cx="518825" cy="1622594"/>
          </a:xfrm>
          <a:prstGeom prst="rect">
            <a:avLst/>
          </a:prstGeom>
          <a:solidFill>
            <a:srgbClr val="F6A108"/>
          </a:solidFill>
          <a:ln>
            <a:solidFill>
              <a:schemeClr val="bg2">
                <a:lumMod val="10000"/>
              </a:schemeClr>
            </a:solidFill>
          </a:ln>
          <a:extLst/>
        </p:spPr>
        <p:txBody>
          <a:bodyPr wrap="none" anchor="ctr"/>
          <a:lstStyle/>
          <a:p>
            <a:pPr algn="ctr" eaLnBrk="1" hangingPunct="1">
              <a:defRPr/>
            </a:pPr>
            <a:endParaRPr lang="en-US" sz="1400" dirty="0">
              <a:latin typeface="Arial" charset="0"/>
            </a:endParaRPr>
          </a:p>
        </p:txBody>
      </p:sp>
      <p:cxnSp>
        <p:nvCxnSpPr>
          <p:cNvPr id="25" name="Straight Connector 11"/>
          <p:cNvCxnSpPr>
            <a:cxnSpLocks noChangeShapeType="1"/>
          </p:cNvCxnSpPr>
          <p:nvPr/>
        </p:nvCxnSpPr>
        <p:spPr bwMode="auto">
          <a:xfrm>
            <a:off x="7501331" y="4700226"/>
            <a:ext cx="381620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6" name="Straight Connector 13"/>
          <p:cNvCxnSpPr>
            <a:cxnSpLocks noChangeShapeType="1"/>
          </p:cNvCxnSpPr>
          <p:nvPr/>
        </p:nvCxnSpPr>
        <p:spPr bwMode="auto">
          <a:xfrm flipV="1">
            <a:off x="7509949" y="2592201"/>
            <a:ext cx="0" cy="2108024"/>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7" name="Straight Connector 15"/>
          <p:cNvCxnSpPr>
            <a:cxnSpLocks noChangeShapeType="1"/>
          </p:cNvCxnSpPr>
          <p:nvPr/>
        </p:nvCxnSpPr>
        <p:spPr bwMode="auto">
          <a:xfrm flipH="1">
            <a:off x="7441002" y="2599692"/>
            <a:ext cx="6722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8" name="Straight Connector 16"/>
          <p:cNvCxnSpPr>
            <a:cxnSpLocks noChangeShapeType="1"/>
          </p:cNvCxnSpPr>
          <p:nvPr/>
        </p:nvCxnSpPr>
        <p:spPr bwMode="auto">
          <a:xfrm flipH="1">
            <a:off x="7441002" y="3020698"/>
            <a:ext cx="6722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9" name="Straight Connector 17"/>
          <p:cNvCxnSpPr>
            <a:cxnSpLocks noChangeShapeType="1"/>
          </p:cNvCxnSpPr>
          <p:nvPr/>
        </p:nvCxnSpPr>
        <p:spPr bwMode="auto">
          <a:xfrm flipH="1">
            <a:off x="7441002" y="3440206"/>
            <a:ext cx="6722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0" name="Straight Connector 18"/>
          <p:cNvCxnSpPr>
            <a:cxnSpLocks noChangeShapeType="1"/>
          </p:cNvCxnSpPr>
          <p:nvPr/>
        </p:nvCxnSpPr>
        <p:spPr bwMode="auto">
          <a:xfrm flipH="1">
            <a:off x="7441002" y="3859713"/>
            <a:ext cx="6722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 name="Straight Connector 19"/>
          <p:cNvCxnSpPr>
            <a:cxnSpLocks noChangeShapeType="1"/>
          </p:cNvCxnSpPr>
          <p:nvPr/>
        </p:nvCxnSpPr>
        <p:spPr bwMode="auto">
          <a:xfrm flipH="1">
            <a:off x="7441002" y="4280718"/>
            <a:ext cx="6722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2" name="Straight Connector 20"/>
          <p:cNvCxnSpPr>
            <a:cxnSpLocks noChangeShapeType="1"/>
          </p:cNvCxnSpPr>
          <p:nvPr/>
        </p:nvCxnSpPr>
        <p:spPr bwMode="auto">
          <a:xfrm flipH="1">
            <a:off x="7441002" y="4700226"/>
            <a:ext cx="6722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3" name="Straight Connector 23"/>
          <p:cNvCxnSpPr>
            <a:cxnSpLocks noChangeShapeType="1"/>
          </p:cNvCxnSpPr>
          <p:nvPr/>
        </p:nvCxnSpPr>
        <p:spPr bwMode="auto">
          <a:xfrm>
            <a:off x="7509949" y="4695731"/>
            <a:ext cx="0" cy="5993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4" name="Straight Connector 24"/>
          <p:cNvCxnSpPr>
            <a:cxnSpLocks noChangeShapeType="1"/>
          </p:cNvCxnSpPr>
          <p:nvPr/>
        </p:nvCxnSpPr>
        <p:spPr bwMode="auto">
          <a:xfrm>
            <a:off x="8800977" y="4695731"/>
            <a:ext cx="0" cy="5993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5" name="Straight Connector 25"/>
          <p:cNvCxnSpPr>
            <a:cxnSpLocks noChangeShapeType="1"/>
          </p:cNvCxnSpPr>
          <p:nvPr/>
        </p:nvCxnSpPr>
        <p:spPr bwMode="auto">
          <a:xfrm>
            <a:off x="10062703" y="4695731"/>
            <a:ext cx="0" cy="5993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6" name="Straight Connector 27"/>
          <p:cNvCxnSpPr>
            <a:cxnSpLocks noChangeShapeType="1"/>
          </p:cNvCxnSpPr>
          <p:nvPr/>
        </p:nvCxnSpPr>
        <p:spPr bwMode="auto">
          <a:xfrm>
            <a:off x="11303745" y="4695731"/>
            <a:ext cx="0" cy="5993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37" name="TextBox 29"/>
          <p:cNvSpPr txBox="1">
            <a:spLocks noChangeArrowheads="1"/>
          </p:cNvSpPr>
          <p:nvPr/>
        </p:nvSpPr>
        <p:spPr bwMode="auto">
          <a:xfrm>
            <a:off x="7694381" y="5059803"/>
            <a:ext cx="958360"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dirty="0"/>
              <a:t>GT1</a:t>
            </a:r>
          </a:p>
        </p:txBody>
      </p:sp>
      <p:sp>
        <p:nvSpPr>
          <p:cNvPr id="38" name="TextBox 30"/>
          <p:cNvSpPr txBox="1">
            <a:spLocks noChangeArrowheads="1"/>
          </p:cNvSpPr>
          <p:nvPr/>
        </p:nvSpPr>
        <p:spPr bwMode="auto">
          <a:xfrm>
            <a:off x="8931977" y="5059803"/>
            <a:ext cx="956637"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dirty="0"/>
              <a:t>GT2</a:t>
            </a:r>
          </a:p>
        </p:txBody>
      </p:sp>
      <p:sp>
        <p:nvSpPr>
          <p:cNvPr id="39" name="TextBox 31"/>
          <p:cNvSpPr txBox="1">
            <a:spLocks noChangeArrowheads="1"/>
          </p:cNvSpPr>
          <p:nvPr/>
        </p:nvSpPr>
        <p:spPr bwMode="auto">
          <a:xfrm>
            <a:off x="10186807" y="5059803"/>
            <a:ext cx="958360"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dirty="0"/>
              <a:t>GT3</a:t>
            </a:r>
          </a:p>
        </p:txBody>
      </p:sp>
      <p:sp>
        <p:nvSpPr>
          <p:cNvPr id="40" name="TextBox 32"/>
          <p:cNvSpPr txBox="1">
            <a:spLocks noChangeArrowheads="1"/>
          </p:cNvSpPr>
          <p:nvPr/>
        </p:nvSpPr>
        <p:spPr bwMode="auto">
          <a:xfrm rot="16200000">
            <a:off x="5817616" y="3442820"/>
            <a:ext cx="210053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dirty="0"/>
              <a:t>SVR12 (%)</a:t>
            </a:r>
          </a:p>
        </p:txBody>
      </p:sp>
      <p:sp>
        <p:nvSpPr>
          <p:cNvPr id="41" name="TextBox 33"/>
          <p:cNvSpPr txBox="1">
            <a:spLocks noChangeArrowheads="1"/>
          </p:cNvSpPr>
          <p:nvPr/>
        </p:nvSpPr>
        <p:spPr bwMode="auto">
          <a:xfrm>
            <a:off x="6761878" y="2422900"/>
            <a:ext cx="7549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a:r>
              <a:rPr lang="en-US" altLang="en-US" b="0" dirty="0"/>
              <a:t>100</a:t>
            </a:r>
          </a:p>
        </p:txBody>
      </p:sp>
      <p:sp>
        <p:nvSpPr>
          <p:cNvPr id="42" name="TextBox 34"/>
          <p:cNvSpPr txBox="1">
            <a:spLocks noChangeArrowheads="1"/>
          </p:cNvSpPr>
          <p:nvPr/>
        </p:nvSpPr>
        <p:spPr bwMode="auto">
          <a:xfrm>
            <a:off x="6761878" y="2843906"/>
            <a:ext cx="7549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a:r>
              <a:rPr lang="en-US" altLang="en-US" b="0" dirty="0"/>
              <a:t>80</a:t>
            </a:r>
          </a:p>
        </p:txBody>
      </p:sp>
      <p:sp>
        <p:nvSpPr>
          <p:cNvPr id="43" name="TextBox 35"/>
          <p:cNvSpPr txBox="1">
            <a:spLocks noChangeArrowheads="1"/>
          </p:cNvSpPr>
          <p:nvPr/>
        </p:nvSpPr>
        <p:spPr bwMode="auto">
          <a:xfrm>
            <a:off x="6761878" y="3263414"/>
            <a:ext cx="7549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a:r>
              <a:rPr lang="en-US" altLang="en-US" b="0" dirty="0"/>
              <a:t>60</a:t>
            </a:r>
          </a:p>
        </p:txBody>
      </p:sp>
      <p:sp>
        <p:nvSpPr>
          <p:cNvPr id="44" name="TextBox 36"/>
          <p:cNvSpPr txBox="1">
            <a:spLocks noChangeArrowheads="1"/>
          </p:cNvSpPr>
          <p:nvPr/>
        </p:nvSpPr>
        <p:spPr bwMode="auto">
          <a:xfrm>
            <a:off x="6761878" y="3684418"/>
            <a:ext cx="7549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a:r>
              <a:rPr lang="en-US" altLang="en-US" b="0" dirty="0"/>
              <a:t>40</a:t>
            </a:r>
          </a:p>
        </p:txBody>
      </p:sp>
      <p:sp>
        <p:nvSpPr>
          <p:cNvPr id="45" name="TextBox 37"/>
          <p:cNvSpPr txBox="1">
            <a:spLocks noChangeArrowheads="1"/>
          </p:cNvSpPr>
          <p:nvPr/>
        </p:nvSpPr>
        <p:spPr bwMode="auto">
          <a:xfrm>
            <a:off x="6761878" y="4103926"/>
            <a:ext cx="7549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a:r>
              <a:rPr lang="en-US" altLang="en-US" b="0" dirty="0"/>
              <a:t>20</a:t>
            </a:r>
          </a:p>
        </p:txBody>
      </p:sp>
      <p:sp>
        <p:nvSpPr>
          <p:cNvPr id="46" name="TextBox 38"/>
          <p:cNvSpPr txBox="1">
            <a:spLocks noChangeArrowheads="1"/>
          </p:cNvSpPr>
          <p:nvPr/>
        </p:nvSpPr>
        <p:spPr bwMode="auto">
          <a:xfrm>
            <a:off x="6761878" y="4524933"/>
            <a:ext cx="75496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a:r>
              <a:rPr lang="en-US" altLang="en-US" b="0" dirty="0"/>
              <a:t>0</a:t>
            </a:r>
          </a:p>
        </p:txBody>
      </p:sp>
      <p:sp>
        <p:nvSpPr>
          <p:cNvPr id="47" name="TextBox 39"/>
          <p:cNvSpPr txBox="1">
            <a:spLocks noChangeArrowheads="1"/>
          </p:cNvSpPr>
          <p:nvPr/>
        </p:nvSpPr>
        <p:spPr bwMode="auto">
          <a:xfrm>
            <a:off x="7532356" y="2338998"/>
            <a:ext cx="7584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dirty="0"/>
              <a:t>96</a:t>
            </a:r>
          </a:p>
        </p:txBody>
      </p:sp>
      <p:sp>
        <p:nvSpPr>
          <p:cNvPr id="48" name="TextBox 40"/>
          <p:cNvSpPr txBox="1">
            <a:spLocks noChangeArrowheads="1"/>
          </p:cNvSpPr>
          <p:nvPr/>
        </p:nvSpPr>
        <p:spPr bwMode="auto">
          <a:xfrm>
            <a:off x="8042563" y="2247607"/>
            <a:ext cx="7566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dirty="0"/>
              <a:t>100</a:t>
            </a:r>
          </a:p>
        </p:txBody>
      </p:sp>
      <p:sp>
        <p:nvSpPr>
          <p:cNvPr id="49" name="TextBox 41"/>
          <p:cNvSpPr txBox="1">
            <a:spLocks noChangeArrowheads="1"/>
          </p:cNvSpPr>
          <p:nvPr/>
        </p:nvSpPr>
        <p:spPr bwMode="auto">
          <a:xfrm>
            <a:off x="8771675" y="2247607"/>
            <a:ext cx="7566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dirty="0"/>
              <a:t>100</a:t>
            </a:r>
          </a:p>
        </p:txBody>
      </p:sp>
      <p:sp>
        <p:nvSpPr>
          <p:cNvPr id="50" name="TextBox 42"/>
          <p:cNvSpPr txBox="1">
            <a:spLocks noChangeArrowheads="1"/>
          </p:cNvSpPr>
          <p:nvPr/>
        </p:nvSpPr>
        <p:spPr bwMode="auto">
          <a:xfrm>
            <a:off x="10550502" y="2728541"/>
            <a:ext cx="7566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dirty="0"/>
              <a:t>77</a:t>
            </a:r>
          </a:p>
        </p:txBody>
      </p:sp>
      <p:sp>
        <p:nvSpPr>
          <p:cNvPr id="51" name="TextBox 50"/>
          <p:cNvSpPr txBox="1"/>
          <p:nvPr/>
        </p:nvSpPr>
        <p:spPr bwMode="auto">
          <a:xfrm>
            <a:off x="7539252" y="4109598"/>
            <a:ext cx="756691" cy="646331"/>
          </a:xfrm>
          <a:prstGeom prst="rect">
            <a:avLst/>
          </a:prstGeom>
          <a:noFill/>
        </p:spPr>
        <p:txBody>
          <a:bodyPr>
            <a:spAutoFit/>
          </a:bodyPr>
          <a:lstStyle/>
          <a:p>
            <a:pPr algn="ctr">
              <a:defRPr/>
            </a:pPr>
            <a:r>
              <a:rPr lang="en-US" b="0" dirty="0">
                <a:solidFill>
                  <a:schemeClr val="bg2">
                    <a:lumMod val="10000"/>
                  </a:schemeClr>
                </a:solidFill>
                <a:latin typeface="Arial" charset="0"/>
              </a:rPr>
              <a:t>27/ 28</a:t>
            </a:r>
          </a:p>
        </p:txBody>
      </p:sp>
      <p:sp>
        <p:nvSpPr>
          <p:cNvPr id="52" name="TextBox 51"/>
          <p:cNvSpPr txBox="1"/>
          <p:nvPr/>
        </p:nvSpPr>
        <p:spPr bwMode="auto">
          <a:xfrm>
            <a:off x="8190798" y="4109599"/>
            <a:ext cx="496417" cy="646331"/>
          </a:xfrm>
          <a:prstGeom prst="rect">
            <a:avLst/>
          </a:prstGeom>
          <a:noFill/>
        </p:spPr>
        <p:txBody>
          <a:bodyPr>
            <a:spAutoFit/>
          </a:bodyPr>
          <a:lstStyle/>
          <a:p>
            <a:pPr algn="ctr">
              <a:defRPr/>
            </a:pPr>
            <a:r>
              <a:rPr lang="en-US" b="0" dirty="0">
                <a:solidFill>
                  <a:schemeClr val="bg2">
                    <a:lumMod val="10000"/>
                  </a:schemeClr>
                </a:solidFill>
                <a:latin typeface="Arial" charset="0"/>
              </a:rPr>
              <a:t>6/6</a:t>
            </a:r>
          </a:p>
        </p:txBody>
      </p:sp>
      <p:sp>
        <p:nvSpPr>
          <p:cNvPr id="53" name="TextBox 52"/>
          <p:cNvSpPr txBox="1"/>
          <p:nvPr/>
        </p:nvSpPr>
        <p:spPr bwMode="auto">
          <a:xfrm>
            <a:off x="8888884" y="4109599"/>
            <a:ext cx="496417" cy="646331"/>
          </a:xfrm>
          <a:prstGeom prst="rect">
            <a:avLst/>
          </a:prstGeom>
          <a:noFill/>
        </p:spPr>
        <p:txBody>
          <a:bodyPr>
            <a:spAutoFit/>
          </a:bodyPr>
          <a:lstStyle/>
          <a:p>
            <a:pPr algn="ctr">
              <a:defRPr/>
            </a:pPr>
            <a:r>
              <a:rPr lang="en-US" b="0" dirty="0">
                <a:solidFill>
                  <a:schemeClr val="bg2">
                    <a:lumMod val="10000"/>
                  </a:schemeClr>
                </a:solidFill>
                <a:latin typeface="Arial" charset="0"/>
              </a:rPr>
              <a:t>5/5</a:t>
            </a:r>
          </a:p>
        </p:txBody>
      </p:sp>
      <p:sp>
        <p:nvSpPr>
          <p:cNvPr id="54" name="TextBox 53"/>
          <p:cNvSpPr txBox="1"/>
          <p:nvPr/>
        </p:nvSpPr>
        <p:spPr bwMode="auto">
          <a:xfrm>
            <a:off x="10628067" y="4109598"/>
            <a:ext cx="596390" cy="646331"/>
          </a:xfrm>
          <a:prstGeom prst="rect">
            <a:avLst/>
          </a:prstGeom>
          <a:noFill/>
        </p:spPr>
        <p:txBody>
          <a:bodyPr>
            <a:spAutoFit/>
          </a:bodyPr>
          <a:lstStyle/>
          <a:p>
            <a:pPr algn="ctr">
              <a:defRPr/>
            </a:pPr>
            <a:r>
              <a:rPr lang="en-US" b="0" dirty="0">
                <a:solidFill>
                  <a:schemeClr val="bg2">
                    <a:lumMod val="10000"/>
                  </a:schemeClr>
                </a:solidFill>
                <a:latin typeface="Arial" charset="0"/>
              </a:rPr>
              <a:t>10/13</a:t>
            </a:r>
          </a:p>
        </p:txBody>
      </p:sp>
      <p:sp>
        <p:nvSpPr>
          <p:cNvPr id="55" name="TextBox 29"/>
          <p:cNvSpPr txBox="1">
            <a:spLocks noChangeArrowheads="1"/>
          </p:cNvSpPr>
          <p:nvPr/>
        </p:nvSpPr>
        <p:spPr bwMode="auto">
          <a:xfrm>
            <a:off x="6265461" y="4776637"/>
            <a:ext cx="1540960"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dirty="0"/>
              <a:t>NS5A RASs:</a:t>
            </a:r>
          </a:p>
        </p:txBody>
      </p:sp>
      <p:sp>
        <p:nvSpPr>
          <p:cNvPr id="56" name="TextBox 29"/>
          <p:cNvSpPr txBox="1">
            <a:spLocks noChangeArrowheads="1"/>
          </p:cNvSpPr>
          <p:nvPr/>
        </p:nvSpPr>
        <p:spPr bwMode="auto">
          <a:xfrm>
            <a:off x="7570278" y="4776637"/>
            <a:ext cx="694639"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b="0" dirty="0"/>
              <a:t>No</a:t>
            </a:r>
          </a:p>
        </p:txBody>
      </p:sp>
      <p:sp>
        <p:nvSpPr>
          <p:cNvPr id="57" name="TextBox 29"/>
          <p:cNvSpPr txBox="1">
            <a:spLocks noChangeArrowheads="1"/>
          </p:cNvSpPr>
          <p:nvPr/>
        </p:nvSpPr>
        <p:spPr bwMode="auto">
          <a:xfrm>
            <a:off x="8080483" y="4776637"/>
            <a:ext cx="696362"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b="0" dirty="0"/>
              <a:t>Yes</a:t>
            </a:r>
          </a:p>
        </p:txBody>
      </p:sp>
      <p:sp>
        <p:nvSpPr>
          <p:cNvPr id="58" name="TextBox 29"/>
          <p:cNvSpPr txBox="1">
            <a:spLocks noChangeArrowheads="1"/>
          </p:cNvSpPr>
          <p:nvPr/>
        </p:nvSpPr>
        <p:spPr bwMode="auto">
          <a:xfrm>
            <a:off x="8806148" y="4776637"/>
            <a:ext cx="694638"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b="0" dirty="0"/>
              <a:t>No</a:t>
            </a:r>
          </a:p>
        </p:txBody>
      </p:sp>
      <p:sp>
        <p:nvSpPr>
          <p:cNvPr id="59" name="TextBox 29"/>
          <p:cNvSpPr txBox="1">
            <a:spLocks noChangeArrowheads="1"/>
          </p:cNvSpPr>
          <p:nvPr/>
        </p:nvSpPr>
        <p:spPr bwMode="auto">
          <a:xfrm>
            <a:off x="9338763" y="4776637"/>
            <a:ext cx="694639"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b="0" dirty="0"/>
              <a:t>Yes</a:t>
            </a:r>
          </a:p>
        </p:txBody>
      </p:sp>
      <p:sp>
        <p:nvSpPr>
          <p:cNvPr id="60" name="TextBox 29"/>
          <p:cNvSpPr txBox="1">
            <a:spLocks noChangeArrowheads="1"/>
          </p:cNvSpPr>
          <p:nvPr/>
        </p:nvSpPr>
        <p:spPr bwMode="auto">
          <a:xfrm>
            <a:off x="10060980" y="4776637"/>
            <a:ext cx="694638"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b="0" dirty="0"/>
              <a:t>No</a:t>
            </a:r>
          </a:p>
        </p:txBody>
      </p:sp>
      <p:sp>
        <p:nvSpPr>
          <p:cNvPr id="61" name="TextBox 29"/>
          <p:cNvSpPr txBox="1">
            <a:spLocks noChangeArrowheads="1"/>
          </p:cNvSpPr>
          <p:nvPr/>
        </p:nvSpPr>
        <p:spPr bwMode="auto">
          <a:xfrm>
            <a:off x="10633239" y="4776637"/>
            <a:ext cx="596390"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sz="1600" b="0" dirty="0"/>
              <a:t>Yes</a:t>
            </a:r>
          </a:p>
        </p:txBody>
      </p:sp>
      <p:sp>
        <p:nvSpPr>
          <p:cNvPr id="62" name="TextBox 40"/>
          <p:cNvSpPr txBox="1">
            <a:spLocks noChangeArrowheads="1"/>
          </p:cNvSpPr>
          <p:nvPr/>
        </p:nvSpPr>
        <p:spPr bwMode="auto">
          <a:xfrm>
            <a:off x="9302565" y="2247607"/>
            <a:ext cx="7566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dirty="0"/>
              <a:t>100</a:t>
            </a:r>
          </a:p>
        </p:txBody>
      </p:sp>
      <p:sp>
        <p:nvSpPr>
          <p:cNvPr id="63" name="TextBox 62"/>
          <p:cNvSpPr txBox="1"/>
          <p:nvPr/>
        </p:nvSpPr>
        <p:spPr bwMode="auto">
          <a:xfrm>
            <a:off x="9443906" y="4109598"/>
            <a:ext cx="496417" cy="646331"/>
          </a:xfrm>
          <a:prstGeom prst="rect">
            <a:avLst/>
          </a:prstGeom>
          <a:noFill/>
        </p:spPr>
        <p:txBody>
          <a:bodyPr>
            <a:spAutoFit/>
          </a:bodyPr>
          <a:lstStyle/>
          <a:p>
            <a:pPr algn="ctr">
              <a:defRPr/>
            </a:pPr>
            <a:r>
              <a:rPr lang="en-US" b="0" dirty="0">
                <a:solidFill>
                  <a:schemeClr val="bg2">
                    <a:lumMod val="10000"/>
                  </a:schemeClr>
                </a:solidFill>
                <a:latin typeface="Arial" charset="0"/>
              </a:rPr>
              <a:t>8/8</a:t>
            </a:r>
          </a:p>
        </p:txBody>
      </p:sp>
      <p:sp>
        <p:nvSpPr>
          <p:cNvPr id="64" name="TextBox 41"/>
          <p:cNvSpPr txBox="1">
            <a:spLocks noChangeArrowheads="1"/>
          </p:cNvSpPr>
          <p:nvPr/>
        </p:nvSpPr>
        <p:spPr bwMode="auto">
          <a:xfrm>
            <a:off x="10019612" y="2253600"/>
            <a:ext cx="7566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dirty="0"/>
              <a:t>100</a:t>
            </a:r>
          </a:p>
        </p:txBody>
      </p:sp>
      <p:sp>
        <p:nvSpPr>
          <p:cNvPr id="65" name="TextBox 64"/>
          <p:cNvSpPr txBox="1"/>
          <p:nvPr/>
        </p:nvSpPr>
        <p:spPr bwMode="auto">
          <a:xfrm>
            <a:off x="10154058" y="4109598"/>
            <a:ext cx="496417" cy="646331"/>
          </a:xfrm>
          <a:prstGeom prst="rect">
            <a:avLst/>
          </a:prstGeom>
          <a:noFill/>
        </p:spPr>
        <p:txBody>
          <a:bodyPr>
            <a:spAutoFit/>
          </a:bodyPr>
          <a:lstStyle/>
          <a:p>
            <a:pPr algn="ctr">
              <a:defRPr/>
            </a:pPr>
            <a:r>
              <a:rPr lang="en-US" b="0" dirty="0">
                <a:solidFill>
                  <a:schemeClr val="bg2">
                    <a:lumMod val="10000"/>
                  </a:schemeClr>
                </a:solidFill>
                <a:latin typeface="Arial" charset="0"/>
              </a:rPr>
              <a:t>3/3</a:t>
            </a:r>
          </a:p>
        </p:txBody>
      </p:sp>
      <p:cxnSp>
        <p:nvCxnSpPr>
          <p:cNvPr id="66" name="Straight Connector 6"/>
          <p:cNvCxnSpPr>
            <a:cxnSpLocks noChangeShapeType="1"/>
          </p:cNvCxnSpPr>
          <p:nvPr/>
        </p:nvCxnSpPr>
        <p:spPr bwMode="auto">
          <a:xfrm flipV="1">
            <a:off x="7642672" y="5079281"/>
            <a:ext cx="1092806"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7" name="Straight Connector 95"/>
          <p:cNvCxnSpPr>
            <a:cxnSpLocks noChangeShapeType="1"/>
          </p:cNvCxnSpPr>
          <p:nvPr/>
        </p:nvCxnSpPr>
        <p:spPr bwMode="auto">
          <a:xfrm flipV="1">
            <a:off x="8890608" y="5079281"/>
            <a:ext cx="109108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8" name="Straight Connector 96"/>
          <p:cNvCxnSpPr>
            <a:cxnSpLocks noChangeShapeType="1"/>
          </p:cNvCxnSpPr>
          <p:nvPr/>
        </p:nvCxnSpPr>
        <p:spPr bwMode="auto">
          <a:xfrm flipV="1">
            <a:off x="10183361" y="5079281"/>
            <a:ext cx="1092806"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69" name="Rectangle 1"/>
          <p:cNvSpPr>
            <a:spLocks noChangeArrowheads="1"/>
          </p:cNvSpPr>
          <p:nvPr/>
        </p:nvSpPr>
        <p:spPr bwMode="auto">
          <a:xfrm>
            <a:off x="6811863" y="4337652"/>
            <a:ext cx="1035926"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1400" b="0" dirty="0"/>
              <a:t>n/N =</a:t>
            </a:r>
          </a:p>
        </p:txBody>
      </p:sp>
    </p:spTree>
    <p:extLst>
      <p:ext uri="{BB962C8B-B14F-4D97-AF65-F5344CB8AC3E}">
        <p14:creationId xmlns:p14="http://schemas.microsoft.com/office/powerpoint/2010/main" val="588824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Retreatment of Previous Short Duration SOF + EBR/GZR Failure</a:t>
            </a:r>
          </a:p>
        </p:txBody>
      </p:sp>
      <p:sp>
        <p:nvSpPr>
          <p:cNvPr id="3" name="Content Placeholder 2"/>
          <p:cNvSpPr>
            <a:spLocks noGrp="1"/>
          </p:cNvSpPr>
          <p:nvPr>
            <p:ph sz="half" idx="1"/>
          </p:nvPr>
        </p:nvSpPr>
        <p:spPr/>
        <p:txBody>
          <a:bodyPr/>
          <a:lstStyle/>
          <a:p>
            <a:r>
              <a:rPr lang="en-US" sz="2199" dirty="0"/>
              <a:t>25 pts who experienced failure of short course SOF + EBR/GZR (4-8 wks)</a:t>
            </a:r>
          </a:p>
          <a:p>
            <a:pPr lvl="1"/>
            <a:r>
              <a:rPr lang="en-US" sz="1999" dirty="0"/>
              <a:t>22 GT1a, 3 GT1b</a:t>
            </a:r>
          </a:p>
          <a:p>
            <a:pPr lvl="2"/>
            <a:r>
              <a:rPr lang="en-US" sz="1799" dirty="0"/>
              <a:t>20 experienced failure with 4 wks</a:t>
            </a:r>
          </a:p>
          <a:p>
            <a:pPr lvl="1"/>
            <a:r>
              <a:rPr lang="en-US" sz="1999" dirty="0"/>
              <a:t>5 (20%) cirrhosis</a:t>
            </a:r>
          </a:p>
          <a:p>
            <a:pPr lvl="1"/>
            <a:r>
              <a:rPr lang="en-US" sz="1999" dirty="0"/>
              <a:t>80% with NS5A RASs</a:t>
            </a:r>
          </a:p>
          <a:p>
            <a:pPr lvl="1"/>
            <a:r>
              <a:rPr lang="en-US" sz="1999" dirty="0"/>
              <a:t>52% NS3 RASs</a:t>
            </a:r>
          </a:p>
          <a:p>
            <a:pPr lvl="1"/>
            <a:r>
              <a:rPr lang="en-US" sz="1999" dirty="0"/>
              <a:t>44% NS3/NS5A RASs</a:t>
            </a:r>
          </a:p>
        </p:txBody>
      </p:sp>
      <p:sp>
        <p:nvSpPr>
          <p:cNvPr id="4" name="Content Placeholder 3"/>
          <p:cNvSpPr>
            <a:spLocks noGrp="1"/>
          </p:cNvSpPr>
          <p:nvPr>
            <p:ph sz="half" idx="2"/>
          </p:nvPr>
        </p:nvSpPr>
        <p:spPr/>
        <p:txBody>
          <a:bodyPr/>
          <a:lstStyle/>
          <a:p>
            <a:r>
              <a:rPr lang="en-US" sz="2199" dirty="0"/>
              <a:t>Pts retreated with SOF + EBR/GZR + RBV for 12 wks</a:t>
            </a:r>
          </a:p>
          <a:p>
            <a:r>
              <a:rPr lang="en-US" sz="2199" dirty="0"/>
              <a:t>100% SVR12 (9/9) in pts with dual RASs</a:t>
            </a:r>
          </a:p>
          <a:p>
            <a:endParaRPr lang="en-US" sz="2199" dirty="0"/>
          </a:p>
        </p:txBody>
      </p:sp>
      <p:grpSp>
        <p:nvGrpSpPr>
          <p:cNvPr id="5" name="Group 1"/>
          <p:cNvGrpSpPr>
            <a:grpSpLocks/>
          </p:cNvGrpSpPr>
          <p:nvPr/>
        </p:nvGrpSpPr>
        <p:grpSpPr bwMode="auto">
          <a:xfrm>
            <a:off x="9192405" y="6207989"/>
            <a:ext cx="2672654" cy="450733"/>
            <a:chOff x="9289790" y="4481726"/>
            <a:chExt cx="2673350" cy="450347"/>
          </a:xfrm>
        </p:grpSpPr>
        <p:pic>
          <p:nvPicPr>
            <p:cNvPr id="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8"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da-DK" altLang="en-US" sz="1400" b="0" dirty="0">
                <a:solidFill>
                  <a:schemeClr val="bg2"/>
                </a:solidFill>
              </a:rPr>
              <a:t>Lawitz E, et al. AASLD 2015. Abstract LB-12.</a:t>
            </a:r>
          </a:p>
        </p:txBody>
      </p:sp>
      <p:sp>
        <p:nvSpPr>
          <p:cNvPr id="9" name="TextBox 8"/>
          <p:cNvSpPr txBox="1"/>
          <p:nvPr/>
        </p:nvSpPr>
        <p:spPr>
          <a:xfrm rot="16200000">
            <a:off x="5504532" y="3990797"/>
            <a:ext cx="1898026" cy="307697"/>
          </a:xfrm>
          <a:prstGeom prst="rect">
            <a:avLst/>
          </a:prstGeom>
          <a:noFill/>
        </p:spPr>
        <p:txBody>
          <a:bodyPr wrap="square" rtlCol="0">
            <a:spAutoFit/>
          </a:bodyPr>
          <a:lstStyle/>
          <a:p>
            <a:pPr algn="ctr">
              <a:buNone/>
            </a:pPr>
            <a:r>
              <a:rPr lang="en-US" sz="1400" dirty="0"/>
              <a:t>SVR12, % (95% CI)</a:t>
            </a:r>
          </a:p>
        </p:txBody>
      </p:sp>
      <p:sp>
        <p:nvSpPr>
          <p:cNvPr id="10" name="TextBox 9"/>
          <p:cNvSpPr txBox="1"/>
          <p:nvPr/>
        </p:nvSpPr>
        <p:spPr>
          <a:xfrm>
            <a:off x="7925693" y="5044488"/>
            <a:ext cx="413787" cy="307697"/>
          </a:xfrm>
          <a:prstGeom prst="rect">
            <a:avLst/>
          </a:prstGeom>
          <a:noFill/>
        </p:spPr>
        <p:txBody>
          <a:bodyPr wrap="none" rtlCol="0">
            <a:spAutoFit/>
          </a:bodyPr>
          <a:lstStyle/>
          <a:p>
            <a:pPr algn="r"/>
            <a:r>
              <a:rPr lang="en-US" sz="1400" b="0" dirty="0"/>
              <a:t>No</a:t>
            </a:r>
          </a:p>
        </p:txBody>
      </p:sp>
      <p:sp>
        <p:nvSpPr>
          <p:cNvPr id="11" name="TextBox 10"/>
          <p:cNvSpPr txBox="1"/>
          <p:nvPr/>
        </p:nvSpPr>
        <p:spPr>
          <a:xfrm>
            <a:off x="8541781" y="5044488"/>
            <a:ext cx="477443" cy="307697"/>
          </a:xfrm>
          <a:prstGeom prst="rect">
            <a:avLst/>
          </a:prstGeom>
          <a:noFill/>
        </p:spPr>
        <p:txBody>
          <a:bodyPr wrap="none" rtlCol="0">
            <a:spAutoFit/>
          </a:bodyPr>
          <a:lstStyle/>
          <a:p>
            <a:pPr algn="r"/>
            <a:r>
              <a:rPr lang="en-US" sz="1400" b="0" dirty="0"/>
              <a:t>Yes</a:t>
            </a:r>
          </a:p>
        </p:txBody>
      </p:sp>
      <p:sp>
        <p:nvSpPr>
          <p:cNvPr id="12" name="TextBox 11"/>
          <p:cNvSpPr txBox="1"/>
          <p:nvPr/>
        </p:nvSpPr>
        <p:spPr>
          <a:xfrm>
            <a:off x="8894876" y="5044487"/>
            <a:ext cx="1036337" cy="286157"/>
          </a:xfrm>
          <a:prstGeom prst="rect">
            <a:avLst/>
          </a:prstGeom>
          <a:noFill/>
        </p:spPr>
        <p:txBody>
          <a:bodyPr wrap="square" rtlCol="0">
            <a:spAutoFit/>
          </a:bodyPr>
          <a:lstStyle/>
          <a:p>
            <a:pPr algn="ctr">
              <a:lnSpc>
                <a:spcPct val="90000"/>
              </a:lnSpc>
            </a:pPr>
            <a:r>
              <a:rPr lang="en-US" sz="1400" b="0" dirty="0"/>
              <a:t>4 Wks</a:t>
            </a:r>
          </a:p>
        </p:txBody>
      </p:sp>
      <p:sp>
        <p:nvSpPr>
          <p:cNvPr id="13" name="TextBox 12"/>
          <p:cNvSpPr txBox="1"/>
          <p:nvPr/>
        </p:nvSpPr>
        <p:spPr>
          <a:xfrm>
            <a:off x="9714456" y="5044488"/>
            <a:ext cx="722608" cy="436929"/>
          </a:xfrm>
          <a:prstGeom prst="rect">
            <a:avLst/>
          </a:prstGeom>
          <a:noFill/>
        </p:spPr>
        <p:txBody>
          <a:bodyPr wrap="square" rtlCol="0">
            <a:spAutoFit/>
          </a:bodyPr>
          <a:lstStyle/>
          <a:p>
            <a:pPr algn="ctr">
              <a:lnSpc>
                <a:spcPct val="80000"/>
              </a:lnSpc>
            </a:pPr>
            <a:r>
              <a:rPr lang="en-US" sz="1400" b="0" dirty="0"/>
              <a:t>6 or 8 Wks</a:t>
            </a:r>
          </a:p>
        </p:txBody>
      </p:sp>
      <p:sp>
        <p:nvSpPr>
          <p:cNvPr id="14" name="TextBox 13"/>
          <p:cNvSpPr txBox="1"/>
          <p:nvPr/>
        </p:nvSpPr>
        <p:spPr>
          <a:xfrm>
            <a:off x="10528665" y="5044488"/>
            <a:ext cx="413787" cy="307697"/>
          </a:xfrm>
          <a:prstGeom prst="rect">
            <a:avLst/>
          </a:prstGeom>
          <a:noFill/>
        </p:spPr>
        <p:txBody>
          <a:bodyPr wrap="none" rtlCol="0">
            <a:spAutoFit/>
          </a:bodyPr>
          <a:lstStyle/>
          <a:p>
            <a:pPr algn="ctr"/>
            <a:r>
              <a:rPr lang="en-US" sz="1400" b="0" dirty="0"/>
              <a:t>No</a:t>
            </a:r>
          </a:p>
        </p:txBody>
      </p:sp>
      <p:sp>
        <p:nvSpPr>
          <p:cNvPr id="15" name="TextBox 14"/>
          <p:cNvSpPr txBox="1"/>
          <p:nvPr/>
        </p:nvSpPr>
        <p:spPr>
          <a:xfrm>
            <a:off x="11147155" y="5044488"/>
            <a:ext cx="477443" cy="307697"/>
          </a:xfrm>
          <a:prstGeom prst="rect">
            <a:avLst/>
          </a:prstGeom>
          <a:noFill/>
        </p:spPr>
        <p:txBody>
          <a:bodyPr wrap="none" rtlCol="0">
            <a:spAutoFit/>
          </a:bodyPr>
          <a:lstStyle/>
          <a:p>
            <a:pPr algn="ctr"/>
            <a:r>
              <a:rPr lang="en-US" sz="1400" b="0" dirty="0"/>
              <a:t>Yes</a:t>
            </a:r>
          </a:p>
        </p:txBody>
      </p:sp>
      <p:sp>
        <p:nvSpPr>
          <p:cNvPr id="16" name="TextBox 15"/>
          <p:cNvSpPr txBox="1"/>
          <p:nvPr/>
        </p:nvSpPr>
        <p:spPr>
          <a:xfrm>
            <a:off x="7963749" y="5561981"/>
            <a:ext cx="971488" cy="307697"/>
          </a:xfrm>
          <a:prstGeom prst="rect">
            <a:avLst/>
          </a:prstGeom>
          <a:noFill/>
        </p:spPr>
        <p:txBody>
          <a:bodyPr wrap="none" rtlCol="0">
            <a:spAutoFit/>
          </a:bodyPr>
          <a:lstStyle/>
          <a:p>
            <a:pPr algn="r"/>
            <a:r>
              <a:rPr lang="en-US" sz="1400" dirty="0"/>
              <a:t>Cirrhosis</a:t>
            </a:r>
          </a:p>
        </p:txBody>
      </p:sp>
      <p:sp>
        <p:nvSpPr>
          <p:cNvPr id="17" name="TextBox 16"/>
          <p:cNvSpPr txBox="1"/>
          <p:nvPr/>
        </p:nvSpPr>
        <p:spPr>
          <a:xfrm>
            <a:off x="9145956" y="5561981"/>
            <a:ext cx="1176329" cy="609239"/>
          </a:xfrm>
          <a:prstGeom prst="rect">
            <a:avLst/>
          </a:prstGeom>
          <a:noFill/>
        </p:spPr>
        <p:txBody>
          <a:bodyPr wrap="square" rtlCol="0">
            <a:spAutoFit/>
          </a:bodyPr>
          <a:lstStyle/>
          <a:p>
            <a:pPr algn="ctr">
              <a:lnSpc>
                <a:spcPct val="80000"/>
              </a:lnSpc>
            </a:pPr>
            <a:r>
              <a:rPr lang="en-US" sz="1400" dirty="0"/>
              <a:t>Previous</a:t>
            </a:r>
          </a:p>
          <a:p>
            <a:pPr algn="ctr">
              <a:lnSpc>
                <a:spcPct val="80000"/>
              </a:lnSpc>
            </a:pPr>
            <a:r>
              <a:rPr lang="en-US" sz="1400" dirty="0"/>
              <a:t>Treatment Duration</a:t>
            </a:r>
          </a:p>
        </p:txBody>
      </p:sp>
      <p:sp>
        <p:nvSpPr>
          <p:cNvPr id="18" name="TextBox 17"/>
          <p:cNvSpPr txBox="1"/>
          <p:nvPr/>
        </p:nvSpPr>
        <p:spPr>
          <a:xfrm>
            <a:off x="7272655" y="5044488"/>
            <a:ext cx="413788" cy="307697"/>
          </a:xfrm>
          <a:prstGeom prst="rect">
            <a:avLst/>
          </a:prstGeom>
          <a:noFill/>
        </p:spPr>
        <p:txBody>
          <a:bodyPr wrap="none" rtlCol="0">
            <a:spAutoFit/>
          </a:bodyPr>
          <a:lstStyle/>
          <a:p>
            <a:pPr algn="r"/>
            <a:r>
              <a:rPr lang="en-US" sz="1400" dirty="0"/>
              <a:t>All</a:t>
            </a:r>
          </a:p>
        </p:txBody>
      </p:sp>
      <p:sp>
        <p:nvSpPr>
          <p:cNvPr id="19" name="TextBox 18"/>
          <p:cNvSpPr txBox="1"/>
          <p:nvPr/>
        </p:nvSpPr>
        <p:spPr>
          <a:xfrm>
            <a:off x="10449981" y="5561981"/>
            <a:ext cx="1163659" cy="609239"/>
          </a:xfrm>
          <a:prstGeom prst="rect">
            <a:avLst/>
          </a:prstGeom>
          <a:noFill/>
        </p:spPr>
        <p:txBody>
          <a:bodyPr wrap="square" rtlCol="0">
            <a:spAutoFit/>
          </a:bodyPr>
          <a:lstStyle/>
          <a:p>
            <a:pPr algn="ctr">
              <a:lnSpc>
                <a:spcPct val="80000"/>
              </a:lnSpc>
            </a:pPr>
            <a:r>
              <a:rPr lang="en-US" sz="1400" dirty="0"/>
              <a:t>Baseline</a:t>
            </a:r>
          </a:p>
          <a:p>
            <a:pPr algn="ctr">
              <a:lnSpc>
                <a:spcPct val="80000"/>
              </a:lnSpc>
            </a:pPr>
            <a:r>
              <a:rPr lang="en-US" sz="1400" dirty="0"/>
              <a:t>NS5A</a:t>
            </a:r>
          </a:p>
          <a:p>
            <a:pPr algn="ctr">
              <a:lnSpc>
                <a:spcPct val="80000"/>
              </a:lnSpc>
            </a:pPr>
            <a:r>
              <a:rPr lang="en-US" sz="1400" dirty="0"/>
              <a:t>RASs</a:t>
            </a:r>
          </a:p>
        </p:txBody>
      </p:sp>
      <p:cxnSp>
        <p:nvCxnSpPr>
          <p:cNvPr id="20" name="Straight Connector 19"/>
          <p:cNvCxnSpPr>
            <a:cxnSpLocks/>
          </p:cNvCxnSpPr>
          <p:nvPr/>
        </p:nvCxnSpPr>
        <p:spPr bwMode="auto">
          <a:xfrm>
            <a:off x="7881531" y="5504431"/>
            <a:ext cx="1188410" cy="0"/>
          </a:xfrm>
          <a:prstGeom prst="line">
            <a:avLst/>
          </a:prstGeom>
          <a:noFill/>
          <a:ln w="28575" cap="flat" cmpd="sng" algn="ctr">
            <a:solidFill>
              <a:schemeClr val="tx1"/>
            </a:solidFill>
            <a:prstDash val="solid"/>
            <a:round/>
            <a:headEnd type="none" w="med" len="med"/>
            <a:tailEnd type="none" w="med" len="med"/>
          </a:ln>
          <a:effectLst/>
        </p:spPr>
      </p:cxnSp>
      <p:cxnSp>
        <p:nvCxnSpPr>
          <p:cNvPr id="94" name="Straight Connector 93"/>
          <p:cNvCxnSpPr>
            <a:cxnSpLocks/>
          </p:cNvCxnSpPr>
          <p:nvPr/>
        </p:nvCxnSpPr>
        <p:spPr bwMode="auto">
          <a:xfrm>
            <a:off x="9169456" y="5504431"/>
            <a:ext cx="1188410" cy="0"/>
          </a:xfrm>
          <a:prstGeom prst="line">
            <a:avLst/>
          </a:prstGeom>
          <a:noFill/>
          <a:ln w="28575" cap="flat" cmpd="sng" algn="ctr">
            <a:solidFill>
              <a:schemeClr val="tx1"/>
            </a:solidFill>
            <a:prstDash val="solid"/>
            <a:round/>
            <a:headEnd type="none" w="med" len="med"/>
            <a:tailEnd type="none" w="med" len="med"/>
          </a:ln>
          <a:effectLst/>
        </p:spPr>
      </p:cxnSp>
      <p:cxnSp>
        <p:nvCxnSpPr>
          <p:cNvPr id="95" name="Straight Connector 94"/>
          <p:cNvCxnSpPr>
            <a:cxnSpLocks/>
          </p:cNvCxnSpPr>
          <p:nvPr/>
        </p:nvCxnSpPr>
        <p:spPr bwMode="auto">
          <a:xfrm>
            <a:off x="10457382" y="5504431"/>
            <a:ext cx="1188410" cy="0"/>
          </a:xfrm>
          <a:prstGeom prst="line">
            <a:avLst/>
          </a:prstGeom>
          <a:noFill/>
          <a:ln w="28575" cap="flat" cmpd="sng" algn="ctr">
            <a:solidFill>
              <a:schemeClr val="tx1"/>
            </a:solidFill>
            <a:prstDash val="solid"/>
            <a:round/>
            <a:headEnd type="none" w="med" len="med"/>
            <a:tailEnd type="none" w="med" len="med"/>
          </a:ln>
          <a:effectLst/>
        </p:spPr>
      </p:cxnSp>
      <p:sp>
        <p:nvSpPr>
          <p:cNvPr id="96" name="Rectangle 95">
            <a:extLst>
              <a:ext uri="{FF2B5EF4-FFF2-40B4-BE49-F238E27FC236}">
                <a16:creationId xmlns:a16="http://schemas.microsoft.com/office/drawing/2014/main" id="{46E454CC-A533-49CB-B55F-541E35EC5817}"/>
              </a:ext>
            </a:extLst>
          </p:cNvPr>
          <p:cNvSpPr/>
          <p:nvPr/>
        </p:nvSpPr>
        <p:spPr bwMode="auto">
          <a:xfrm>
            <a:off x="7275737" y="3316077"/>
            <a:ext cx="457200" cy="1729118"/>
          </a:xfrm>
          <a:prstGeom prst="rect">
            <a:avLst/>
          </a:prstGeom>
          <a:solidFill>
            <a:schemeClr val="accent2"/>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97" name="Rectangle 96">
            <a:extLst>
              <a:ext uri="{FF2B5EF4-FFF2-40B4-BE49-F238E27FC236}">
                <a16:creationId xmlns:a16="http://schemas.microsoft.com/office/drawing/2014/main" id="{F34465AE-477F-4136-BB97-884BA836107D}"/>
              </a:ext>
            </a:extLst>
          </p:cNvPr>
          <p:cNvSpPr/>
          <p:nvPr/>
        </p:nvSpPr>
        <p:spPr bwMode="auto">
          <a:xfrm>
            <a:off x="7912532" y="3316077"/>
            <a:ext cx="457200" cy="1729118"/>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98" name="Rectangle 97">
            <a:extLst>
              <a:ext uri="{FF2B5EF4-FFF2-40B4-BE49-F238E27FC236}">
                <a16:creationId xmlns:a16="http://schemas.microsoft.com/office/drawing/2014/main" id="{68FBACFB-0E90-47B9-8E25-B5506130F64B}"/>
              </a:ext>
            </a:extLst>
          </p:cNvPr>
          <p:cNvSpPr/>
          <p:nvPr/>
        </p:nvSpPr>
        <p:spPr bwMode="auto">
          <a:xfrm>
            <a:off x="8565595" y="3316077"/>
            <a:ext cx="457200" cy="1729118"/>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99" name="Rectangle 98">
            <a:extLst>
              <a:ext uri="{FF2B5EF4-FFF2-40B4-BE49-F238E27FC236}">
                <a16:creationId xmlns:a16="http://schemas.microsoft.com/office/drawing/2014/main" id="{3D4C9EB9-B88B-4061-B111-E9A32CC9E21D}"/>
              </a:ext>
            </a:extLst>
          </p:cNvPr>
          <p:cNvSpPr/>
          <p:nvPr/>
        </p:nvSpPr>
        <p:spPr bwMode="auto">
          <a:xfrm>
            <a:off x="9195251" y="3319443"/>
            <a:ext cx="457200" cy="1729118"/>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00" name="Rectangle 99">
            <a:extLst>
              <a:ext uri="{FF2B5EF4-FFF2-40B4-BE49-F238E27FC236}">
                <a16:creationId xmlns:a16="http://schemas.microsoft.com/office/drawing/2014/main" id="{B96A10DE-0851-4053-ABE1-E95B549F7D76}"/>
              </a:ext>
            </a:extLst>
          </p:cNvPr>
          <p:cNvSpPr/>
          <p:nvPr/>
        </p:nvSpPr>
        <p:spPr bwMode="auto">
          <a:xfrm>
            <a:off x="9850555" y="3319443"/>
            <a:ext cx="457200" cy="1729118"/>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01" name="Rectangle 100">
            <a:extLst>
              <a:ext uri="{FF2B5EF4-FFF2-40B4-BE49-F238E27FC236}">
                <a16:creationId xmlns:a16="http://schemas.microsoft.com/office/drawing/2014/main" id="{66A809CA-9AA8-4AC2-BC22-C975545A674F}"/>
              </a:ext>
            </a:extLst>
          </p:cNvPr>
          <p:cNvSpPr/>
          <p:nvPr/>
        </p:nvSpPr>
        <p:spPr bwMode="auto">
          <a:xfrm>
            <a:off x="10503618" y="3319443"/>
            <a:ext cx="457200" cy="1729118"/>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02" name="Rectangle 101">
            <a:extLst>
              <a:ext uri="{FF2B5EF4-FFF2-40B4-BE49-F238E27FC236}">
                <a16:creationId xmlns:a16="http://schemas.microsoft.com/office/drawing/2014/main" id="{97F7A26A-0BF0-4A96-BA3B-C4BB4E4429B7}"/>
              </a:ext>
            </a:extLst>
          </p:cNvPr>
          <p:cNvSpPr/>
          <p:nvPr/>
        </p:nvSpPr>
        <p:spPr bwMode="auto">
          <a:xfrm>
            <a:off x="11156750" y="3319443"/>
            <a:ext cx="457200" cy="1729118"/>
          </a:xfrm>
          <a:prstGeom prst="rect">
            <a:avLst/>
          </a:prstGeom>
          <a:solidFill>
            <a:schemeClr val="accent3"/>
          </a:solidFill>
          <a:ln>
            <a:no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cxnSp>
        <p:nvCxnSpPr>
          <p:cNvPr id="103" name="Straight Connector 102">
            <a:extLst>
              <a:ext uri="{FF2B5EF4-FFF2-40B4-BE49-F238E27FC236}">
                <a16:creationId xmlns:a16="http://schemas.microsoft.com/office/drawing/2014/main" id="{7B8A4B2D-3A82-4071-800E-A33BDED00CE2}"/>
              </a:ext>
            </a:extLst>
          </p:cNvPr>
          <p:cNvCxnSpPr/>
          <p:nvPr/>
        </p:nvCxnSpPr>
        <p:spPr bwMode="auto">
          <a:xfrm>
            <a:off x="7103164" y="3282496"/>
            <a:ext cx="62224" cy="0"/>
          </a:xfrm>
          <a:prstGeom prst="line">
            <a:avLst/>
          </a:prstGeom>
          <a:noFill/>
          <a:ln w="28575" cap="flat" cmpd="sng" algn="ctr">
            <a:solidFill>
              <a:schemeClr val="tx1"/>
            </a:solidFill>
            <a:prstDash val="solid"/>
            <a:round/>
            <a:headEnd type="none" w="med" len="med"/>
            <a:tailEnd type="none" w="med" len="med"/>
          </a:ln>
          <a:effectLst/>
        </p:spPr>
      </p:cxnSp>
      <p:cxnSp>
        <p:nvCxnSpPr>
          <p:cNvPr id="104" name="Straight Connector 103">
            <a:extLst>
              <a:ext uri="{FF2B5EF4-FFF2-40B4-BE49-F238E27FC236}">
                <a16:creationId xmlns:a16="http://schemas.microsoft.com/office/drawing/2014/main" id="{08DED982-6D1D-493E-B1FB-1C69F4E929E0}"/>
              </a:ext>
            </a:extLst>
          </p:cNvPr>
          <p:cNvCxnSpPr/>
          <p:nvPr/>
        </p:nvCxnSpPr>
        <p:spPr bwMode="auto">
          <a:xfrm>
            <a:off x="7103164" y="3635670"/>
            <a:ext cx="62224" cy="0"/>
          </a:xfrm>
          <a:prstGeom prst="line">
            <a:avLst/>
          </a:prstGeom>
          <a:noFill/>
          <a:ln w="28575" cap="flat" cmpd="sng" algn="ctr">
            <a:solidFill>
              <a:schemeClr val="tx1"/>
            </a:solidFill>
            <a:prstDash val="solid"/>
            <a:round/>
            <a:headEnd type="none" w="med" len="med"/>
            <a:tailEnd type="none" w="med" len="med"/>
          </a:ln>
          <a:effectLst/>
        </p:spPr>
      </p:cxnSp>
      <p:cxnSp>
        <p:nvCxnSpPr>
          <p:cNvPr id="105" name="Straight Connector 104">
            <a:extLst>
              <a:ext uri="{FF2B5EF4-FFF2-40B4-BE49-F238E27FC236}">
                <a16:creationId xmlns:a16="http://schemas.microsoft.com/office/drawing/2014/main" id="{63F07C5E-46B0-44C0-B484-68155011D127}"/>
              </a:ext>
            </a:extLst>
          </p:cNvPr>
          <p:cNvCxnSpPr/>
          <p:nvPr/>
        </p:nvCxnSpPr>
        <p:spPr bwMode="auto">
          <a:xfrm>
            <a:off x="7103164" y="3988846"/>
            <a:ext cx="62224" cy="0"/>
          </a:xfrm>
          <a:prstGeom prst="line">
            <a:avLst/>
          </a:prstGeom>
          <a:noFill/>
          <a:ln w="28575" cap="flat" cmpd="sng" algn="ctr">
            <a:solidFill>
              <a:schemeClr val="tx1"/>
            </a:solidFill>
            <a:prstDash val="solid"/>
            <a:round/>
            <a:headEnd type="none" w="med" len="med"/>
            <a:tailEnd type="none" w="med" len="med"/>
          </a:ln>
          <a:effectLst/>
        </p:spPr>
      </p:cxnSp>
      <p:cxnSp>
        <p:nvCxnSpPr>
          <p:cNvPr id="106" name="Straight Connector 105">
            <a:extLst>
              <a:ext uri="{FF2B5EF4-FFF2-40B4-BE49-F238E27FC236}">
                <a16:creationId xmlns:a16="http://schemas.microsoft.com/office/drawing/2014/main" id="{E319C708-CFF2-42B1-B56E-E90D498C235F}"/>
              </a:ext>
            </a:extLst>
          </p:cNvPr>
          <p:cNvCxnSpPr/>
          <p:nvPr/>
        </p:nvCxnSpPr>
        <p:spPr bwMode="auto">
          <a:xfrm>
            <a:off x="7103164" y="4342020"/>
            <a:ext cx="62224" cy="0"/>
          </a:xfrm>
          <a:prstGeom prst="line">
            <a:avLst/>
          </a:prstGeom>
          <a:noFill/>
          <a:ln w="28575" cap="flat" cmpd="sng" algn="ctr">
            <a:solidFill>
              <a:schemeClr val="tx1"/>
            </a:solidFill>
            <a:prstDash val="solid"/>
            <a:round/>
            <a:headEnd type="none" w="med" len="med"/>
            <a:tailEnd type="none" w="med" len="med"/>
          </a:ln>
          <a:effectLst/>
        </p:spPr>
      </p:cxnSp>
      <p:cxnSp>
        <p:nvCxnSpPr>
          <p:cNvPr id="107" name="Straight Connector 106">
            <a:extLst>
              <a:ext uri="{FF2B5EF4-FFF2-40B4-BE49-F238E27FC236}">
                <a16:creationId xmlns:a16="http://schemas.microsoft.com/office/drawing/2014/main" id="{53FD2390-D9A5-480C-9C81-8407E026D398}"/>
              </a:ext>
            </a:extLst>
          </p:cNvPr>
          <p:cNvCxnSpPr/>
          <p:nvPr/>
        </p:nvCxnSpPr>
        <p:spPr bwMode="auto">
          <a:xfrm>
            <a:off x="7103164" y="4695196"/>
            <a:ext cx="62224" cy="0"/>
          </a:xfrm>
          <a:prstGeom prst="line">
            <a:avLst/>
          </a:prstGeom>
          <a:noFill/>
          <a:ln w="28575" cap="flat" cmpd="sng" algn="ctr">
            <a:solidFill>
              <a:schemeClr val="tx1"/>
            </a:solidFill>
            <a:prstDash val="solid"/>
            <a:round/>
            <a:headEnd type="none" w="med" len="med"/>
            <a:tailEnd type="none" w="med" len="med"/>
          </a:ln>
          <a:effectLst/>
        </p:spPr>
      </p:cxnSp>
      <p:cxnSp>
        <p:nvCxnSpPr>
          <p:cNvPr id="108" name="Straight Connector 107">
            <a:extLst>
              <a:ext uri="{FF2B5EF4-FFF2-40B4-BE49-F238E27FC236}">
                <a16:creationId xmlns:a16="http://schemas.microsoft.com/office/drawing/2014/main" id="{5DAA4A1F-A863-46BD-8306-859E1CBE248C}"/>
              </a:ext>
            </a:extLst>
          </p:cNvPr>
          <p:cNvCxnSpPr/>
          <p:nvPr/>
        </p:nvCxnSpPr>
        <p:spPr bwMode="auto">
          <a:xfrm>
            <a:off x="7103164" y="5048370"/>
            <a:ext cx="62224" cy="0"/>
          </a:xfrm>
          <a:prstGeom prst="line">
            <a:avLst/>
          </a:prstGeom>
          <a:noFill/>
          <a:ln w="28575" cap="flat" cmpd="sng" algn="ctr">
            <a:solidFill>
              <a:schemeClr val="tx1"/>
            </a:solidFill>
            <a:prstDash val="solid"/>
            <a:round/>
            <a:headEnd type="none" w="med" len="med"/>
            <a:tailEnd type="none" w="med" len="med"/>
          </a:ln>
          <a:effectLst/>
        </p:spPr>
      </p:cxnSp>
      <p:sp>
        <p:nvSpPr>
          <p:cNvPr id="109" name="TextBox 108">
            <a:extLst>
              <a:ext uri="{FF2B5EF4-FFF2-40B4-BE49-F238E27FC236}">
                <a16:creationId xmlns:a16="http://schemas.microsoft.com/office/drawing/2014/main" id="{D847495E-E920-47D0-85D5-6D52D5BB424F}"/>
              </a:ext>
            </a:extLst>
          </p:cNvPr>
          <p:cNvSpPr txBox="1"/>
          <p:nvPr/>
        </p:nvSpPr>
        <p:spPr>
          <a:xfrm>
            <a:off x="6705473" y="3126770"/>
            <a:ext cx="436792" cy="288860"/>
          </a:xfrm>
          <a:prstGeom prst="rect">
            <a:avLst/>
          </a:prstGeom>
          <a:noFill/>
        </p:spPr>
        <p:txBody>
          <a:bodyPr wrap="none" rtlCol="0">
            <a:spAutoFit/>
          </a:bodyPr>
          <a:lstStyle/>
          <a:p>
            <a:pPr algn="r"/>
            <a:r>
              <a:rPr lang="en-US" sz="1400" b="0" dirty="0"/>
              <a:t>100</a:t>
            </a:r>
          </a:p>
        </p:txBody>
      </p:sp>
      <p:sp>
        <p:nvSpPr>
          <p:cNvPr id="110" name="TextBox 109">
            <a:extLst>
              <a:ext uri="{FF2B5EF4-FFF2-40B4-BE49-F238E27FC236}">
                <a16:creationId xmlns:a16="http://schemas.microsoft.com/office/drawing/2014/main" id="{351DE512-8CCF-4780-B0A2-E02821FAF4E7}"/>
              </a:ext>
            </a:extLst>
          </p:cNvPr>
          <p:cNvSpPr txBox="1"/>
          <p:nvPr/>
        </p:nvSpPr>
        <p:spPr>
          <a:xfrm>
            <a:off x="6804158" y="3472856"/>
            <a:ext cx="346881" cy="288860"/>
          </a:xfrm>
          <a:prstGeom prst="rect">
            <a:avLst/>
          </a:prstGeom>
          <a:noFill/>
        </p:spPr>
        <p:txBody>
          <a:bodyPr wrap="none" rtlCol="0">
            <a:spAutoFit/>
          </a:bodyPr>
          <a:lstStyle/>
          <a:p>
            <a:pPr algn="r"/>
            <a:r>
              <a:rPr lang="en-US" sz="1400" b="0" dirty="0"/>
              <a:t>80</a:t>
            </a:r>
          </a:p>
        </p:txBody>
      </p:sp>
      <p:sp>
        <p:nvSpPr>
          <p:cNvPr id="111" name="TextBox 110">
            <a:extLst>
              <a:ext uri="{FF2B5EF4-FFF2-40B4-BE49-F238E27FC236}">
                <a16:creationId xmlns:a16="http://schemas.microsoft.com/office/drawing/2014/main" id="{BE45D402-50F4-4B08-A409-C615C319BDAC}"/>
              </a:ext>
            </a:extLst>
          </p:cNvPr>
          <p:cNvSpPr txBox="1"/>
          <p:nvPr/>
        </p:nvSpPr>
        <p:spPr>
          <a:xfrm>
            <a:off x="6795552" y="3829030"/>
            <a:ext cx="346881" cy="288860"/>
          </a:xfrm>
          <a:prstGeom prst="rect">
            <a:avLst/>
          </a:prstGeom>
          <a:noFill/>
        </p:spPr>
        <p:txBody>
          <a:bodyPr wrap="none" rtlCol="0">
            <a:spAutoFit/>
          </a:bodyPr>
          <a:lstStyle/>
          <a:p>
            <a:pPr algn="r"/>
            <a:r>
              <a:rPr lang="en-US" sz="1400" b="0" dirty="0"/>
              <a:t>60</a:t>
            </a:r>
          </a:p>
        </p:txBody>
      </p:sp>
      <p:sp>
        <p:nvSpPr>
          <p:cNvPr id="112" name="TextBox 111">
            <a:extLst>
              <a:ext uri="{FF2B5EF4-FFF2-40B4-BE49-F238E27FC236}">
                <a16:creationId xmlns:a16="http://schemas.microsoft.com/office/drawing/2014/main" id="{EACC9C2E-11C7-4F53-968F-B399F7BA36D6}"/>
              </a:ext>
            </a:extLst>
          </p:cNvPr>
          <p:cNvSpPr txBox="1"/>
          <p:nvPr/>
        </p:nvSpPr>
        <p:spPr>
          <a:xfrm>
            <a:off x="6804326" y="4181714"/>
            <a:ext cx="346881" cy="288860"/>
          </a:xfrm>
          <a:prstGeom prst="rect">
            <a:avLst/>
          </a:prstGeom>
          <a:noFill/>
        </p:spPr>
        <p:txBody>
          <a:bodyPr wrap="none" rtlCol="0">
            <a:spAutoFit/>
          </a:bodyPr>
          <a:lstStyle/>
          <a:p>
            <a:pPr algn="r"/>
            <a:r>
              <a:rPr lang="en-US" sz="1400" b="0" dirty="0"/>
              <a:t>40</a:t>
            </a:r>
          </a:p>
        </p:txBody>
      </p:sp>
      <p:sp>
        <p:nvSpPr>
          <p:cNvPr id="113" name="TextBox 112">
            <a:extLst>
              <a:ext uri="{FF2B5EF4-FFF2-40B4-BE49-F238E27FC236}">
                <a16:creationId xmlns:a16="http://schemas.microsoft.com/office/drawing/2014/main" id="{7CF53892-767E-4D8C-930C-7DAADF50C9A5}"/>
              </a:ext>
            </a:extLst>
          </p:cNvPr>
          <p:cNvSpPr txBox="1"/>
          <p:nvPr/>
        </p:nvSpPr>
        <p:spPr>
          <a:xfrm>
            <a:off x="6802495" y="4539470"/>
            <a:ext cx="346881" cy="288860"/>
          </a:xfrm>
          <a:prstGeom prst="rect">
            <a:avLst/>
          </a:prstGeom>
          <a:noFill/>
        </p:spPr>
        <p:txBody>
          <a:bodyPr wrap="none" rtlCol="0">
            <a:spAutoFit/>
          </a:bodyPr>
          <a:lstStyle/>
          <a:p>
            <a:pPr algn="r"/>
            <a:r>
              <a:rPr lang="en-US" sz="1400" b="0" dirty="0"/>
              <a:t>20</a:t>
            </a:r>
          </a:p>
        </p:txBody>
      </p:sp>
      <p:sp>
        <p:nvSpPr>
          <p:cNvPr id="114" name="TextBox 113">
            <a:extLst>
              <a:ext uri="{FF2B5EF4-FFF2-40B4-BE49-F238E27FC236}">
                <a16:creationId xmlns:a16="http://schemas.microsoft.com/office/drawing/2014/main" id="{91FD7A5E-B788-43BE-ACBB-526D54B1D692}"/>
              </a:ext>
            </a:extLst>
          </p:cNvPr>
          <p:cNvSpPr txBox="1"/>
          <p:nvPr/>
        </p:nvSpPr>
        <p:spPr>
          <a:xfrm>
            <a:off x="6901178" y="4892155"/>
            <a:ext cx="256971" cy="288860"/>
          </a:xfrm>
          <a:prstGeom prst="rect">
            <a:avLst/>
          </a:prstGeom>
          <a:noFill/>
        </p:spPr>
        <p:txBody>
          <a:bodyPr wrap="none" rtlCol="0">
            <a:spAutoFit/>
          </a:bodyPr>
          <a:lstStyle/>
          <a:p>
            <a:pPr algn="r"/>
            <a:r>
              <a:rPr lang="en-US" sz="1400" b="0" dirty="0"/>
              <a:t>0</a:t>
            </a:r>
          </a:p>
        </p:txBody>
      </p:sp>
      <p:sp>
        <p:nvSpPr>
          <p:cNvPr id="115" name="Freeform: Shape 114">
            <a:extLst>
              <a:ext uri="{FF2B5EF4-FFF2-40B4-BE49-F238E27FC236}">
                <a16:creationId xmlns:a16="http://schemas.microsoft.com/office/drawing/2014/main" id="{AF000B1E-4F5D-4D4C-A213-1262D2A2FAB5}"/>
              </a:ext>
            </a:extLst>
          </p:cNvPr>
          <p:cNvSpPr/>
          <p:nvPr/>
        </p:nvSpPr>
        <p:spPr bwMode="auto">
          <a:xfrm>
            <a:off x="7159812" y="3274349"/>
            <a:ext cx="4544034" cy="1775609"/>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nvGrpSpPr>
          <p:cNvPr id="116" name="Group 115">
            <a:extLst>
              <a:ext uri="{FF2B5EF4-FFF2-40B4-BE49-F238E27FC236}">
                <a16:creationId xmlns:a16="http://schemas.microsoft.com/office/drawing/2014/main" id="{F00D9CAD-C046-483E-B190-6310A10F339B}"/>
              </a:ext>
            </a:extLst>
          </p:cNvPr>
          <p:cNvGrpSpPr/>
          <p:nvPr/>
        </p:nvGrpSpPr>
        <p:grpSpPr>
          <a:xfrm>
            <a:off x="7154682" y="5041752"/>
            <a:ext cx="4537188" cy="77935"/>
            <a:chOff x="5777337" y="5071129"/>
            <a:chExt cx="5913534" cy="671313"/>
          </a:xfrm>
        </p:grpSpPr>
        <p:cxnSp>
          <p:nvCxnSpPr>
            <p:cNvPr id="117" name="Straight Connector 116">
              <a:extLst>
                <a:ext uri="{FF2B5EF4-FFF2-40B4-BE49-F238E27FC236}">
                  <a16:creationId xmlns:a16="http://schemas.microsoft.com/office/drawing/2014/main" id="{B55B03CC-E191-4109-8FC7-5F68F4FFA95C}"/>
                </a:ext>
              </a:extLst>
            </p:cNvPr>
            <p:cNvCxnSpPr>
              <a:cxnSpLocks/>
            </p:cNvCxnSpPr>
            <p:nvPr/>
          </p:nvCxnSpPr>
          <p:spPr bwMode="auto">
            <a:xfrm>
              <a:off x="11690871" y="5071129"/>
              <a:ext cx="0" cy="671313"/>
            </a:xfrm>
            <a:prstGeom prst="line">
              <a:avLst/>
            </a:prstGeom>
            <a:noFill/>
            <a:ln w="28575" cap="flat" cmpd="sng" algn="ctr">
              <a:solidFill>
                <a:schemeClr val="tx1"/>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1172C296-EAE7-4FC9-B028-607E413E6421}"/>
                </a:ext>
              </a:extLst>
            </p:cNvPr>
            <p:cNvCxnSpPr>
              <a:cxnSpLocks/>
            </p:cNvCxnSpPr>
            <p:nvPr/>
          </p:nvCxnSpPr>
          <p:spPr bwMode="auto">
            <a:xfrm>
              <a:off x="5777337" y="5071129"/>
              <a:ext cx="0" cy="671313"/>
            </a:xfrm>
            <a:prstGeom prst="line">
              <a:avLst/>
            </a:prstGeom>
            <a:noFill/>
            <a:ln w="28575" cap="flat" cmpd="sng" algn="ctr">
              <a:solidFill>
                <a:schemeClr val="tx1"/>
              </a:solidFill>
              <a:prstDash val="solid"/>
              <a:round/>
              <a:headEnd type="none" w="med" len="med"/>
              <a:tailEnd type="none" w="med" len="med"/>
            </a:ln>
            <a:effectLst/>
          </p:spPr>
        </p:cxnSp>
        <p:cxnSp>
          <p:nvCxnSpPr>
            <p:cNvPr id="119" name="Straight Connector 118">
              <a:extLst>
                <a:ext uri="{FF2B5EF4-FFF2-40B4-BE49-F238E27FC236}">
                  <a16:creationId xmlns:a16="http://schemas.microsoft.com/office/drawing/2014/main" id="{4525A265-7547-41EE-95DC-3FCA79CE421F}"/>
                </a:ext>
              </a:extLst>
            </p:cNvPr>
            <p:cNvCxnSpPr>
              <a:cxnSpLocks/>
            </p:cNvCxnSpPr>
            <p:nvPr/>
          </p:nvCxnSpPr>
          <p:spPr bwMode="auto">
            <a:xfrm>
              <a:off x="6634834" y="5071129"/>
              <a:ext cx="0" cy="671313"/>
            </a:xfrm>
            <a:prstGeom prst="line">
              <a:avLst/>
            </a:prstGeom>
            <a:noFill/>
            <a:ln w="28575" cap="flat" cmpd="sng" algn="ctr">
              <a:solidFill>
                <a:schemeClr val="tx1"/>
              </a:solidFill>
              <a:prstDash val="solid"/>
              <a:round/>
              <a:headEnd type="none" w="med" len="med"/>
              <a:tailEnd type="none" w="med" len="med"/>
            </a:ln>
            <a:effectLst/>
          </p:spPr>
        </p:cxnSp>
        <p:cxnSp>
          <p:nvCxnSpPr>
            <p:cNvPr id="120" name="Straight Connector 119">
              <a:extLst>
                <a:ext uri="{FF2B5EF4-FFF2-40B4-BE49-F238E27FC236}">
                  <a16:creationId xmlns:a16="http://schemas.microsoft.com/office/drawing/2014/main" id="{B49DEC6B-4F0C-4B0E-AF88-469CF9F1F345}"/>
                </a:ext>
              </a:extLst>
            </p:cNvPr>
            <p:cNvCxnSpPr>
              <a:cxnSpLocks/>
            </p:cNvCxnSpPr>
            <p:nvPr/>
          </p:nvCxnSpPr>
          <p:spPr bwMode="auto">
            <a:xfrm>
              <a:off x="7458264" y="5071129"/>
              <a:ext cx="0" cy="671313"/>
            </a:xfrm>
            <a:prstGeom prst="line">
              <a:avLst/>
            </a:prstGeom>
            <a:noFill/>
            <a:ln w="28575" cap="flat" cmpd="sng" algn="ctr">
              <a:solidFill>
                <a:schemeClr val="tx1"/>
              </a:solidFill>
              <a:prstDash val="solid"/>
              <a:round/>
              <a:headEnd type="none" w="med" len="med"/>
              <a:tailEnd type="none" w="med" len="med"/>
            </a:ln>
            <a:effectLst/>
          </p:spPr>
        </p:cxnSp>
        <p:cxnSp>
          <p:nvCxnSpPr>
            <p:cNvPr id="121" name="Straight Connector 120">
              <a:extLst>
                <a:ext uri="{FF2B5EF4-FFF2-40B4-BE49-F238E27FC236}">
                  <a16:creationId xmlns:a16="http://schemas.microsoft.com/office/drawing/2014/main" id="{FCCF1C64-7DC8-4CDA-BAB1-D22CBBFEB0CF}"/>
                </a:ext>
              </a:extLst>
            </p:cNvPr>
            <p:cNvCxnSpPr>
              <a:cxnSpLocks/>
            </p:cNvCxnSpPr>
            <p:nvPr/>
          </p:nvCxnSpPr>
          <p:spPr bwMode="auto">
            <a:xfrm>
              <a:off x="8315760" y="5071129"/>
              <a:ext cx="0" cy="671313"/>
            </a:xfrm>
            <a:prstGeom prst="line">
              <a:avLst/>
            </a:prstGeom>
            <a:noFill/>
            <a:ln w="28575" cap="flat" cmpd="sng" algn="ctr">
              <a:solidFill>
                <a:schemeClr val="tx1"/>
              </a:solidFill>
              <a:prstDash val="solid"/>
              <a:round/>
              <a:headEnd type="none" w="med" len="med"/>
              <a:tailEnd type="none" w="med" len="med"/>
            </a:ln>
            <a:effectLst/>
          </p:spPr>
        </p:cxnSp>
        <p:cxnSp>
          <p:nvCxnSpPr>
            <p:cNvPr id="122" name="Straight Connector 121">
              <a:extLst>
                <a:ext uri="{FF2B5EF4-FFF2-40B4-BE49-F238E27FC236}">
                  <a16:creationId xmlns:a16="http://schemas.microsoft.com/office/drawing/2014/main" id="{59235DD4-2120-4D3F-93B6-206A0FE37FD7}"/>
                </a:ext>
              </a:extLst>
            </p:cNvPr>
            <p:cNvCxnSpPr>
              <a:cxnSpLocks/>
            </p:cNvCxnSpPr>
            <p:nvPr/>
          </p:nvCxnSpPr>
          <p:spPr bwMode="auto">
            <a:xfrm>
              <a:off x="9155112" y="5071129"/>
              <a:ext cx="0" cy="671313"/>
            </a:xfrm>
            <a:prstGeom prst="line">
              <a:avLst/>
            </a:prstGeom>
            <a:noFill/>
            <a:ln w="28575" cap="flat" cmpd="sng" algn="ctr">
              <a:solidFill>
                <a:schemeClr val="tx1"/>
              </a:solidFill>
              <a:prstDash val="solid"/>
              <a:round/>
              <a:headEnd type="none" w="med" len="med"/>
              <a:tailEnd type="none" w="med" len="med"/>
            </a:ln>
            <a:effectLst/>
          </p:spPr>
        </p:cxnSp>
        <p:cxnSp>
          <p:nvCxnSpPr>
            <p:cNvPr id="123" name="Straight Connector 122">
              <a:extLst>
                <a:ext uri="{FF2B5EF4-FFF2-40B4-BE49-F238E27FC236}">
                  <a16:creationId xmlns:a16="http://schemas.microsoft.com/office/drawing/2014/main" id="{CEE5E702-EA97-413B-9253-3E753A07F986}"/>
                </a:ext>
              </a:extLst>
            </p:cNvPr>
            <p:cNvCxnSpPr>
              <a:cxnSpLocks/>
            </p:cNvCxnSpPr>
            <p:nvPr/>
          </p:nvCxnSpPr>
          <p:spPr bwMode="auto">
            <a:xfrm>
              <a:off x="10012609" y="5071129"/>
              <a:ext cx="0" cy="671313"/>
            </a:xfrm>
            <a:prstGeom prst="line">
              <a:avLst/>
            </a:prstGeom>
            <a:noFill/>
            <a:ln w="28575" cap="flat" cmpd="sng" algn="ctr">
              <a:solidFill>
                <a:schemeClr val="tx1"/>
              </a:solidFill>
              <a:prstDash val="solid"/>
              <a:round/>
              <a:headEnd type="none" w="med" len="med"/>
              <a:tailEnd type="none" w="med" len="med"/>
            </a:ln>
            <a:effectLst/>
          </p:spPr>
        </p:cxnSp>
        <p:cxnSp>
          <p:nvCxnSpPr>
            <p:cNvPr id="124" name="Straight Connector 123">
              <a:extLst>
                <a:ext uri="{FF2B5EF4-FFF2-40B4-BE49-F238E27FC236}">
                  <a16:creationId xmlns:a16="http://schemas.microsoft.com/office/drawing/2014/main" id="{658F84D0-BA51-41A7-AACD-C2E7A4BC63B0}"/>
                </a:ext>
              </a:extLst>
            </p:cNvPr>
            <p:cNvCxnSpPr>
              <a:cxnSpLocks/>
            </p:cNvCxnSpPr>
            <p:nvPr/>
          </p:nvCxnSpPr>
          <p:spPr bwMode="auto">
            <a:xfrm>
              <a:off x="10836039" y="5071129"/>
              <a:ext cx="0" cy="671313"/>
            </a:xfrm>
            <a:prstGeom prst="line">
              <a:avLst/>
            </a:prstGeom>
            <a:noFill/>
            <a:ln w="28575" cap="flat" cmpd="sng" algn="ctr">
              <a:solidFill>
                <a:schemeClr val="tx1"/>
              </a:solidFill>
              <a:prstDash val="solid"/>
              <a:round/>
              <a:headEnd type="none" w="med" len="med"/>
              <a:tailEnd type="none" w="med" len="med"/>
            </a:ln>
            <a:effectLst/>
          </p:spPr>
        </p:cxnSp>
      </p:grpSp>
      <p:grpSp>
        <p:nvGrpSpPr>
          <p:cNvPr id="125" name="Group 124">
            <a:extLst>
              <a:ext uri="{FF2B5EF4-FFF2-40B4-BE49-F238E27FC236}">
                <a16:creationId xmlns:a16="http://schemas.microsoft.com/office/drawing/2014/main" id="{3E15D797-D8DD-42EB-9D8A-0857E48725F1}"/>
              </a:ext>
            </a:extLst>
          </p:cNvPr>
          <p:cNvGrpSpPr/>
          <p:nvPr/>
        </p:nvGrpSpPr>
        <p:grpSpPr>
          <a:xfrm>
            <a:off x="7450149" y="3323425"/>
            <a:ext cx="76868" cy="255461"/>
            <a:chOff x="6150126" y="3352801"/>
            <a:chExt cx="100186" cy="255461"/>
          </a:xfrm>
        </p:grpSpPr>
        <p:cxnSp>
          <p:nvCxnSpPr>
            <p:cNvPr id="126" name="Straight Connector 125">
              <a:extLst>
                <a:ext uri="{FF2B5EF4-FFF2-40B4-BE49-F238E27FC236}">
                  <a16:creationId xmlns:a16="http://schemas.microsoft.com/office/drawing/2014/main" id="{4F204C0C-5ED6-433C-B1A3-48E11ECEB1A4}"/>
                </a:ext>
              </a:extLst>
            </p:cNvPr>
            <p:cNvCxnSpPr>
              <a:cxnSpLocks/>
            </p:cNvCxnSpPr>
            <p:nvPr/>
          </p:nvCxnSpPr>
          <p:spPr bwMode="auto">
            <a:xfrm>
              <a:off x="6200219" y="3352801"/>
              <a:ext cx="0" cy="250298"/>
            </a:xfrm>
            <a:prstGeom prst="line">
              <a:avLst/>
            </a:prstGeom>
            <a:noFill/>
            <a:ln w="28575" cap="flat" cmpd="sng" algn="ctr">
              <a:solidFill>
                <a:schemeClr val="tx1"/>
              </a:solidFill>
              <a:prstDash val="solid"/>
              <a:round/>
              <a:headEnd type="none" w="med" len="med"/>
              <a:tailEnd type="none" w="med" len="med"/>
            </a:ln>
            <a:effectLst/>
          </p:spPr>
        </p:cxnSp>
        <p:cxnSp>
          <p:nvCxnSpPr>
            <p:cNvPr id="127" name="Straight Connector 126">
              <a:extLst>
                <a:ext uri="{FF2B5EF4-FFF2-40B4-BE49-F238E27FC236}">
                  <a16:creationId xmlns:a16="http://schemas.microsoft.com/office/drawing/2014/main" id="{70E245AE-38A3-426D-9334-178238B4B725}"/>
                </a:ext>
              </a:extLst>
            </p:cNvPr>
            <p:cNvCxnSpPr/>
            <p:nvPr/>
          </p:nvCxnSpPr>
          <p:spPr bwMode="auto">
            <a:xfrm>
              <a:off x="6150126" y="3608262"/>
              <a:ext cx="100186" cy="0"/>
            </a:xfrm>
            <a:prstGeom prst="line">
              <a:avLst/>
            </a:prstGeom>
            <a:noFill/>
            <a:ln w="28575" cap="flat" cmpd="sng" algn="ctr">
              <a:solidFill>
                <a:schemeClr val="tx1"/>
              </a:solidFill>
              <a:prstDash val="solid"/>
              <a:round/>
              <a:headEnd type="none" w="med" len="med"/>
              <a:tailEnd type="none" w="med" len="med"/>
            </a:ln>
            <a:effectLst/>
          </p:spPr>
        </p:cxnSp>
        <p:cxnSp>
          <p:nvCxnSpPr>
            <p:cNvPr id="128" name="Straight Connector 127">
              <a:extLst>
                <a:ext uri="{FF2B5EF4-FFF2-40B4-BE49-F238E27FC236}">
                  <a16:creationId xmlns:a16="http://schemas.microsoft.com/office/drawing/2014/main" id="{8C12452C-EDB1-4ACE-BAE5-CC67A0A03DE4}"/>
                </a:ext>
              </a:extLst>
            </p:cNvPr>
            <p:cNvCxnSpPr/>
            <p:nvPr/>
          </p:nvCxnSpPr>
          <p:spPr bwMode="auto">
            <a:xfrm>
              <a:off x="6150126" y="3352801"/>
              <a:ext cx="100186" cy="0"/>
            </a:xfrm>
            <a:prstGeom prst="line">
              <a:avLst/>
            </a:prstGeom>
            <a:noFill/>
            <a:ln w="28575" cap="flat" cmpd="sng" algn="ctr">
              <a:solidFill>
                <a:schemeClr val="tx1"/>
              </a:solidFill>
              <a:prstDash val="solid"/>
              <a:round/>
              <a:headEnd type="none" w="med" len="med"/>
              <a:tailEnd type="none" w="med" len="med"/>
            </a:ln>
            <a:effectLst/>
          </p:spPr>
        </p:cxnSp>
      </p:grpSp>
      <p:grpSp>
        <p:nvGrpSpPr>
          <p:cNvPr id="129" name="Group 128">
            <a:extLst>
              <a:ext uri="{FF2B5EF4-FFF2-40B4-BE49-F238E27FC236}">
                <a16:creationId xmlns:a16="http://schemas.microsoft.com/office/drawing/2014/main" id="{DA49B61F-577D-4E65-B65F-487FB026DF94}"/>
              </a:ext>
            </a:extLst>
          </p:cNvPr>
          <p:cNvGrpSpPr/>
          <p:nvPr/>
        </p:nvGrpSpPr>
        <p:grpSpPr>
          <a:xfrm>
            <a:off x="8086777" y="3320843"/>
            <a:ext cx="77203" cy="314827"/>
            <a:chOff x="6150126" y="3352801"/>
            <a:chExt cx="100186" cy="255461"/>
          </a:xfrm>
        </p:grpSpPr>
        <p:cxnSp>
          <p:nvCxnSpPr>
            <p:cNvPr id="130" name="Straight Connector 129">
              <a:extLst>
                <a:ext uri="{FF2B5EF4-FFF2-40B4-BE49-F238E27FC236}">
                  <a16:creationId xmlns:a16="http://schemas.microsoft.com/office/drawing/2014/main" id="{F84AFBF7-96D9-4409-850B-F90B2A1461DE}"/>
                </a:ext>
              </a:extLst>
            </p:cNvPr>
            <p:cNvCxnSpPr>
              <a:cxnSpLocks/>
            </p:cNvCxnSpPr>
            <p:nvPr/>
          </p:nvCxnSpPr>
          <p:spPr bwMode="auto">
            <a:xfrm>
              <a:off x="6200219" y="3352801"/>
              <a:ext cx="0" cy="250298"/>
            </a:xfrm>
            <a:prstGeom prst="line">
              <a:avLst/>
            </a:prstGeom>
            <a:noFill/>
            <a:ln w="28575" cap="flat" cmpd="sng" algn="ctr">
              <a:solidFill>
                <a:schemeClr val="tx1"/>
              </a:solidFill>
              <a:prstDash val="solid"/>
              <a:round/>
              <a:headEnd type="none" w="med" len="med"/>
              <a:tailEnd type="none" w="med" len="med"/>
            </a:ln>
            <a:effectLst/>
          </p:spPr>
        </p:cxnSp>
        <p:cxnSp>
          <p:nvCxnSpPr>
            <p:cNvPr id="131" name="Straight Connector 130">
              <a:extLst>
                <a:ext uri="{FF2B5EF4-FFF2-40B4-BE49-F238E27FC236}">
                  <a16:creationId xmlns:a16="http://schemas.microsoft.com/office/drawing/2014/main" id="{79AEEF50-8D27-4D5F-911F-9F22B6A1C269}"/>
                </a:ext>
              </a:extLst>
            </p:cNvPr>
            <p:cNvCxnSpPr/>
            <p:nvPr/>
          </p:nvCxnSpPr>
          <p:spPr bwMode="auto">
            <a:xfrm>
              <a:off x="6150126" y="3608262"/>
              <a:ext cx="100186" cy="0"/>
            </a:xfrm>
            <a:prstGeom prst="line">
              <a:avLst/>
            </a:prstGeom>
            <a:noFill/>
            <a:ln w="28575" cap="flat" cmpd="sng" algn="ctr">
              <a:solidFill>
                <a:schemeClr val="tx1"/>
              </a:solidFill>
              <a:prstDash val="solid"/>
              <a:round/>
              <a:headEnd type="none" w="med" len="med"/>
              <a:tailEnd type="none" w="med" len="med"/>
            </a:ln>
            <a:effectLst/>
          </p:spPr>
        </p:cxnSp>
        <p:cxnSp>
          <p:nvCxnSpPr>
            <p:cNvPr id="132" name="Straight Connector 131">
              <a:extLst>
                <a:ext uri="{FF2B5EF4-FFF2-40B4-BE49-F238E27FC236}">
                  <a16:creationId xmlns:a16="http://schemas.microsoft.com/office/drawing/2014/main" id="{524D6478-8C95-4CFF-B458-9D7837274272}"/>
                </a:ext>
              </a:extLst>
            </p:cNvPr>
            <p:cNvCxnSpPr/>
            <p:nvPr/>
          </p:nvCxnSpPr>
          <p:spPr bwMode="auto">
            <a:xfrm>
              <a:off x="6150126" y="3352801"/>
              <a:ext cx="100186" cy="0"/>
            </a:xfrm>
            <a:prstGeom prst="line">
              <a:avLst/>
            </a:prstGeom>
            <a:noFill/>
            <a:ln w="28575" cap="flat" cmpd="sng" algn="ctr">
              <a:solidFill>
                <a:schemeClr val="tx1"/>
              </a:solidFill>
              <a:prstDash val="solid"/>
              <a:round/>
              <a:headEnd type="none" w="med" len="med"/>
              <a:tailEnd type="none" w="med" len="med"/>
            </a:ln>
            <a:effectLst/>
          </p:spPr>
        </p:cxnSp>
      </p:grpSp>
      <p:grpSp>
        <p:nvGrpSpPr>
          <p:cNvPr id="133" name="Group 132">
            <a:extLst>
              <a:ext uri="{FF2B5EF4-FFF2-40B4-BE49-F238E27FC236}">
                <a16:creationId xmlns:a16="http://schemas.microsoft.com/office/drawing/2014/main" id="{C98869CC-7558-4EDB-9A30-C68B57DA73E1}"/>
              </a:ext>
            </a:extLst>
          </p:cNvPr>
          <p:cNvGrpSpPr/>
          <p:nvPr/>
        </p:nvGrpSpPr>
        <p:grpSpPr>
          <a:xfrm>
            <a:off x="8738661" y="3320840"/>
            <a:ext cx="79562" cy="897966"/>
            <a:chOff x="6145303" y="3352801"/>
            <a:chExt cx="105009" cy="253191"/>
          </a:xfrm>
        </p:grpSpPr>
        <p:cxnSp>
          <p:nvCxnSpPr>
            <p:cNvPr id="134" name="Straight Connector 133">
              <a:extLst>
                <a:ext uri="{FF2B5EF4-FFF2-40B4-BE49-F238E27FC236}">
                  <a16:creationId xmlns:a16="http://schemas.microsoft.com/office/drawing/2014/main" id="{74FBA082-406B-4FE7-9F3F-0FD820B87140}"/>
                </a:ext>
              </a:extLst>
            </p:cNvPr>
            <p:cNvCxnSpPr>
              <a:cxnSpLocks/>
            </p:cNvCxnSpPr>
            <p:nvPr/>
          </p:nvCxnSpPr>
          <p:spPr bwMode="auto">
            <a:xfrm>
              <a:off x="6200219" y="3352801"/>
              <a:ext cx="0" cy="250298"/>
            </a:xfrm>
            <a:prstGeom prst="line">
              <a:avLst/>
            </a:prstGeom>
            <a:noFill/>
            <a:ln w="28575" cap="flat" cmpd="sng" algn="ctr">
              <a:solidFill>
                <a:schemeClr val="tx1"/>
              </a:solidFill>
              <a:prstDash val="solid"/>
              <a:round/>
              <a:headEnd type="none" w="med" len="med"/>
              <a:tailEnd type="none" w="med" len="med"/>
            </a:ln>
            <a:effectLst/>
          </p:spPr>
        </p:cxnSp>
        <p:cxnSp>
          <p:nvCxnSpPr>
            <p:cNvPr id="135" name="Straight Connector 134">
              <a:extLst>
                <a:ext uri="{FF2B5EF4-FFF2-40B4-BE49-F238E27FC236}">
                  <a16:creationId xmlns:a16="http://schemas.microsoft.com/office/drawing/2014/main" id="{5453A297-8373-4396-9407-9E8998929A88}"/>
                </a:ext>
              </a:extLst>
            </p:cNvPr>
            <p:cNvCxnSpPr/>
            <p:nvPr/>
          </p:nvCxnSpPr>
          <p:spPr bwMode="auto">
            <a:xfrm>
              <a:off x="6145303" y="3605992"/>
              <a:ext cx="100186" cy="0"/>
            </a:xfrm>
            <a:prstGeom prst="line">
              <a:avLst/>
            </a:prstGeom>
            <a:noFill/>
            <a:ln w="28575" cap="flat" cmpd="sng" algn="ctr">
              <a:solidFill>
                <a:schemeClr val="tx1"/>
              </a:solidFill>
              <a:prstDash val="solid"/>
              <a:round/>
              <a:headEnd type="none" w="med" len="med"/>
              <a:tailEnd type="none" w="med" len="med"/>
            </a:ln>
            <a:effectLst/>
          </p:spPr>
        </p:cxnSp>
        <p:cxnSp>
          <p:nvCxnSpPr>
            <p:cNvPr id="136" name="Straight Connector 135">
              <a:extLst>
                <a:ext uri="{FF2B5EF4-FFF2-40B4-BE49-F238E27FC236}">
                  <a16:creationId xmlns:a16="http://schemas.microsoft.com/office/drawing/2014/main" id="{235F2035-241F-4D99-924A-9D31CA634CA1}"/>
                </a:ext>
              </a:extLst>
            </p:cNvPr>
            <p:cNvCxnSpPr/>
            <p:nvPr/>
          </p:nvCxnSpPr>
          <p:spPr bwMode="auto">
            <a:xfrm>
              <a:off x="6150126" y="3352801"/>
              <a:ext cx="100186" cy="0"/>
            </a:xfrm>
            <a:prstGeom prst="line">
              <a:avLst/>
            </a:prstGeom>
            <a:noFill/>
            <a:ln w="28575" cap="flat" cmpd="sng" algn="ctr">
              <a:solidFill>
                <a:schemeClr val="tx1"/>
              </a:solidFill>
              <a:prstDash val="solid"/>
              <a:round/>
              <a:headEnd type="none" w="med" len="med"/>
              <a:tailEnd type="none" w="med" len="med"/>
            </a:ln>
            <a:effectLst/>
          </p:spPr>
        </p:cxnSp>
      </p:grpSp>
      <p:grpSp>
        <p:nvGrpSpPr>
          <p:cNvPr id="137" name="Group 136">
            <a:extLst>
              <a:ext uri="{FF2B5EF4-FFF2-40B4-BE49-F238E27FC236}">
                <a16:creationId xmlns:a16="http://schemas.microsoft.com/office/drawing/2014/main" id="{8A0CD938-5D8E-4018-86B9-F1308CBD9CEC}"/>
              </a:ext>
            </a:extLst>
          </p:cNvPr>
          <p:cNvGrpSpPr/>
          <p:nvPr/>
        </p:nvGrpSpPr>
        <p:grpSpPr>
          <a:xfrm>
            <a:off x="9372579" y="3320843"/>
            <a:ext cx="71037" cy="379744"/>
            <a:chOff x="6150126" y="3352801"/>
            <a:chExt cx="100186" cy="255461"/>
          </a:xfrm>
        </p:grpSpPr>
        <p:cxnSp>
          <p:nvCxnSpPr>
            <p:cNvPr id="138" name="Straight Connector 137">
              <a:extLst>
                <a:ext uri="{FF2B5EF4-FFF2-40B4-BE49-F238E27FC236}">
                  <a16:creationId xmlns:a16="http://schemas.microsoft.com/office/drawing/2014/main" id="{1F4BF1E8-2770-45C1-882C-7B04D8938F0D}"/>
                </a:ext>
              </a:extLst>
            </p:cNvPr>
            <p:cNvCxnSpPr>
              <a:cxnSpLocks/>
            </p:cNvCxnSpPr>
            <p:nvPr/>
          </p:nvCxnSpPr>
          <p:spPr bwMode="auto">
            <a:xfrm>
              <a:off x="6200219" y="3352801"/>
              <a:ext cx="0" cy="250298"/>
            </a:xfrm>
            <a:prstGeom prst="line">
              <a:avLst/>
            </a:prstGeom>
            <a:noFill/>
            <a:ln w="28575" cap="flat" cmpd="sng" algn="ctr">
              <a:solidFill>
                <a:schemeClr val="tx1"/>
              </a:solidFill>
              <a:prstDash val="solid"/>
              <a:round/>
              <a:headEnd type="none" w="med" len="med"/>
              <a:tailEnd type="none" w="med" len="med"/>
            </a:ln>
            <a:effectLst/>
          </p:spPr>
        </p:cxnSp>
        <p:cxnSp>
          <p:nvCxnSpPr>
            <p:cNvPr id="139" name="Straight Connector 138">
              <a:extLst>
                <a:ext uri="{FF2B5EF4-FFF2-40B4-BE49-F238E27FC236}">
                  <a16:creationId xmlns:a16="http://schemas.microsoft.com/office/drawing/2014/main" id="{7C03E625-FB61-4E14-A55B-D8382D404213}"/>
                </a:ext>
              </a:extLst>
            </p:cNvPr>
            <p:cNvCxnSpPr/>
            <p:nvPr/>
          </p:nvCxnSpPr>
          <p:spPr bwMode="auto">
            <a:xfrm>
              <a:off x="6150126" y="3608262"/>
              <a:ext cx="100186" cy="0"/>
            </a:xfrm>
            <a:prstGeom prst="line">
              <a:avLst/>
            </a:prstGeom>
            <a:noFill/>
            <a:ln w="2857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8F54CF76-26A8-4824-A608-A8983174D363}"/>
                </a:ext>
              </a:extLst>
            </p:cNvPr>
            <p:cNvCxnSpPr/>
            <p:nvPr/>
          </p:nvCxnSpPr>
          <p:spPr bwMode="auto">
            <a:xfrm>
              <a:off x="6150126" y="3352801"/>
              <a:ext cx="100186" cy="0"/>
            </a:xfrm>
            <a:prstGeom prst="line">
              <a:avLst/>
            </a:prstGeom>
            <a:noFill/>
            <a:ln w="28575" cap="flat" cmpd="sng" algn="ctr">
              <a:solidFill>
                <a:schemeClr val="tx1"/>
              </a:solidFill>
              <a:prstDash val="solid"/>
              <a:round/>
              <a:headEnd type="none" w="med" len="med"/>
              <a:tailEnd type="none" w="med" len="med"/>
            </a:ln>
            <a:effectLst/>
          </p:spPr>
        </p:cxnSp>
      </p:grpSp>
      <p:grpSp>
        <p:nvGrpSpPr>
          <p:cNvPr id="141" name="Group 140">
            <a:extLst>
              <a:ext uri="{FF2B5EF4-FFF2-40B4-BE49-F238E27FC236}">
                <a16:creationId xmlns:a16="http://schemas.microsoft.com/office/drawing/2014/main" id="{11329F6B-34B6-4FFE-9326-E7A059322FB0}"/>
              </a:ext>
            </a:extLst>
          </p:cNvPr>
          <p:cNvGrpSpPr/>
          <p:nvPr/>
        </p:nvGrpSpPr>
        <p:grpSpPr>
          <a:xfrm>
            <a:off x="10025770" y="3320843"/>
            <a:ext cx="75262" cy="636302"/>
            <a:chOff x="6150126" y="3352801"/>
            <a:chExt cx="100186" cy="255461"/>
          </a:xfrm>
        </p:grpSpPr>
        <p:cxnSp>
          <p:nvCxnSpPr>
            <p:cNvPr id="142" name="Straight Connector 141">
              <a:extLst>
                <a:ext uri="{FF2B5EF4-FFF2-40B4-BE49-F238E27FC236}">
                  <a16:creationId xmlns:a16="http://schemas.microsoft.com/office/drawing/2014/main" id="{78A18409-2AB2-477E-B772-974FD510535E}"/>
                </a:ext>
              </a:extLst>
            </p:cNvPr>
            <p:cNvCxnSpPr>
              <a:cxnSpLocks/>
            </p:cNvCxnSpPr>
            <p:nvPr/>
          </p:nvCxnSpPr>
          <p:spPr bwMode="auto">
            <a:xfrm>
              <a:off x="6200219" y="3352801"/>
              <a:ext cx="0" cy="250298"/>
            </a:xfrm>
            <a:prstGeom prst="line">
              <a:avLst/>
            </a:prstGeom>
            <a:noFill/>
            <a:ln w="28575" cap="flat" cmpd="sng" algn="ctr">
              <a:solidFill>
                <a:schemeClr val="tx1"/>
              </a:solidFill>
              <a:prstDash val="solid"/>
              <a:round/>
              <a:headEnd type="none" w="med" len="med"/>
              <a:tailEnd type="none" w="med" len="med"/>
            </a:ln>
            <a:effectLst/>
          </p:spPr>
        </p:cxnSp>
        <p:cxnSp>
          <p:nvCxnSpPr>
            <p:cNvPr id="143" name="Straight Connector 142">
              <a:extLst>
                <a:ext uri="{FF2B5EF4-FFF2-40B4-BE49-F238E27FC236}">
                  <a16:creationId xmlns:a16="http://schemas.microsoft.com/office/drawing/2014/main" id="{3FB97DD5-27B1-4B5C-97BA-F37D219D209A}"/>
                </a:ext>
              </a:extLst>
            </p:cNvPr>
            <p:cNvCxnSpPr/>
            <p:nvPr/>
          </p:nvCxnSpPr>
          <p:spPr bwMode="auto">
            <a:xfrm>
              <a:off x="6150126" y="3608262"/>
              <a:ext cx="100186" cy="0"/>
            </a:xfrm>
            <a:prstGeom prst="line">
              <a:avLst/>
            </a:prstGeom>
            <a:noFill/>
            <a:ln w="28575" cap="flat" cmpd="sng" algn="ctr">
              <a:solidFill>
                <a:schemeClr val="tx1"/>
              </a:solidFill>
              <a:prstDash val="solid"/>
              <a:round/>
              <a:headEnd type="none" w="med" len="med"/>
              <a:tailEnd type="none" w="med" len="med"/>
            </a:ln>
            <a:effectLst/>
          </p:spPr>
        </p:cxnSp>
        <p:cxnSp>
          <p:nvCxnSpPr>
            <p:cNvPr id="144" name="Straight Connector 143">
              <a:extLst>
                <a:ext uri="{FF2B5EF4-FFF2-40B4-BE49-F238E27FC236}">
                  <a16:creationId xmlns:a16="http://schemas.microsoft.com/office/drawing/2014/main" id="{B841DBD0-09EF-439D-A974-1A84B379C599}"/>
                </a:ext>
              </a:extLst>
            </p:cNvPr>
            <p:cNvCxnSpPr/>
            <p:nvPr/>
          </p:nvCxnSpPr>
          <p:spPr bwMode="auto">
            <a:xfrm>
              <a:off x="6150126" y="3352801"/>
              <a:ext cx="100186" cy="0"/>
            </a:xfrm>
            <a:prstGeom prst="line">
              <a:avLst/>
            </a:prstGeom>
            <a:noFill/>
            <a:ln w="28575" cap="flat" cmpd="sng" algn="ctr">
              <a:solidFill>
                <a:schemeClr val="tx1"/>
              </a:solidFill>
              <a:prstDash val="solid"/>
              <a:round/>
              <a:headEnd type="none" w="med" len="med"/>
              <a:tailEnd type="none" w="med" len="med"/>
            </a:ln>
            <a:effectLst/>
          </p:spPr>
        </p:cxnSp>
      </p:grpSp>
      <p:grpSp>
        <p:nvGrpSpPr>
          <p:cNvPr id="145" name="Group 144">
            <a:extLst>
              <a:ext uri="{FF2B5EF4-FFF2-40B4-BE49-F238E27FC236}">
                <a16:creationId xmlns:a16="http://schemas.microsoft.com/office/drawing/2014/main" id="{947842C2-B509-4EA4-801B-266BCDCA3BD5}"/>
              </a:ext>
            </a:extLst>
          </p:cNvPr>
          <p:cNvGrpSpPr/>
          <p:nvPr/>
        </p:nvGrpSpPr>
        <p:grpSpPr>
          <a:xfrm>
            <a:off x="10678833" y="3321137"/>
            <a:ext cx="75263" cy="899139"/>
            <a:chOff x="6150126" y="3352801"/>
            <a:chExt cx="100186" cy="254530"/>
          </a:xfrm>
        </p:grpSpPr>
        <p:cxnSp>
          <p:nvCxnSpPr>
            <p:cNvPr id="146" name="Straight Connector 145">
              <a:extLst>
                <a:ext uri="{FF2B5EF4-FFF2-40B4-BE49-F238E27FC236}">
                  <a16:creationId xmlns:a16="http://schemas.microsoft.com/office/drawing/2014/main" id="{992A58C6-0E81-4334-B0CF-3E9747DE9C1C}"/>
                </a:ext>
              </a:extLst>
            </p:cNvPr>
            <p:cNvCxnSpPr>
              <a:cxnSpLocks/>
            </p:cNvCxnSpPr>
            <p:nvPr/>
          </p:nvCxnSpPr>
          <p:spPr bwMode="auto">
            <a:xfrm>
              <a:off x="6200219" y="3352801"/>
              <a:ext cx="0" cy="250298"/>
            </a:xfrm>
            <a:prstGeom prst="line">
              <a:avLst/>
            </a:prstGeom>
            <a:noFill/>
            <a:ln w="28575" cap="flat" cmpd="sng" algn="ctr">
              <a:solidFill>
                <a:schemeClr val="tx1"/>
              </a:solidFill>
              <a:prstDash val="solid"/>
              <a:round/>
              <a:headEnd type="none" w="med" len="med"/>
              <a:tailEnd type="none" w="med" len="med"/>
            </a:ln>
            <a:effectLst/>
          </p:spPr>
        </p:cxnSp>
        <p:cxnSp>
          <p:nvCxnSpPr>
            <p:cNvPr id="147" name="Straight Connector 146">
              <a:extLst>
                <a:ext uri="{FF2B5EF4-FFF2-40B4-BE49-F238E27FC236}">
                  <a16:creationId xmlns:a16="http://schemas.microsoft.com/office/drawing/2014/main" id="{C5DEA800-244A-4EDB-B0C3-3F4EE5BA63ED}"/>
                </a:ext>
              </a:extLst>
            </p:cNvPr>
            <p:cNvCxnSpPr/>
            <p:nvPr/>
          </p:nvCxnSpPr>
          <p:spPr bwMode="auto">
            <a:xfrm>
              <a:off x="6150126" y="3607331"/>
              <a:ext cx="100186" cy="0"/>
            </a:xfrm>
            <a:prstGeom prst="line">
              <a:avLst/>
            </a:prstGeom>
            <a:noFill/>
            <a:ln w="28575" cap="flat" cmpd="sng" algn="ctr">
              <a:solidFill>
                <a:schemeClr val="tx1"/>
              </a:solidFill>
              <a:prstDash val="solid"/>
              <a:round/>
              <a:headEnd type="none" w="med" len="med"/>
              <a:tailEnd type="none" w="med" len="med"/>
            </a:ln>
            <a:effectLst/>
          </p:spPr>
        </p:cxnSp>
        <p:cxnSp>
          <p:nvCxnSpPr>
            <p:cNvPr id="148" name="Straight Connector 147">
              <a:extLst>
                <a:ext uri="{FF2B5EF4-FFF2-40B4-BE49-F238E27FC236}">
                  <a16:creationId xmlns:a16="http://schemas.microsoft.com/office/drawing/2014/main" id="{66E64551-1B21-4955-AC45-EF8317D52257}"/>
                </a:ext>
              </a:extLst>
            </p:cNvPr>
            <p:cNvCxnSpPr/>
            <p:nvPr/>
          </p:nvCxnSpPr>
          <p:spPr bwMode="auto">
            <a:xfrm>
              <a:off x="6150126" y="3352801"/>
              <a:ext cx="100186" cy="0"/>
            </a:xfrm>
            <a:prstGeom prst="line">
              <a:avLst/>
            </a:prstGeom>
            <a:noFill/>
            <a:ln w="28575" cap="flat" cmpd="sng" algn="ctr">
              <a:solidFill>
                <a:schemeClr val="tx1"/>
              </a:solidFill>
              <a:prstDash val="solid"/>
              <a:round/>
              <a:headEnd type="none" w="med" len="med"/>
              <a:tailEnd type="none" w="med" len="med"/>
            </a:ln>
            <a:effectLst/>
          </p:spPr>
        </p:cxnSp>
      </p:grpSp>
      <p:sp>
        <p:nvSpPr>
          <p:cNvPr id="149" name="TextBox 148">
            <a:extLst>
              <a:ext uri="{FF2B5EF4-FFF2-40B4-BE49-F238E27FC236}">
                <a16:creationId xmlns:a16="http://schemas.microsoft.com/office/drawing/2014/main" id="{76253C7C-7111-474C-B3E2-909056E0A6A8}"/>
              </a:ext>
            </a:extLst>
          </p:cNvPr>
          <p:cNvSpPr txBox="1"/>
          <p:nvPr/>
        </p:nvSpPr>
        <p:spPr>
          <a:xfrm>
            <a:off x="7280183" y="3053522"/>
            <a:ext cx="370449" cy="307777"/>
          </a:xfrm>
          <a:prstGeom prst="rect">
            <a:avLst/>
          </a:prstGeom>
          <a:noFill/>
        </p:spPr>
        <p:txBody>
          <a:bodyPr wrap="none" rtlCol="0">
            <a:spAutoFit/>
          </a:bodyPr>
          <a:lstStyle/>
          <a:p>
            <a:pPr algn="ctr"/>
            <a:r>
              <a:rPr lang="en-US" sz="1400" dirty="0"/>
              <a:t>100</a:t>
            </a:r>
          </a:p>
        </p:txBody>
      </p:sp>
      <p:sp>
        <p:nvSpPr>
          <p:cNvPr id="150" name="TextBox 149">
            <a:extLst>
              <a:ext uri="{FF2B5EF4-FFF2-40B4-BE49-F238E27FC236}">
                <a16:creationId xmlns:a16="http://schemas.microsoft.com/office/drawing/2014/main" id="{A7FF3673-1E57-43C6-B72D-8F29E906F2C7}"/>
              </a:ext>
            </a:extLst>
          </p:cNvPr>
          <p:cNvSpPr txBox="1"/>
          <p:nvPr/>
        </p:nvSpPr>
        <p:spPr>
          <a:xfrm>
            <a:off x="7940154" y="3052762"/>
            <a:ext cx="370449" cy="307777"/>
          </a:xfrm>
          <a:prstGeom prst="rect">
            <a:avLst/>
          </a:prstGeom>
          <a:noFill/>
        </p:spPr>
        <p:txBody>
          <a:bodyPr wrap="none" rtlCol="0">
            <a:spAutoFit/>
          </a:bodyPr>
          <a:lstStyle/>
          <a:p>
            <a:pPr algn="ctr"/>
            <a:r>
              <a:rPr lang="en-US" sz="1400" dirty="0"/>
              <a:t>100</a:t>
            </a:r>
          </a:p>
        </p:txBody>
      </p:sp>
      <p:sp>
        <p:nvSpPr>
          <p:cNvPr id="151" name="TextBox 150">
            <a:extLst>
              <a:ext uri="{FF2B5EF4-FFF2-40B4-BE49-F238E27FC236}">
                <a16:creationId xmlns:a16="http://schemas.microsoft.com/office/drawing/2014/main" id="{82E84075-1019-4E53-AF38-2C80A572A17B}"/>
              </a:ext>
            </a:extLst>
          </p:cNvPr>
          <p:cNvSpPr txBox="1"/>
          <p:nvPr/>
        </p:nvSpPr>
        <p:spPr>
          <a:xfrm>
            <a:off x="8593217" y="3052762"/>
            <a:ext cx="370449" cy="307777"/>
          </a:xfrm>
          <a:prstGeom prst="rect">
            <a:avLst/>
          </a:prstGeom>
          <a:noFill/>
        </p:spPr>
        <p:txBody>
          <a:bodyPr wrap="none" rtlCol="0">
            <a:spAutoFit/>
          </a:bodyPr>
          <a:lstStyle/>
          <a:p>
            <a:pPr algn="ctr"/>
            <a:r>
              <a:rPr lang="en-US" sz="1400" dirty="0"/>
              <a:t>100</a:t>
            </a:r>
          </a:p>
        </p:txBody>
      </p:sp>
      <p:sp>
        <p:nvSpPr>
          <p:cNvPr id="152" name="TextBox 151">
            <a:extLst>
              <a:ext uri="{FF2B5EF4-FFF2-40B4-BE49-F238E27FC236}">
                <a16:creationId xmlns:a16="http://schemas.microsoft.com/office/drawing/2014/main" id="{288CB5BF-E855-4B4F-BE12-20E2FFED4815}"/>
              </a:ext>
            </a:extLst>
          </p:cNvPr>
          <p:cNvSpPr txBox="1"/>
          <p:nvPr/>
        </p:nvSpPr>
        <p:spPr>
          <a:xfrm>
            <a:off x="9222873" y="3048279"/>
            <a:ext cx="370449" cy="307777"/>
          </a:xfrm>
          <a:prstGeom prst="rect">
            <a:avLst/>
          </a:prstGeom>
          <a:noFill/>
        </p:spPr>
        <p:txBody>
          <a:bodyPr wrap="none" rtlCol="0">
            <a:spAutoFit/>
          </a:bodyPr>
          <a:lstStyle/>
          <a:p>
            <a:pPr algn="ctr"/>
            <a:r>
              <a:rPr lang="en-US" sz="1400" dirty="0"/>
              <a:t>100</a:t>
            </a:r>
          </a:p>
        </p:txBody>
      </p:sp>
      <p:sp>
        <p:nvSpPr>
          <p:cNvPr id="153" name="TextBox 152">
            <a:extLst>
              <a:ext uri="{FF2B5EF4-FFF2-40B4-BE49-F238E27FC236}">
                <a16:creationId xmlns:a16="http://schemas.microsoft.com/office/drawing/2014/main" id="{17417829-7CA9-4D41-953F-C6F7879FDD62}"/>
              </a:ext>
            </a:extLst>
          </p:cNvPr>
          <p:cNvSpPr txBox="1"/>
          <p:nvPr/>
        </p:nvSpPr>
        <p:spPr>
          <a:xfrm>
            <a:off x="9878177" y="3047519"/>
            <a:ext cx="370449" cy="307777"/>
          </a:xfrm>
          <a:prstGeom prst="rect">
            <a:avLst/>
          </a:prstGeom>
          <a:noFill/>
        </p:spPr>
        <p:txBody>
          <a:bodyPr wrap="none" rtlCol="0">
            <a:spAutoFit/>
          </a:bodyPr>
          <a:lstStyle/>
          <a:p>
            <a:pPr algn="ctr"/>
            <a:r>
              <a:rPr lang="en-US" sz="1400" dirty="0"/>
              <a:t>100</a:t>
            </a:r>
          </a:p>
        </p:txBody>
      </p:sp>
      <p:sp>
        <p:nvSpPr>
          <p:cNvPr id="154" name="TextBox 153">
            <a:extLst>
              <a:ext uri="{FF2B5EF4-FFF2-40B4-BE49-F238E27FC236}">
                <a16:creationId xmlns:a16="http://schemas.microsoft.com/office/drawing/2014/main" id="{36C79CFC-9112-4F67-A3EF-D07F6FDCD054}"/>
              </a:ext>
            </a:extLst>
          </p:cNvPr>
          <p:cNvSpPr txBox="1"/>
          <p:nvPr/>
        </p:nvSpPr>
        <p:spPr>
          <a:xfrm>
            <a:off x="10531240" y="3047519"/>
            <a:ext cx="370449" cy="307777"/>
          </a:xfrm>
          <a:prstGeom prst="rect">
            <a:avLst/>
          </a:prstGeom>
          <a:noFill/>
        </p:spPr>
        <p:txBody>
          <a:bodyPr wrap="none" rtlCol="0">
            <a:spAutoFit/>
          </a:bodyPr>
          <a:lstStyle/>
          <a:p>
            <a:pPr algn="ctr"/>
            <a:r>
              <a:rPr lang="en-US" sz="1400" dirty="0"/>
              <a:t>100</a:t>
            </a:r>
          </a:p>
        </p:txBody>
      </p:sp>
      <p:sp>
        <p:nvSpPr>
          <p:cNvPr id="155" name="TextBox 154">
            <a:extLst>
              <a:ext uri="{FF2B5EF4-FFF2-40B4-BE49-F238E27FC236}">
                <a16:creationId xmlns:a16="http://schemas.microsoft.com/office/drawing/2014/main" id="{F6141414-AE95-4E94-9E67-89FEF12CC170}"/>
              </a:ext>
            </a:extLst>
          </p:cNvPr>
          <p:cNvSpPr txBox="1"/>
          <p:nvPr/>
        </p:nvSpPr>
        <p:spPr>
          <a:xfrm>
            <a:off x="11184372" y="3030813"/>
            <a:ext cx="370449" cy="307777"/>
          </a:xfrm>
          <a:prstGeom prst="rect">
            <a:avLst/>
          </a:prstGeom>
          <a:noFill/>
        </p:spPr>
        <p:txBody>
          <a:bodyPr wrap="none" rtlCol="0">
            <a:spAutoFit/>
          </a:bodyPr>
          <a:lstStyle/>
          <a:p>
            <a:pPr algn="ctr"/>
            <a:r>
              <a:rPr lang="en-US" sz="1400" dirty="0"/>
              <a:t>100</a:t>
            </a:r>
          </a:p>
        </p:txBody>
      </p:sp>
      <p:grpSp>
        <p:nvGrpSpPr>
          <p:cNvPr id="156" name="Group 155">
            <a:extLst>
              <a:ext uri="{FF2B5EF4-FFF2-40B4-BE49-F238E27FC236}">
                <a16:creationId xmlns:a16="http://schemas.microsoft.com/office/drawing/2014/main" id="{D5AD2659-F318-421E-9E55-D63EA79A0BCB}"/>
              </a:ext>
            </a:extLst>
          </p:cNvPr>
          <p:cNvGrpSpPr/>
          <p:nvPr/>
        </p:nvGrpSpPr>
        <p:grpSpPr>
          <a:xfrm>
            <a:off x="11330995" y="3326619"/>
            <a:ext cx="77203" cy="314827"/>
            <a:chOff x="6150126" y="3352801"/>
            <a:chExt cx="100186" cy="255461"/>
          </a:xfrm>
        </p:grpSpPr>
        <p:cxnSp>
          <p:nvCxnSpPr>
            <p:cNvPr id="157" name="Straight Connector 156">
              <a:extLst>
                <a:ext uri="{FF2B5EF4-FFF2-40B4-BE49-F238E27FC236}">
                  <a16:creationId xmlns:a16="http://schemas.microsoft.com/office/drawing/2014/main" id="{14CBE17C-612D-433D-B89B-DD15F99C86FE}"/>
                </a:ext>
              </a:extLst>
            </p:cNvPr>
            <p:cNvCxnSpPr>
              <a:cxnSpLocks/>
            </p:cNvCxnSpPr>
            <p:nvPr/>
          </p:nvCxnSpPr>
          <p:spPr bwMode="auto">
            <a:xfrm>
              <a:off x="6200219" y="3352801"/>
              <a:ext cx="0" cy="250298"/>
            </a:xfrm>
            <a:prstGeom prst="line">
              <a:avLst/>
            </a:prstGeom>
            <a:noFill/>
            <a:ln w="28575" cap="flat" cmpd="sng" algn="ctr">
              <a:solidFill>
                <a:schemeClr val="tx1"/>
              </a:solidFill>
              <a:prstDash val="solid"/>
              <a:round/>
              <a:headEnd type="none" w="med" len="med"/>
              <a:tailEnd type="none" w="med" len="med"/>
            </a:ln>
            <a:effectLst/>
          </p:spPr>
        </p:cxnSp>
        <p:cxnSp>
          <p:nvCxnSpPr>
            <p:cNvPr id="158" name="Straight Connector 157">
              <a:extLst>
                <a:ext uri="{FF2B5EF4-FFF2-40B4-BE49-F238E27FC236}">
                  <a16:creationId xmlns:a16="http://schemas.microsoft.com/office/drawing/2014/main" id="{09EB30B1-28F8-4AF9-9054-ADDC95589694}"/>
                </a:ext>
              </a:extLst>
            </p:cNvPr>
            <p:cNvCxnSpPr/>
            <p:nvPr/>
          </p:nvCxnSpPr>
          <p:spPr bwMode="auto">
            <a:xfrm>
              <a:off x="6150126" y="3608262"/>
              <a:ext cx="100186" cy="0"/>
            </a:xfrm>
            <a:prstGeom prst="line">
              <a:avLst/>
            </a:prstGeom>
            <a:noFill/>
            <a:ln w="2857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972821B6-5BA2-4D79-8521-F703476784E5}"/>
                </a:ext>
              </a:extLst>
            </p:cNvPr>
            <p:cNvCxnSpPr/>
            <p:nvPr/>
          </p:nvCxnSpPr>
          <p:spPr bwMode="auto">
            <a:xfrm>
              <a:off x="6150126" y="3352801"/>
              <a:ext cx="100186" cy="0"/>
            </a:xfrm>
            <a:prstGeom prst="line">
              <a:avLst/>
            </a:prstGeom>
            <a:noFill/>
            <a:ln w="28575" cap="flat" cmpd="sng" algn="ctr">
              <a:solidFill>
                <a:schemeClr val="tx1"/>
              </a:solidFill>
              <a:prstDash val="solid"/>
              <a:round/>
              <a:headEnd type="none" w="med" len="med"/>
              <a:tailEnd type="none" w="med" len="med"/>
            </a:ln>
            <a:effectLst/>
          </p:spPr>
        </p:cxnSp>
      </p:grpSp>
      <p:sp>
        <p:nvSpPr>
          <p:cNvPr id="160" name="TextBox 159">
            <a:extLst>
              <a:ext uri="{FF2B5EF4-FFF2-40B4-BE49-F238E27FC236}">
                <a16:creationId xmlns:a16="http://schemas.microsoft.com/office/drawing/2014/main" id="{53B5A7BD-D8F7-4137-97D8-762E25A98B80}"/>
              </a:ext>
            </a:extLst>
          </p:cNvPr>
          <p:cNvSpPr txBox="1"/>
          <p:nvPr/>
        </p:nvSpPr>
        <p:spPr>
          <a:xfrm>
            <a:off x="7322421" y="4598585"/>
            <a:ext cx="332323" cy="437043"/>
          </a:xfrm>
          <a:prstGeom prst="rect">
            <a:avLst/>
          </a:prstGeom>
          <a:noFill/>
        </p:spPr>
        <p:txBody>
          <a:bodyPr wrap="none" rtlCol="0">
            <a:spAutoFit/>
          </a:bodyPr>
          <a:lstStyle/>
          <a:p>
            <a:pPr algn="ctr">
              <a:lnSpc>
                <a:spcPct val="80000"/>
              </a:lnSpc>
            </a:pPr>
            <a:r>
              <a:rPr lang="en-US" sz="1400" b="0" dirty="0">
                <a:solidFill>
                  <a:schemeClr val="bg2">
                    <a:lumMod val="10000"/>
                  </a:schemeClr>
                </a:solidFill>
              </a:rPr>
              <a:t>23/</a:t>
            </a:r>
          </a:p>
          <a:p>
            <a:pPr algn="ctr">
              <a:lnSpc>
                <a:spcPct val="80000"/>
              </a:lnSpc>
            </a:pPr>
            <a:r>
              <a:rPr lang="en-US" sz="1400" b="0" dirty="0">
                <a:solidFill>
                  <a:schemeClr val="bg2">
                    <a:lumMod val="10000"/>
                  </a:schemeClr>
                </a:solidFill>
              </a:rPr>
              <a:t>23</a:t>
            </a:r>
          </a:p>
        </p:txBody>
      </p:sp>
      <p:sp>
        <p:nvSpPr>
          <p:cNvPr id="161" name="TextBox 160">
            <a:extLst>
              <a:ext uri="{FF2B5EF4-FFF2-40B4-BE49-F238E27FC236}">
                <a16:creationId xmlns:a16="http://schemas.microsoft.com/office/drawing/2014/main" id="{B4A5033D-9563-429E-A466-B0814DF244F5}"/>
              </a:ext>
            </a:extLst>
          </p:cNvPr>
          <p:cNvSpPr txBox="1"/>
          <p:nvPr/>
        </p:nvSpPr>
        <p:spPr>
          <a:xfrm>
            <a:off x="7959218" y="4598585"/>
            <a:ext cx="332322" cy="437043"/>
          </a:xfrm>
          <a:prstGeom prst="rect">
            <a:avLst/>
          </a:prstGeom>
          <a:noFill/>
        </p:spPr>
        <p:txBody>
          <a:bodyPr wrap="none" rtlCol="0">
            <a:spAutoFit/>
          </a:bodyPr>
          <a:lstStyle/>
          <a:p>
            <a:pPr algn="ctr">
              <a:lnSpc>
                <a:spcPct val="80000"/>
              </a:lnSpc>
            </a:pPr>
            <a:r>
              <a:rPr lang="en-US" sz="1400" b="0" dirty="0">
                <a:solidFill>
                  <a:schemeClr val="bg2">
                    <a:lumMod val="10000"/>
                  </a:schemeClr>
                </a:solidFill>
              </a:rPr>
              <a:t>18/</a:t>
            </a:r>
          </a:p>
          <a:p>
            <a:pPr algn="ctr">
              <a:lnSpc>
                <a:spcPct val="80000"/>
              </a:lnSpc>
            </a:pPr>
            <a:r>
              <a:rPr lang="en-US" sz="1400" b="0" dirty="0">
                <a:solidFill>
                  <a:schemeClr val="bg2">
                    <a:lumMod val="10000"/>
                  </a:schemeClr>
                </a:solidFill>
              </a:rPr>
              <a:t>18</a:t>
            </a:r>
          </a:p>
        </p:txBody>
      </p:sp>
      <p:sp>
        <p:nvSpPr>
          <p:cNvPr id="162" name="TextBox 161">
            <a:extLst>
              <a:ext uri="{FF2B5EF4-FFF2-40B4-BE49-F238E27FC236}">
                <a16:creationId xmlns:a16="http://schemas.microsoft.com/office/drawing/2014/main" id="{3B5FDA42-AD04-4CF8-B8A1-AF44F4619AFA}"/>
              </a:ext>
            </a:extLst>
          </p:cNvPr>
          <p:cNvSpPr txBox="1"/>
          <p:nvPr/>
        </p:nvSpPr>
        <p:spPr>
          <a:xfrm>
            <a:off x="8650408" y="4598585"/>
            <a:ext cx="256067" cy="437043"/>
          </a:xfrm>
          <a:prstGeom prst="rect">
            <a:avLst/>
          </a:prstGeom>
          <a:noFill/>
        </p:spPr>
        <p:txBody>
          <a:bodyPr wrap="none" rtlCol="0">
            <a:spAutoFit/>
          </a:bodyPr>
          <a:lstStyle/>
          <a:p>
            <a:pPr algn="ctr">
              <a:lnSpc>
                <a:spcPct val="80000"/>
              </a:lnSpc>
            </a:pPr>
            <a:r>
              <a:rPr lang="en-US" sz="1400" b="0" dirty="0">
                <a:solidFill>
                  <a:schemeClr val="bg2">
                    <a:lumMod val="10000"/>
                  </a:schemeClr>
                </a:solidFill>
              </a:rPr>
              <a:t>5/</a:t>
            </a:r>
          </a:p>
          <a:p>
            <a:pPr algn="ctr">
              <a:lnSpc>
                <a:spcPct val="80000"/>
              </a:lnSpc>
            </a:pPr>
            <a:r>
              <a:rPr lang="en-US" sz="1400" b="0" dirty="0">
                <a:solidFill>
                  <a:schemeClr val="bg2">
                    <a:lumMod val="10000"/>
                  </a:schemeClr>
                </a:solidFill>
              </a:rPr>
              <a:t>5</a:t>
            </a:r>
          </a:p>
        </p:txBody>
      </p:sp>
      <p:sp>
        <p:nvSpPr>
          <p:cNvPr id="163" name="TextBox 162">
            <a:extLst>
              <a:ext uri="{FF2B5EF4-FFF2-40B4-BE49-F238E27FC236}">
                <a16:creationId xmlns:a16="http://schemas.microsoft.com/office/drawing/2014/main" id="{61D7BE01-58BE-4136-8761-87032BF66052}"/>
              </a:ext>
            </a:extLst>
          </p:cNvPr>
          <p:cNvSpPr txBox="1"/>
          <p:nvPr/>
        </p:nvSpPr>
        <p:spPr>
          <a:xfrm>
            <a:off x="9241937" y="4598585"/>
            <a:ext cx="332322" cy="437043"/>
          </a:xfrm>
          <a:prstGeom prst="rect">
            <a:avLst/>
          </a:prstGeom>
          <a:noFill/>
        </p:spPr>
        <p:txBody>
          <a:bodyPr wrap="none" rtlCol="0">
            <a:spAutoFit/>
          </a:bodyPr>
          <a:lstStyle/>
          <a:p>
            <a:pPr algn="ctr">
              <a:lnSpc>
                <a:spcPct val="80000"/>
              </a:lnSpc>
            </a:pPr>
            <a:r>
              <a:rPr lang="en-US" sz="1400" b="0" dirty="0">
                <a:solidFill>
                  <a:schemeClr val="bg2">
                    <a:lumMod val="10000"/>
                  </a:schemeClr>
                </a:solidFill>
              </a:rPr>
              <a:t>15/</a:t>
            </a:r>
          </a:p>
          <a:p>
            <a:pPr algn="ctr">
              <a:lnSpc>
                <a:spcPct val="80000"/>
              </a:lnSpc>
            </a:pPr>
            <a:r>
              <a:rPr lang="en-US" sz="1400" b="0" dirty="0">
                <a:solidFill>
                  <a:schemeClr val="bg2">
                    <a:lumMod val="10000"/>
                  </a:schemeClr>
                </a:solidFill>
              </a:rPr>
              <a:t>15</a:t>
            </a:r>
          </a:p>
        </p:txBody>
      </p:sp>
      <p:sp>
        <p:nvSpPr>
          <p:cNvPr id="164" name="TextBox 163">
            <a:extLst>
              <a:ext uri="{FF2B5EF4-FFF2-40B4-BE49-F238E27FC236}">
                <a16:creationId xmlns:a16="http://schemas.microsoft.com/office/drawing/2014/main" id="{F1CC2DD9-5320-444E-BC89-776A2055627D}"/>
              </a:ext>
            </a:extLst>
          </p:cNvPr>
          <p:cNvSpPr txBox="1"/>
          <p:nvPr/>
        </p:nvSpPr>
        <p:spPr>
          <a:xfrm>
            <a:off x="9935368" y="4598585"/>
            <a:ext cx="256067" cy="437043"/>
          </a:xfrm>
          <a:prstGeom prst="rect">
            <a:avLst/>
          </a:prstGeom>
          <a:noFill/>
        </p:spPr>
        <p:txBody>
          <a:bodyPr wrap="none" rtlCol="0">
            <a:spAutoFit/>
          </a:bodyPr>
          <a:lstStyle/>
          <a:p>
            <a:pPr algn="ctr">
              <a:lnSpc>
                <a:spcPct val="80000"/>
              </a:lnSpc>
            </a:pPr>
            <a:r>
              <a:rPr lang="en-US" sz="1400" b="0" dirty="0">
                <a:solidFill>
                  <a:schemeClr val="bg2">
                    <a:lumMod val="10000"/>
                  </a:schemeClr>
                </a:solidFill>
              </a:rPr>
              <a:t>8/</a:t>
            </a:r>
          </a:p>
          <a:p>
            <a:pPr algn="ctr">
              <a:lnSpc>
                <a:spcPct val="80000"/>
              </a:lnSpc>
            </a:pPr>
            <a:r>
              <a:rPr lang="en-US" sz="1400" b="0" dirty="0">
                <a:solidFill>
                  <a:schemeClr val="bg2">
                    <a:lumMod val="10000"/>
                  </a:schemeClr>
                </a:solidFill>
              </a:rPr>
              <a:t>8</a:t>
            </a:r>
          </a:p>
        </p:txBody>
      </p:sp>
      <p:sp>
        <p:nvSpPr>
          <p:cNvPr id="165" name="TextBox 164">
            <a:extLst>
              <a:ext uri="{FF2B5EF4-FFF2-40B4-BE49-F238E27FC236}">
                <a16:creationId xmlns:a16="http://schemas.microsoft.com/office/drawing/2014/main" id="{72FEDE41-2FFA-4653-8E47-5000B1517BCF}"/>
              </a:ext>
            </a:extLst>
          </p:cNvPr>
          <p:cNvSpPr txBox="1"/>
          <p:nvPr/>
        </p:nvSpPr>
        <p:spPr>
          <a:xfrm>
            <a:off x="10588431" y="4598585"/>
            <a:ext cx="256067" cy="437043"/>
          </a:xfrm>
          <a:prstGeom prst="rect">
            <a:avLst/>
          </a:prstGeom>
          <a:noFill/>
        </p:spPr>
        <p:txBody>
          <a:bodyPr wrap="none" rtlCol="0">
            <a:spAutoFit/>
          </a:bodyPr>
          <a:lstStyle/>
          <a:p>
            <a:pPr algn="ctr">
              <a:lnSpc>
                <a:spcPct val="80000"/>
              </a:lnSpc>
            </a:pPr>
            <a:r>
              <a:rPr lang="en-US" sz="1400" b="0" dirty="0">
                <a:solidFill>
                  <a:schemeClr val="bg2">
                    <a:lumMod val="10000"/>
                  </a:schemeClr>
                </a:solidFill>
              </a:rPr>
              <a:t>5/</a:t>
            </a:r>
          </a:p>
          <a:p>
            <a:pPr algn="ctr">
              <a:lnSpc>
                <a:spcPct val="80000"/>
              </a:lnSpc>
            </a:pPr>
            <a:r>
              <a:rPr lang="en-US" sz="1400" b="0" dirty="0">
                <a:solidFill>
                  <a:schemeClr val="bg2">
                    <a:lumMod val="10000"/>
                  </a:schemeClr>
                </a:solidFill>
              </a:rPr>
              <a:t>5</a:t>
            </a:r>
          </a:p>
        </p:txBody>
      </p:sp>
      <p:sp>
        <p:nvSpPr>
          <p:cNvPr id="166" name="TextBox 165">
            <a:extLst>
              <a:ext uri="{FF2B5EF4-FFF2-40B4-BE49-F238E27FC236}">
                <a16:creationId xmlns:a16="http://schemas.microsoft.com/office/drawing/2014/main" id="{163ADEC6-6D24-4DAB-9F1D-DF857C95DA90}"/>
              </a:ext>
            </a:extLst>
          </p:cNvPr>
          <p:cNvSpPr txBox="1"/>
          <p:nvPr/>
        </p:nvSpPr>
        <p:spPr>
          <a:xfrm>
            <a:off x="11203436" y="4598585"/>
            <a:ext cx="332322" cy="437043"/>
          </a:xfrm>
          <a:prstGeom prst="rect">
            <a:avLst/>
          </a:prstGeom>
          <a:noFill/>
        </p:spPr>
        <p:txBody>
          <a:bodyPr wrap="none" rtlCol="0">
            <a:spAutoFit/>
          </a:bodyPr>
          <a:lstStyle/>
          <a:p>
            <a:pPr algn="ctr">
              <a:lnSpc>
                <a:spcPct val="80000"/>
              </a:lnSpc>
            </a:pPr>
            <a:r>
              <a:rPr lang="en-US" sz="1400" b="0" dirty="0">
                <a:solidFill>
                  <a:schemeClr val="bg2">
                    <a:lumMod val="10000"/>
                  </a:schemeClr>
                </a:solidFill>
              </a:rPr>
              <a:t>18/</a:t>
            </a:r>
          </a:p>
          <a:p>
            <a:pPr algn="ctr">
              <a:lnSpc>
                <a:spcPct val="80000"/>
              </a:lnSpc>
            </a:pPr>
            <a:r>
              <a:rPr lang="en-US" sz="1400" b="0" dirty="0">
                <a:solidFill>
                  <a:schemeClr val="bg2">
                    <a:lumMod val="10000"/>
                  </a:schemeClr>
                </a:solidFill>
              </a:rPr>
              <a:t>18</a:t>
            </a:r>
          </a:p>
        </p:txBody>
      </p:sp>
      <p:sp>
        <p:nvSpPr>
          <p:cNvPr id="167" name="Rectangle 1">
            <a:extLst>
              <a:ext uri="{FF2B5EF4-FFF2-40B4-BE49-F238E27FC236}">
                <a16:creationId xmlns:a16="http://schemas.microsoft.com/office/drawing/2014/main" id="{95743596-E611-4B8C-BEDF-FF36A557FA6A}"/>
              </a:ext>
            </a:extLst>
          </p:cNvPr>
          <p:cNvSpPr>
            <a:spLocks noChangeArrowheads="1"/>
          </p:cNvSpPr>
          <p:nvPr/>
        </p:nvSpPr>
        <p:spPr bwMode="auto">
          <a:xfrm>
            <a:off x="6583205" y="4717468"/>
            <a:ext cx="795027" cy="263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altLang="en-US" sz="1400" b="0" dirty="0"/>
              <a:t>n/N =</a:t>
            </a:r>
          </a:p>
        </p:txBody>
      </p:sp>
    </p:spTree>
    <p:extLst>
      <p:ext uri="{BB962C8B-B14F-4D97-AF65-F5344CB8AC3E}">
        <p14:creationId xmlns:p14="http://schemas.microsoft.com/office/powerpoint/2010/main" val="215763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2615"/>
            <a:ext cx="10869614" cy="1181218"/>
          </a:xfrm>
        </p:spPr>
        <p:txBody>
          <a:bodyPr vert="horz" wrap="square" lIns="91416" tIns="45708" rIns="91416" bIns="45708" numCol="1" rtlCol="0" anchor="ctr" anchorCtr="0" compatLnSpc="1">
            <a:prstTxWarp prst="textNoShape">
              <a:avLst/>
            </a:prstTxWarp>
            <a:normAutofit fontScale="90000"/>
          </a:bodyPr>
          <a:lstStyle/>
          <a:p>
            <a:r>
              <a:rPr lang="en-US" altLang="en-US" sz="4000" dirty="0"/>
              <a:t>QUARTZ-I: OBV/PTV/RTV + DSV + SOF ± RBV for DAA-Experienced Pts With GT1 HCV</a:t>
            </a:r>
            <a:endParaRPr lang="en-US" sz="4000" dirty="0"/>
          </a:p>
        </p:txBody>
      </p:sp>
      <p:sp>
        <p:nvSpPr>
          <p:cNvPr id="3" name="Content Placeholder 2"/>
          <p:cNvSpPr>
            <a:spLocks noGrp="1"/>
          </p:cNvSpPr>
          <p:nvPr>
            <p:ph sz="half" idx="1"/>
          </p:nvPr>
        </p:nvSpPr>
        <p:spPr>
          <a:xfrm>
            <a:off x="473065" y="4325902"/>
            <a:ext cx="5530385" cy="1600543"/>
          </a:xfrm>
        </p:spPr>
        <p:txBody>
          <a:bodyPr>
            <a:noAutofit/>
          </a:bodyPr>
          <a:lstStyle/>
          <a:p>
            <a:r>
              <a:rPr lang="en-US" altLang="en-US" sz="1999" dirty="0"/>
              <a:t>Multicenter, open-label phase II study</a:t>
            </a:r>
          </a:p>
          <a:p>
            <a:r>
              <a:rPr lang="en-US" sz="1999" dirty="0"/>
              <a:t>14/20 GT1a had previous OBV/PTV/RTV + DSV failure; no previous LDV/SOF failure</a:t>
            </a:r>
          </a:p>
          <a:p>
            <a:r>
              <a:rPr lang="en-US" sz="1999" dirty="0"/>
              <a:t>BL RASs: D168E/V (n = 5); Y93C/F/H (4); Q30E/H/R (n = 12)</a:t>
            </a:r>
          </a:p>
        </p:txBody>
      </p:sp>
      <p:grpSp>
        <p:nvGrpSpPr>
          <p:cNvPr id="7" name="Group 1"/>
          <p:cNvGrpSpPr>
            <a:grpSpLocks/>
          </p:cNvGrpSpPr>
          <p:nvPr/>
        </p:nvGrpSpPr>
        <p:grpSpPr bwMode="auto">
          <a:xfrm>
            <a:off x="9192405" y="6207989"/>
            <a:ext cx="2672654" cy="450733"/>
            <a:chOff x="9289790" y="4481726"/>
            <a:chExt cx="2673350" cy="450347"/>
          </a:xfrm>
        </p:grpSpPr>
        <p:pic>
          <p:nvPicPr>
            <p:cNvPr id="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4"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da-DK" altLang="en-US" sz="1400" b="0" dirty="0">
                <a:solidFill>
                  <a:schemeClr val="bg2"/>
                </a:solidFill>
              </a:rPr>
              <a:t>Poordad F, et al. EASL 2016. Abstract SAT-156.</a:t>
            </a:r>
          </a:p>
        </p:txBody>
      </p:sp>
      <p:grpSp>
        <p:nvGrpSpPr>
          <p:cNvPr id="32" name="Group 31"/>
          <p:cNvGrpSpPr/>
          <p:nvPr/>
        </p:nvGrpSpPr>
        <p:grpSpPr>
          <a:xfrm>
            <a:off x="473066" y="1399498"/>
            <a:ext cx="5937070" cy="2730996"/>
            <a:chOff x="298998" y="1735902"/>
            <a:chExt cx="5938617" cy="2457480"/>
          </a:xfrm>
        </p:grpSpPr>
        <p:sp>
          <p:nvSpPr>
            <p:cNvPr id="11" name="Text Box 45"/>
            <p:cNvSpPr txBox="1">
              <a:spLocks noChangeArrowheads="1"/>
            </p:cNvSpPr>
            <p:nvPr/>
          </p:nvSpPr>
          <p:spPr bwMode="auto">
            <a:xfrm>
              <a:off x="298998" y="2261108"/>
              <a:ext cx="1463040" cy="470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GB" altLang="en-US" sz="1400" b="0" dirty="0">
                  <a:solidFill>
                    <a:schemeClr val="tx1"/>
                  </a:solidFill>
                  <a:ea typeface="MS PGothic" panose="020B0600070205080204" pitchFamily="34" charset="-128"/>
                </a:rPr>
                <a:t>Noncirrhotic GT1a</a:t>
              </a:r>
              <a:endParaRPr lang="en-US" altLang="en-US" sz="1400" b="0" dirty="0">
                <a:solidFill>
                  <a:schemeClr val="tx1"/>
                </a:solidFill>
                <a:ea typeface="MS PGothic" panose="020B0600070205080204" pitchFamily="34" charset="-128"/>
              </a:endParaRPr>
            </a:p>
          </p:txBody>
        </p:sp>
        <p:sp>
          <p:nvSpPr>
            <p:cNvPr id="12" name="Rectangle 11"/>
            <p:cNvSpPr>
              <a:spLocks noChangeArrowheads="1"/>
            </p:cNvSpPr>
            <p:nvPr/>
          </p:nvSpPr>
          <p:spPr bwMode="auto">
            <a:xfrm>
              <a:off x="1906727" y="3553619"/>
              <a:ext cx="1920240" cy="639763"/>
            </a:xfrm>
            <a:prstGeom prst="rect">
              <a:avLst/>
            </a:prstGeom>
            <a:solidFill>
              <a:schemeClr val="accent1"/>
            </a:solidFill>
            <a:ln w="9525">
              <a:noFill/>
              <a:miter lim="800000"/>
              <a:headEnd/>
              <a:tailEnd/>
            </a:ln>
          </p:spPr>
          <p:txBody>
            <a:bodyPr wrap="none" anchor="ctr" anchorCtr="1"/>
            <a:lstStyle/>
            <a:p>
              <a:pPr algn="ctr">
                <a:defRPr/>
              </a:pPr>
              <a:r>
                <a:rPr lang="en-US" sz="1400" dirty="0">
                  <a:solidFill>
                    <a:schemeClr val="bg2">
                      <a:lumMod val="10000"/>
                    </a:schemeClr>
                  </a:solidFill>
                  <a:latin typeface="Arial" charset="0"/>
                  <a:cs typeface="Arial" charset="0"/>
                </a:rPr>
                <a:t>OBV/PTV/RTV + DSV </a:t>
              </a:r>
            </a:p>
            <a:p>
              <a:pPr algn="ctr">
                <a:defRPr/>
              </a:pPr>
              <a:r>
                <a:rPr lang="en-US" sz="1400" dirty="0">
                  <a:solidFill>
                    <a:schemeClr val="bg2">
                      <a:lumMod val="10000"/>
                    </a:schemeClr>
                  </a:solidFill>
                  <a:latin typeface="Arial" charset="0"/>
                  <a:cs typeface="Arial" charset="0"/>
                </a:rPr>
                <a:t>+ SOF </a:t>
              </a:r>
              <a:br>
                <a:rPr lang="en-US" sz="1400" dirty="0">
                  <a:solidFill>
                    <a:schemeClr val="bg2">
                      <a:lumMod val="10000"/>
                    </a:schemeClr>
                  </a:solidFill>
                  <a:latin typeface="Arial" charset="0"/>
                  <a:cs typeface="Arial" charset="0"/>
                </a:rPr>
              </a:br>
              <a:r>
                <a:rPr lang="en-US" sz="1400" b="0" dirty="0">
                  <a:solidFill>
                    <a:schemeClr val="bg2">
                      <a:lumMod val="10000"/>
                    </a:schemeClr>
                  </a:solidFill>
                  <a:latin typeface="Arial" charset="0"/>
                  <a:cs typeface="Arial" charset="0"/>
                </a:rPr>
                <a:t>(n = 2)</a:t>
              </a:r>
            </a:p>
          </p:txBody>
        </p:sp>
        <p:sp>
          <p:nvSpPr>
            <p:cNvPr id="13" name="Rectangle 12"/>
            <p:cNvSpPr>
              <a:spLocks noChangeArrowheads="1"/>
            </p:cNvSpPr>
            <p:nvPr/>
          </p:nvSpPr>
          <p:spPr bwMode="auto">
            <a:xfrm>
              <a:off x="1906727" y="2213769"/>
              <a:ext cx="1920240" cy="639763"/>
            </a:xfrm>
            <a:prstGeom prst="rect">
              <a:avLst/>
            </a:prstGeom>
            <a:solidFill>
              <a:schemeClr val="accent2"/>
            </a:solidFill>
            <a:ln w="9525">
              <a:noFill/>
              <a:miter lim="800000"/>
              <a:headEnd/>
              <a:tailEnd/>
            </a:ln>
          </p:spPr>
          <p:txBody>
            <a:bodyPr wrap="none" anchor="ctr" anchorCtr="1"/>
            <a:lstStyle/>
            <a:p>
              <a:pPr algn="ctr">
                <a:defRPr/>
              </a:pPr>
              <a:r>
                <a:rPr lang="en-US" sz="1400" dirty="0">
                  <a:solidFill>
                    <a:schemeClr val="bg2">
                      <a:lumMod val="10000"/>
                    </a:schemeClr>
                  </a:solidFill>
                  <a:latin typeface="Arial" charset="0"/>
                  <a:cs typeface="Arial" charset="0"/>
                </a:rPr>
                <a:t>OBV/PTV/RTV + DSV </a:t>
              </a:r>
            </a:p>
            <a:p>
              <a:pPr algn="ctr">
                <a:defRPr/>
              </a:pPr>
              <a:r>
                <a:rPr lang="en-US" sz="1400" dirty="0">
                  <a:solidFill>
                    <a:schemeClr val="bg2">
                      <a:lumMod val="10000"/>
                    </a:schemeClr>
                  </a:solidFill>
                  <a:latin typeface="Arial" charset="0"/>
                  <a:cs typeface="Arial" charset="0"/>
                </a:rPr>
                <a:t>+ SOF + RBV </a:t>
              </a:r>
              <a:br>
                <a:rPr lang="en-US" sz="1400" dirty="0">
                  <a:solidFill>
                    <a:schemeClr val="bg2">
                      <a:lumMod val="10000"/>
                    </a:schemeClr>
                  </a:solidFill>
                  <a:latin typeface="Arial" charset="0"/>
                  <a:cs typeface="Arial" charset="0"/>
                </a:rPr>
              </a:br>
              <a:r>
                <a:rPr lang="en-US" sz="1400" b="0" dirty="0">
                  <a:solidFill>
                    <a:schemeClr val="bg2">
                      <a:lumMod val="10000"/>
                    </a:schemeClr>
                  </a:solidFill>
                  <a:latin typeface="Arial" charset="0"/>
                  <a:cs typeface="Arial" charset="0"/>
                </a:rPr>
                <a:t>(n = 14)</a:t>
              </a:r>
            </a:p>
          </p:txBody>
        </p:sp>
        <p:sp>
          <p:nvSpPr>
            <p:cNvPr id="15" name="Rectangle 14"/>
            <p:cNvSpPr>
              <a:spLocks noChangeArrowheads="1"/>
            </p:cNvSpPr>
            <p:nvPr/>
          </p:nvSpPr>
          <p:spPr bwMode="auto">
            <a:xfrm>
              <a:off x="1906727" y="2883694"/>
              <a:ext cx="3657600" cy="639763"/>
            </a:xfrm>
            <a:prstGeom prst="rect">
              <a:avLst/>
            </a:prstGeom>
            <a:solidFill>
              <a:srgbClr val="F6A108"/>
            </a:solidFill>
            <a:ln w="9525">
              <a:noFill/>
              <a:miter lim="800000"/>
              <a:headEnd/>
              <a:tailEnd/>
            </a:ln>
          </p:spPr>
          <p:txBody>
            <a:bodyPr wrap="none" anchor="ctr" anchorCtr="1"/>
            <a:lstStyle/>
            <a:p>
              <a:pPr algn="ctr">
                <a:defRPr/>
              </a:pPr>
              <a:r>
                <a:rPr lang="en-US" sz="1400" dirty="0">
                  <a:solidFill>
                    <a:schemeClr val="bg2">
                      <a:lumMod val="10000"/>
                    </a:schemeClr>
                  </a:solidFill>
                  <a:latin typeface="Arial" charset="0"/>
                  <a:cs typeface="Arial" charset="0"/>
                </a:rPr>
                <a:t>OBV/PTV/RTV + DSV + SOF + RBV </a:t>
              </a:r>
              <a:br>
                <a:rPr lang="en-US" sz="1400" dirty="0">
                  <a:solidFill>
                    <a:schemeClr val="bg2">
                      <a:lumMod val="10000"/>
                    </a:schemeClr>
                  </a:solidFill>
                  <a:latin typeface="Arial" charset="0"/>
                  <a:cs typeface="Arial" charset="0"/>
                </a:rPr>
              </a:br>
              <a:r>
                <a:rPr lang="en-US" sz="1400" b="0" dirty="0">
                  <a:solidFill>
                    <a:schemeClr val="bg2">
                      <a:lumMod val="10000"/>
                    </a:schemeClr>
                  </a:solidFill>
                  <a:latin typeface="Arial" charset="0"/>
                  <a:cs typeface="Arial" charset="0"/>
                </a:rPr>
                <a:t>(n = 6)</a:t>
              </a:r>
            </a:p>
          </p:txBody>
        </p:sp>
        <p:sp>
          <p:nvSpPr>
            <p:cNvPr id="16" name="Line 33"/>
            <p:cNvSpPr>
              <a:spLocks noChangeShapeType="1"/>
            </p:cNvSpPr>
            <p:nvPr/>
          </p:nvSpPr>
          <p:spPr bwMode="auto">
            <a:xfrm>
              <a:off x="1562854" y="2521743"/>
              <a:ext cx="27432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7" name="Line 33"/>
            <p:cNvSpPr>
              <a:spLocks noChangeShapeType="1"/>
            </p:cNvSpPr>
            <p:nvPr/>
          </p:nvSpPr>
          <p:spPr bwMode="auto">
            <a:xfrm>
              <a:off x="1556505" y="3193256"/>
              <a:ext cx="27432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8" name="Line 33"/>
            <p:cNvSpPr>
              <a:spLocks noChangeShapeType="1"/>
            </p:cNvSpPr>
            <p:nvPr/>
          </p:nvSpPr>
          <p:spPr bwMode="auto">
            <a:xfrm>
              <a:off x="1562854" y="3866356"/>
              <a:ext cx="27432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9" name="Text Box 45"/>
            <p:cNvSpPr txBox="1">
              <a:spLocks noChangeArrowheads="1"/>
            </p:cNvSpPr>
            <p:nvPr/>
          </p:nvSpPr>
          <p:spPr bwMode="auto">
            <a:xfrm>
              <a:off x="527598" y="2935796"/>
              <a:ext cx="1005840" cy="470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GB" altLang="en-US" sz="1400" b="0" dirty="0">
                  <a:solidFill>
                    <a:schemeClr val="tx1"/>
                  </a:solidFill>
                  <a:ea typeface="MS PGothic" panose="020B0600070205080204" pitchFamily="34" charset="-128"/>
                </a:rPr>
                <a:t>Cirrhotic </a:t>
              </a:r>
            </a:p>
            <a:p>
              <a:pPr algn="ctr">
                <a:lnSpc>
                  <a:spcPct val="100000"/>
                </a:lnSpc>
                <a:spcBef>
                  <a:spcPct val="0"/>
                </a:spcBef>
                <a:spcAft>
                  <a:spcPct val="0"/>
                </a:spcAft>
                <a:buClrTx/>
                <a:buFontTx/>
                <a:buNone/>
              </a:pPr>
              <a:r>
                <a:rPr lang="en-GB" altLang="en-US" sz="1400" b="0" dirty="0">
                  <a:solidFill>
                    <a:schemeClr val="tx1"/>
                  </a:solidFill>
                  <a:ea typeface="MS PGothic" panose="020B0600070205080204" pitchFamily="34" charset="-128"/>
                </a:rPr>
                <a:t>GT1a</a:t>
              </a:r>
              <a:endParaRPr lang="en-US" altLang="en-US" sz="1400" b="0" dirty="0">
                <a:solidFill>
                  <a:schemeClr val="tx1"/>
                </a:solidFill>
                <a:ea typeface="MS PGothic" panose="020B0600070205080204" pitchFamily="34" charset="-128"/>
              </a:endParaRPr>
            </a:p>
          </p:txBody>
        </p:sp>
        <p:sp>
          <p:nvSpPr>
            <p:cNvPr id="20" name="Text Box 45"/>
            <p:cNvSpPr txBox="1">
              <a:spLocks noChangeArrowheads="1"/>
            </p:cNvSpPr>
            <p:nvPr/>
          </p:nvSpPr>
          <p:spPr bwMode="auto">
            <a:xfrm>
              <a:off x="298998" y="3610483"/>
              <a:ext cx="1463040" cy="470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GB" altLang="en-US" sz="1400" b="0" dirty="0">
                  <a:solidFill>
                    <a:schemeClr val="tx1"/>
                  </a:solidFill>
                  <a:ea typeface="MS PGothic" panose="020B0600070205080204" pitchFamily="34" charset="-128"/>
                </a:rPr>
                <a:t>GT1b </a:t>
              </a:r>
            </a:p>
            <a:p>
              <a:pPr algn="ctr">
                <a:lnSpc>
                  <a:spcPct val="100000"/>
                </a:lnSpc>
                <a:spcBef>
                  <a:spcPct val="0"/>
                </a:spcBef>
                <a:spcAft>
                  <a:spcPct val="0"/>
                </a:spcAft>
                <a:buClrTx/>
                <a:buFontTx/>
                <a:buNone/>
              </a:pPr>
              <a:r>
                <a:rPr lang="en-GB" altLang="en-US" sz="1400" b="0" dirty="0">
                  <a:solidFill>
                    <a:schemeClr val="tx1"/>
                  </a:solidFill>
                  <a:ea typeface="MS PGothic" panose="020B0600070205080204" pitchFamily="34" charset="-128"/>
                </a:rPr>
                <a:t>±cirrhosis</a:t>
              </a:r>
            </a:p>
          </p:txBody>
        </p:sp>
        <p:sp>
          <p:nvSpPr>
            <p:cNvPr id="21" name="Rectangle 20"/>
            <p:cNvSpPr>
              <a:spLocks noChangeArrowheads="1"/>
            </p:cNvSpPr>
            <p:nvPr/>
          </p:nvSpPr>
          <p:spPr bwMode="auto">
            <a:xfrm>
              <a:off x="4932690" y="1749263"/>
              <a:ext cx="1304925" cy="257498"/>
            </a:xfrm>
            <a:prstGeom prst="rect">
              <a:avLst/>
            </a:prstGeom>
            <a:noFill/>
            <a:ln w="9525">
              <a:noFill/>
              <a:miter lim="800000"/>
              <a:headEnd/>
              <a:tailEnd/>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ct val="35000"/>
                </a:spcBef>
                <a:spcAft>
                  <a:spcPct val="25000"/>
                </a:spcAft>
                <a:buClr>
                  <a:srgbClr val="600030"/>
                </a:buClr>
                <a:tabLst>
                  <a:tab pos="228531" algn="l"/>
                </a:tabLst>
                <a:defRPr/>
              </a:pPr>
              <a:r>
                <a:rPr lang="en-US" sz="1400" i="1" dirty="0">
                  <a:latin typeface="+mj-lt"/>
                  <a:cs typeface="Arial"/>
                </a:rPr>
                <a:t>Wk 24</a:t>
              </a:r>
            </a:p>
          </p:txBody>
        </p:sp>
        <p:sp>
          <p:nvSpPr>
            <p:cNvPr id="22" name="Rectangle 21"/>
            <p:cNvSpPr>
              <a:spLocks noChangeArrowheads="1"/>
            </p:cNvSpPr>
            <p:nvPr/>
          </p:nvSpPr>
          <p:spPr bwMode="auto">
            <a:xfrm>
              <a:off x="3282609" y="1735902"/>
              <a:ext cx="1116012" cy="257498"/>
            </a:xfrm>
            <a:prstGeom prst="rect">
              <a:avLst/>
            </a:prstGeom>
            <a:noFill/>
            <a:ln w="9525">
              <a:noFill/>
              <a:miter lim="800000"/>
              <a:headEnd/>
              <a:tailEnd/>
            </a:ln>
            <a:effectLst/>
            <a:extLst/>
          </p:spPr>
          <p:txBody>
            <a:bodyPr wrap="square"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90000"/>
                </a:lnSpc>
                <a:spcBef>
                  <a:spcPct val="35000"/>
                </a:spcBef>
                <a:spcAft>
                  <a:spcPct val="25000"/>
                </a:spcAft>
                <a:buClr>
                  <a:srgbClr val="600030"/>
                </a:buClr>
                <a:tabLst>
                  <a:tab pos="228531" algn="l"/>
                </a:tabLst>
                <a:defRPr/>
              </a:pPr>
              <a:r>
                <a:rPr lang="en-US" sz="1400" i="1" dirty="0">
                  <a:latin typeface="+mj-lt"/>
                  <a:cs typeface="Arial"/>
                </a:rPr>
                <a:t>Wk 12</a:t>
              </a:r>
            </a:p>
          </p:txBody>
        </p:sp>
        <p:sp>
          <p:nvSpPr>
            <p:cNvPr id="23" name="Line 7"/>
            <p:cNvSpPr>
              <a:spLocks noChangeShapeType="1"/>
            </p:cNvSpPr>
            <p:nvPr/>
          </p:nvSpPr>
          <p:spPr bwMode="auto">
            <a:xfrm>
              <a:off x="3825534" y="2005145"/>
              <a:ext cx="0" cy="182562"/>
            </a:xfrm>
            <a:prstGeom prst="line">
              <a:avLst/>
            </a:prstGeom>
            <a:noFill/>
            <a:ln w="28575">
              <a:solidFill>
                <a:schemeClr val="tx1"/>
              </a:solidFill>
              <a:round/>
              <a:headEnd/>
              <a:tailEnd type="triangle" w="med" len="med"/>
            </a:ln>
            <a:effectLst/>
            <a:extLst/>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buClr>
                  <a:schemeClr val="folHlink"/>
                </a:buClr>
                <a:buFont typeface="Arial" charset="0"/>
                <a:buChar char="•"/>
                <a:defRPr/>
              </a:pPr>
              <a:endParaRPr lang="en-US" sz="1400" dirty="0">
                <a:latin typeface="+mj-lt"/>
                <a:cs typeface="Arial"/>
              </a:endParaRPr>
            </a:p>
          </p:txBody>
        </p:sp>
        <p:sp>
          <p:nvSpPr>
            <p:cNvPr id="24" name="Line 7"/>
            <p:cNvSpPr>
              <a:spLocks noChangeShapeType="1"/>
            </p:cNvSpPr>
            <p:nvPr/>
          </p:nvSpPr>
          <p:spPr bwMode="auto">
            <a:xfrm>
              <a:off x="5561981" y="1981994"/>
              <a:ext cx="0" cy="182563"/>
            </a:xfrm>
            <a:prstGeom prst="line">
              <a:avLst/>
            </a:prstGeom>
            <a:noFill/>
            <a:ln w="28575">
              <a:solidFill>
                <a:schemeClr val="tx1"/>
              </a:solidFill>
              <a:round/>
              <a:headEnd/>
              <a:tailEnd type="triangle" w="med" len="med"/>
            </a:ln>
            <a:effectLst/>
            <a:extLst/>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90000"/>
                </a:lnSpc>
                <a:buClr>
                  <a:schemeClr val="folHlink"/>
                </a:buClr>
                <a:buFont typeface="Arial" charset="0"/>
                <a:buChar char="•"/>
                <a:defRPr/>
              </a:pPr>
              <a:endParaRPr lang="en-US" sz="1400" dirty="0">
                <a:latin typeface="+mj-lt"/>
                <a:cs typeface="Arial"/>
              </a:endParaRPr>
            </a:p>
          </p:txBody>
        </p:sp>
      </p:grpSp>
      <p:graphicFrame>
        <p:nvGraphicFramePr>
          <p:cNvPr id="57" name="Chart 56">
            <a:extLst>
              <a:ext uri="{FF2B5EF4-FFF2-40B4-BE49-F238E27FC236}">
                <a16:creationId xmlns:a16="http://schemas.microsoft.com/office/drawing/2014/main" id="{D266E974-1740-4D78-8345-FB74A6B72985}"/>
              </a:ext>
            </a:extLst>
          </p:cNvPr>
          <p:cNvGraphicFramePr/>
          <p:nvPr>
            <p:extLst>
              <p:ext uri="{D42A27DB-BD31-4B8C-83A1-F6EECF244321}">
                <p14:modId xmlns:p14="http://schemas.microsoft.com/office/powerpoint/2010/main" val="3808116713"/>
              </p:ext>
            </p:extLst>
          </p:nvPr>
        </p:nvGraphicFramePr>
        <p:xfrm>
          <a:off x="6344347" y="1790637"/>
          <a:ext cx="5461610" cy="3996174"/>
        </p:xfrm>
        <a:graphic>
          <a:graphicData uri="http://schemas.openxmlformats.org/drawingml/2006/chart">
            <c:chart xmlns:c="http://schemas.openxmlformats.org/drawingml/2006/chart" xmlns:r="http://schemas.openxmlformats.org/officeDocument/2006/relationships" r:id="rId5"/>
          </a:graphicData>
        </a:graphic>
      </p:graphicFrame>
      <p:sp>
        <p:nvSpPr>
          <p:cNvPr id="58" name="Text Box 45">
            <a:extLst>
              <a:ext uri="{FF2B5EF4-FFF2-40B4-BE49-F238E27FC236}">
                <a16:creationId xmlns:a16="http://schemas.microsoft.com/office/drawing/2014/main" id="{BB18A7E1-6D06-47BC-BA7A-98440CCF0C0A}"/>
              </a:ext>
            </a:extLst>
          </p:cNvPr>
          <p:cNvSpPr txBox="1">
            <a:spLocks noChangeArrowheads="1"/>
          </p:cNvSpPr>
          <p:nvPr/>
        </p:nvSpPr>
        <p:spPr bwMode="auto">
          <a:xfrm>
            <a:off x="10007960" y="5250759"/>
            <a:ext cx="14630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GB" altLang="en-US" sz="1400" b="1" dirty="0">
                <a:solidFill>
                  <a:schemeClr val="tx1"/>
                </a:solidFill>
                <a:ea typeface="MS PGothic" panose="020B0600070205080204" pitchFamily="34" charset="-128"/>
              </a:rPr>
              <a:t>GT1b </a:t>
            </a:r>
          </a:p>
          <a:p>
            <a:pPr algn="ctr">
              <a:lnSpc>
                <a:spcPct val="100000"/>
              </a:lnSpc>
              <a:spcBef>
                <a:spcPct val="0"/>
              </a:spcBef>
              <a:spcAft>
                <a:spcPct val="0"/>
              </a:spcAft>
              <a:buClrTx/>
              <a:buFontTx/>
              <a:buNone/>
            </a:pPr>
            <a:r>
              <a:rPr lang="en-GB" altLang="en-US" sz="1400" b="1" dirty="0">
                <a:solidFill>
                  <a:schemeClr val="tx1"/>
                </a:solidFill>
                <a:ea typeface="MS PGothic" panose="020B0600070205080204" pitchFamily="34" charset="-128"/>
              </a:rPr>
              <a:t>±cirrhosis</a:t>
            </a:r>
          </a:p>
        </p:txBody>
      </p:sp>
      <p:sp>
        <p:nvSpPr>
          <p:cNvPr id="59" name="Text Box 45">
            <a:extLst>
              <a:ext uri="{FF2B5EF4-FFF2-40B4-BE49-F238E27FC236}">
                <a16:creationId xmlns:a16="http://schemas.microsoft.com/office/drawing/2014/main" id="{0E69A0A1-B492-4CD8-8F69-C806060ECA22}"/>
              </a:ext>
            </a:extLst>
          </p:cNvPr>
          <p:cNvSpPr txBox="1">
            <a:spLocks noChangeArrowheads="1"/>
          </p:cNvSpPr>
          <p:nvPr/>
        </p:nvSpPr>
        <p:spPr bwMode="auto">
          <a:xfrm>
            <a:off x="7948063" y="5250759"/>
            <a:ext cx="14630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GB" altLang="en-US" sz="1400" b="1" dirty="0">
                <a:solidFill>
                  <a:schemeClr val="tx1"/>
                </a:solidFill>
                <a:ea typeface="MS PGothic" panose="020B0600070205080204" pitchFamily="34" charset="-128"/>
              </a:rPr>
              <a:t>GT1a</a:t>
            </a:r>
          </a:p>
          <a:p>
            <a:pPr algn="ctr">
              <a:lnSpc>
                <a:spcPct val="100000"/>
              </a:lnSpc>
              <a:spcBef>
                <a:spcPct val="0"/>
              </a:spcBef>
              <a:spcAft>
                <a:spcPct val="0"/>
              </a:spcAft>
              <a:buClrTx/>
              <a:buFontTx/>
              <a:buNone/>
            </a:pPr>
            <a:r>
              <a:rPr lang="en-GB" altLang="en-US" sz="1400" b="1" dirty="0">
                <a:solidFill>
                  <a:schemeClr val="tx1"/>
                </a:solidFill>
                <a:ea typeface="MS PGothic" panose="020B0600070205080204" pitchFamily="34" charset="-128"/>
              </a:rPr>
              <a:t>No Cirrhosis</a:t>
            </a:r>
          </a:p>
        </p:txBody>
      </p:sp>
      <p:sp>
        <p:nvSpPr>
          <p:cNvPr id="60" name="Text Box 45">
            <a:extLst>
              <a:ext uri="{FF2B5EF4-FFF2-40B4-BE49-F238E27FC236}">
                <a16:creationId xmlns:a16="http://schemas.microsoft.com/office/drawing/2014/main" id="{EC593ED2-7777-48C8-A1CF-B787F5E3D1C7}"/>
              </a:ext>
            </a:extLst>
          </p:cNvPr>
          <p:cNvSpPr txBox="1">
            <a:spLocks noChangeArrowheads="1"/>
          </p:cNvSpPr>
          <p:nvPr/>
        </p:nvSpPr>
        <p:spPr bwMode="auto">
          <a:xfrm>
            <a:off x="8992794" y="5250759"/>
            <a:ext cx="14630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GB" altLang="en-US" sz="1400" b="1" dirty="0">
                <a:solidFill>
                  <a:schemeClr val="tx1"/>
                </a:solidFill>
                <a:ea typeface="MS PGothic" panose="020B0600070205080204" pitchFamily="34" charset="-128"/>
              </a:rPr>
              <a:t>GT1a</a:t>
            </a:r>
          </a:p>
          <a:p>
            <a:pPr algn="ctr">
              <a:lnSpc>
                <a:spcPct val="100000"/>
              </a:lnSpc>
              <a:spcBef>
                <a:spcPct val="0"/>
              </a:spcBef>
              <a:spcAft>
                <a:spcPct val="0"/>
              </a:spcAft>
              <a:buClrTx/>
              <a:buFontTx/>
              <a:buNone/>
            </a:pPr>
            <a:r>
              <a:rPr lang="en-GB" altLang="en-US" sz="1400" b="1" dirty="0">
                <a:solidFill>
                  <a:schemeClr val="tx1"/>
                </a:solidFill>
                <a:ea typeface="MS PGothic" panose="020B0600070205080204" pitchFamily="34" charset="-128"/>
              </a:rPr>
              <a:t>Cirrhosis</a:t>
            </a:r>
          </a:p>
        </p:txBody>
      </p:sp>
      <p:sp>
        <p:nvSpPr>
          <p:cNvPr id="61" name="Text Box 45">
            <a:extLst>
              <a:ext uri="{FF2B5EF4-FFF2-40B4-BE49-F238E27FC236}">
                <a16:creationId xmlns:a16="http://schemas.microsoft.com/office/drawing/2014/main" id="{0A4ACF79-6D31-4F5C-BA79-C2ADC3185CAA}"/>
              </a:ext>
            </a:extLst>
          </p:cNvPr>
          <p:cNvSpPr txBox="1">
            <a:spLocks noChangeArrowheads="1"/>
          </p:cNvSpPr>
          <p:nvPr/>
        </p:nvSpPr>
        <p:spPr bwMode="auto">
          <a:xfrm>
            <a:off x="6890782" y="5250759"/>
            <a:ext cx="146304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GB" altLang="en-US" sz="1400" b="1" dirty="0">
                <a:solidFill>
                  <a:schemeClr val="tx1"/>
                </a:solidFill>
                <a:ea typeface="MS PGothic" panose="020B0600070205080204" pitchFamily="34" charset="-128"/>
              </a:rPr>
              <a:t>All</a:t>
            </a:r>
          </a:p>
        </p:txBody>
      </p:sp>
      <p:sp>
        <p:nvSpPr>
          <p:cNvPr id="62" name="Rectangle 61">
            <a:extLst>
              <a:ext uri="{FF2B5EF4-FFF2-40B4-BE49-F238E27FC236}">
                <a16:creationId xmlns:a16="http://schemas.microsoft.com/office/drawing/2014/main" id="{FC3D956C-DE89-474C-8974-FF6D50484A27}"/>
              </a:ext>
            </a:extLst>
          </p:cNvPr>
          <p:cNvSpPr/>
          <p:nvPr/>
        </p:nvSpPr>
        <p:spPr bwMode="auto">
          <a:xfrm>
            <a:off x="8297690" y="2427157"/>
            <a:ext cx="731520" cy="2798064"/>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63" name="TextBox 32">
            <a:extLst>
              <a:ext uri="{FF2B5EF4-FFF2-40B4-BE49-F238E27FC236}">
                <a16:creationId xmlns:a16="http://schemas.microsoft.com/office/drawing/2014/main" id="{BD84394D-3199-4F83-BD83-80A22258EFA5}"/>
              </a:ext>
            </a:extLst>
          </p:cNvPr>
          <p:cNvSpPr txBox="1">
            <a:spLocks noChangeArrowheads="1"/>
          </p:cNvSpPr>
          <p:nvPr/>
        </p:nvSpPr>
        <p:spPr bwMode="auto">
          <a:xfrm>
            <a:off x="9350783" y="1850585"/>
            <a:ext cx="678181" cy="3416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dirty="0">
                <a:ea typeface="MS PGothic" panose="020B0600070205080204" pitchFamily="34" charset="-128"/>
              </a:rPr>
              <a:t>100</a:t>
            </a:r>
          </a:p>
        </p:txBody>
      </p:sp>
      <p:sp>
        <p:nvSpPr>
          <p:cNvPr id="64" name="TextBox 32">
            <a:extLst>
              <a:ext uri="{FF2B5EF4-FFF2-40B4-BE49-F238E27FC236}">
                <a16:creationId xmlns:a16="http://schemas.microsoft.com/office/drawing/2014/main" id="{33810864-2638-4B1D-B424-5A67F6E3BCAA}"/>
              </a:ext>
            </a:extLst>
          </p:cNvPr>
          <p:cNvSpPr txBox="1">
            <a:spLocks noChangeArrowheads="1"/>
          </p:cNvSpPr>
          <p:nvPr/>
        </p:nvSpPr>
        <p:spPr bwMode="auto">
          <a:xfrm>
            <a:off x="10404793" y="1850585"/>
            <a:ext cx="704058" cy="3416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dirty="0">
                <a:ea typeface="MS PGothic" panose="020B0600070205080204" pitchFamily="34" charset="-128"/>
              </a:rPr>
              <a:t>100</a:t>
            </a:r>
          </a:p>
        </p:txBody>
      </p:sp>
      <p:sp>
        <p:nvSpPr>
          <p:cNvPr id="65" name="Rectangle 64">
            <a:extLst>
              <a:ext uri="{FF2B5EF4-FFF2-40B4-BE49-F238E27FC236}">
                <a16:creationId xmlns:a16="http://schemas.microsoft.com/office/drawing/2014/main" id="{3B80C442-34E6-4242-B5F8-34D9AF8B828E}"/>
              </a:ext>
            </a:extLst>
          </p:cNvPr>
          <p:cNvSpPr/>
          <p:nvPr/>
        </p:nvSpPr>
        <p:spPr bwMode="auto">
          <a:xfrm>
            <a:off x="10394610" y="2216920"/>
            <a:ext cx="731520" cy="3017520"/>
          </a:xfrm>
          <a:prstGeom prst="rect">
            <a:avLst/>
          </a:prstGeom>
          <a:solidFill>
            <a:schemeClr val="accent1"/>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66" name="Rectangle 65">
            <a:extLst>
              <a:ext uri="{FF2B5EF4-FFF2-40B4-BE49-F238E27FC236}">
                <a16:creationId xmlns:a16="http://schemas.microsoft.com/office/drawing/2014/main" id="{6A5260C7-A638-4152-9F4F-6BCC7E02F900}"/>
              </a:ext>
            </a:extLst>
          </p:cNvPr>
          <p:cNvSpPr/>
          <p:nvPr/>
        </p:nvSpPr>
        <p:spPr bwMode="auto">
          <a:xfrm>
            <a:off x="9350783" y="2216920"/>
            <a:ext cx="731520" cy="3017520"/>
          </a:xfrm>
          <a:prstGeom prst="rect">
            <a:avLst/>
          </a:prstGeom>
          <a:solidFill>
            <a:schemeClr val="accent3"/>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67" name="TextBox 32">
            <a:extLst>
              <a:ext uri="{FF2B5EF4-FFF2-40B4-BE49-F238E27FC236}">
                <a16:creationId xmlns:a16="http://schemas.microsoft.com/office/drawing/2014/main" id="{B29D8721-FA0A-4B19-9CEA-DCAE0D28C7F4}"/>
              </a:ext>
            </a:extLst>
          </p:cNvPr>
          <p:cNvSpPr txBox="1">
            <a:spLocks noChangeArrowheads="1"/>
          </p:cNvSpPr>
          <p:nvPr/>
        </p:nvSpPr>
        <p:spPr bwMode="auto">
          <a:xfrm>
            <a:off x="8378978" y="2068319"/>
            <a:ext cx="534164" cy="3416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dirty="0">
                <a:ea typeface="MS PGothic" panose="020B0600070205080204" pitchFamily="34" charset="-128"/>
              </a:rPr>
              <a:t>93</a:t>
            </a:r>
          </a:p>
        </p:txBody>
      </p:sp>
      <p:sp>
        <p:nvSpPr>
          <p:cNvPr id="68" name="Rectangle 67">
            <a:extLst>
              <a:ext uri="{FF2B5EF4-FFF2-40B4-BE49-F238E27FC236}">
                <a16:creationId xmlns:a16="http://schemas.microsoft.com/office/drawing/2014/main" id="{5999FC75-0413-48B3-8996-F5AC0559EA68}"/>
              </a:ext>
            </a:extLst>
          </p:cNvPr>
          <p:cNvSpPr/>
          <p:nvPr/>
        </p:nvSpPr>
        <p:spPr bwMode="auto">
          <a:xfrm>
            <a:off x="7276328" y="2370699"/>
            <a:ext cx="731520" cy="2852928"/>
          </a:xfrm>
          <a:prstGeom prst="rect">
            <a:avLst/>
          </a:prstGeom>
          <a:solidFill>
            <a:srgbClr val="F5F024"/>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69" name="TextBox 32">
            <a:extLst>
              <a:ext uri="{FF2B5EF4-FFF2-40B4-BE49-F238E27FC236}">
                <a16:creationId xmlns:a16="http://schemas.microsoft.com/office/drawing/2014/main" id="{CFA1062F-72DD-4A56-9FAD-077186E15CD6}"/>
              </a:ext>
            </a:extLst>
          </p:cNvPr>
          <p:cNvSpPr txBox="1">
            <a:spLocks noChangeArrowheads="1"/>
          </p:cNvSpPr>
          <p:nvPr/>
        </p:nvSpPr>
        <p:spPr bwMode="auto">
          <a:xfrm>
            <a:off x="7350577" y="2013947"/>
            <a:ext cx="534164" cy="3416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dirty="0">
                <a:ea typeface="MS PGothic" panose="020B0600070205080204" pitchFamily="34" charset="-128"/>
              </a:rPr>
              <a:t>95</a:t>
            </a:r>
          </a:p>
        </p:txBody>
      </p:sp>
      <p:grpSp>
        <p:nvGrpSpPr>
          <p:cNvPr id="70" name="Group 69">
            <a:extLst>
              <a:ext uri="{FF2B5EF4-FFF2-40B4-BE49-F238E27FC236}">
                <a16:creationId xmlns:a16="http://schemas.microsoft.com/office/drawing/2014/main" id="{7A36F6C0-40F8-4238-94C8-C85B9491A5FF}"/>
              </a:ext>
            </a:extLst>
          </p:cNvPr>
          <p:cNvGrpSpPr/>
          <p:nvPr/>
        </p:nvGrpSpPr>
        <p:grpSpPr>
          <a:xfrm>
            <a:off x="6403324" y="2117921"/>
            <a:ext cx="4937760" cy="3285004"/>
            <a:chOff x="7010698" y="2190166"/>
            <a:chExt cx="4548156" cy="3285004"/>
          </a:xfrm>
        </p:grpSpPr>
        <p:sp>
          <p:nvSpPr>
            <p:cNvPr id="71" name="TextBox 32">
              <a:extLst>
                <a:ext uri="{FF2B5EF4-FFF2-40B4-BE49-F238E27FC236}">
                  <a16:creationId xmlns:a16="http://schemas.microsoft.com/office/drawing/2014/main" id="{F88590A4-AF09-49BF-89CD-8CFC8A366725}"/>
                </a:ext>
              </a:extLst>
            </p:cNvPr>
            <p:cNvSpPr txBox="1">
              <a:spLocks noChangeArrowheads="1"/>
            </p:cNvSpPr>
            <p:nvPr/>
          </p:nvSpPr>
          <p:spPr bwMode="auto">
            <a:xfrm>
              <a:off x="7010698" y="2190166"/>
              <a:ext cx="526106"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100</a:t>
              </a:r>
            </a:p>
          </p:txBody>
        </p:sp>
        <p:sp>
          <p:nvSpPr>
            <p:cNvPr id="72" name="TextBox 32">
              <a:extLst>
                <a:ext uri="{FF2B5EF4-FFF2-40B4-BE49-F238E27FC236}">
                  <a16:creationId xmlns:a16="http://schemas.microsoft.com/office/drawing/2014/main" id="{D8A3164B-2C44-4935-86CF-94F6CA51DCDD}"/>
                </a:ext>
              </a:extLst>
            </p:cNvPr>
            <p:cNvSpPr txBox="1">
              <a:spLocks noChangeArrowheads="1"/>
            </p:cNvSpPr>
            <p:nvPr/>
          </p:nvSpPr>
          <p:spPr bwMode="auto">
            <a:xfrm>
              <a:off x="7131524" y="2767833"/>
              <a:ext cx="392917"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80</a:t>
              </a:r>
            </a:p>
          </p:txBody>
        </p:sp>
        <p:sp>
          <p:nvSpPr>
            <p:cNvPr id="73" name="TextBox 32">
              <a:extLst>
                <a:ext uri="{FF2B5EF4-FFF2-40B4-BE49-F238E27FC236}">
                  <a16:creationId xmlns:a16="http://schemas.microsoft.com/office/drawing/2014/main" id="{C98B8719-02FF-43B0-941C-279AD4F1075A}"/>
                </a:ext>
              </a:extLst>
            </p:cNvPr>
            <p:cNvSpPr txBox="1">
              <a:spLocks noChangeArrowheads="1"/>
            </p:cNvSpPr>
            <p:nvPr/>
          </p:nvSpPr>
          <p:spPr bwMode="auto">
            <a:xfrm>
              <a:off x="7121836" y="3373105"/>
              <a:ext cx="412293"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60</a:t>
              </a:r>
            </a:p>
          </p:txBody>
        </p:sp>
        <p:sp>
          <p:nvSpPr>
            <p:cNvPr id="74" name="TextBox 32">
              <a:extLst>
                <a:ext uri="{FF2B5EF4-FFF2-40B4-BE49-F238E27FC236}">
                  <a16:creationId xmlns:a16="http://schemas.microsoft.com/office/drawing/2014/main" id="{41D5B3F1-2ED6-4F66-A0EA-3AD9FEE2DC9F}"/>
                </a:ext>
              </a:extLst>
            </p:cNvPr>
            <p:cNvSpPr txBox="1">
              <a:spLocks noChangeArrowheads="1"/>
            </p:cNvSpPr>
            <p:nvPr/>
          </p:nvSpPr>
          <p:spPr bwMode="auto">
            <a:xfrm>
              <a:off x="7083575" y="3981081"/>
              <a:ext cx="501381" cy="313932"/>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40</a:t>
              </a:r>
            </a:p>
          </p:txBody>
        </p:sp>
        <p:sp>
          <p:nvSpPr>
            <p:cNvPr id="75" name="TextBox 32">
              <a:extLst>
                <a:ext uri="{FF2B5EF4-FFF2-40B4-BE49-F238E27FC236}">
                  <a16:creationId xmlns:a16="http://schemas.microsoft.com/office/drawing/2014/main" id="{A79B16A1-76CB-4A41-B8F5-5CFE3DD229E0}"/>
                </a:ext>
              </a:extLst>
            </p:cNvPr>
            <p:cNvSpPr txBox="1">
              <a:spLocks noChangeArrowheads="1"/>
            </p:cNvSpPr>
            <p:nvPr/>
          </p:nvSpPr>
          <p:spPr bwMode="auto">
            <a:xfrm>
              <a:off x="7131525" y="4574609"/>
              <a:ext cx="392916"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20</a:t>
              </a:r>
            </a:p>
          </p:txBody>
        </p:sp>
        <p:sp>
          <p:nvSpPr>
            <p:cNvPr id="76" name="TextBox 32">
              <a:extLst>
                <a:ext uri="{FF2B5EF4-FFF2-40B4-BE49-F238E27FC236}">
                  <a16:creationId xmlns:a16="http://schemas.microsoft.com/office/drawing/2014/main" id="{6037E51C-31D3-4148-8289-DD09E4B9EBBC}"/>
                </a:ext>
              </a:extLst>
            </p:cNvPr>
            <p:cNvSpPr txBox="1">
              <a:spLocks noChangeArrowheads="1"/>
            </p:cNvSpPr>
            <p:nvPr/>
          </p:nvSpPr>
          <p:spPr bwMode="auto">
            <a:xfrm>
              <a:off x="7232975" y="5161238"/>
              <a:ext cx="298480" cy="313932"/>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latin typeface="+mn-lt"/>
                  <a:ea typeface="MS PGothic" panose="020B0600070205080204" pitchFamily="34" charset="-128"/>
                </a:rPr>
                <a:t>0</a:t>
              </a:r>
            </a:p>
          </p:txBody>
        </p:sp>
        <p:cxnSp>
          <p:nvCxnSpPr>
            <p:cNvPr id="77" name="Straight Connector 76">
              <a:extLst>
                <a:ext uri="{FF2B5EF4-FFF2-40B4-BE49-F238E27FC236}">
                  <a16:creationId xmlns:a16="http://schemas.microsoft.com/office/drawing/2014/main" id="{9E0B4556-751D-472E-9B0A-CABC129A27B8}"/>
                </a:ext>
              </a:extLst>
            </p:cNvPr>
            <p:cNvCxnSpPr/>
            <p:nvPr/>
          </p:nvCxnSpPr>
          <p:spPr bwMode="auto">
            <a:xfrm>
              <a:off x="7519095" y="2320561"/>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78" name="Straight Connector 77">
              <a:extLst>
                <a:ext uri="{FF2B5EF4-FFF2-40B4-BE49-F238E27FC236}">
                  <a16:creationId xmlns:a16="http://schemas.microsoft.com/office/drawing/2014/main" id="{F8052B7A-BC63-40C4-BC06-02E69A27C966}"/>
                </a:ext>
              </a:extLst>
            </p:cNvPr>
            <p:cNvCxnSpPr/>
            <p:nvPr/>
          </p:nvCxnSpPr>
          <p:spPr bwMode="auto">
            <a:xfrm>
              <a:off x="7519095" y="2917444"/>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79" name="Straight Connector 78">
              <a:extLst>
                <a:ext uri="{FF2B5EF4-FFF2-40B4-BE49-F238E27FC236}">
                  <a16:creationId xmlns:a16="http://schemas.microsoft.com/office/drawing/2014/main" id="{8E00338A-7B59-4DEB-9C6B-C4A7DDA15658}"/>
                </a:ext>
              </a:extLst>
            </p:cNvPr>
            <p:cNvCxnSpPr/>
            <p:nvPr/>
          </p:nvCxnSpPr>
          <p:spPr bwMode="auto">
            <a:xfrm>
              <a:off x="7519095" y="3514327"/>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80" name="Straight Connector 79">
              <a:extLst>
                <a:ext uri="{FF2B5EF4-FFF2-40B4-BE49-F238E27FC236}">
                  <a16:creationId xmlns:a16="http://schemas.microsoft.com/office/drawing/2014/main" id="{DC16A271-1C17-4CAE-A642-D0BB465B3FE2}"/>
                </a:ext>
              </a:extLst>
            </p:cNvPr>
            <p:cNvCxnSpPr/>
            <p:nvPr/>
          </p:nvCxnSpPr>
          <p:spPr bwMode="auto">
            <a:xfrm>
              <a:off x="7519095" y="4111211"/>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81" name="Straight Connector 80">
              <a:extLst>
                <a:ext uri="{FF2B5EF4-FFF2-40B4-BE49-F238E27FC236}">
                  <a16:creationId xmlns:a16="http://schemas.microsoft.com/office/drawing/2014/main" id="{FE28591B-FEAC-42DA-8BDD-506DC56DDEFC}"/>
                </a:ext>
              </a:extLst>
            </p:cNvPr>
            <p:cNvCxnSpPr/>
            <p:nvPr/>
          </p:nvCxnSpPr>
          <p:spPr bwMode="auto">
            <a:xfrm>
              <a:off x="7519095" y="4708094"/>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82" name="Straight Connector 81">
              <a:extLst>
                <a:ext uri="{FF2B5EF4-FFF2-40B4-BE49-F238E27FC236}">
                  <a16:creationId xmlns:a16="http://schemas.microsoft.com/office/drawing/2014/main" id="{52730332-CE08-4C66-BEB4-C06FC9B2B0D6}"/>
                </a:ext>
              </a:extLst>
            </p:cNvPr>
            <p:cNvCxnSpPr/>
            <p:nvPr/>
          </p:nvCxnSpPr>
          <p:spPr bwMode="auto">
            <a:xfrm>
              <a:off x="7519095" y="5293499"/>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83" name="Straight Connector 82">
              <a:extLst>
                <a:ext uri="{FF2B5EF4-FFF2-40B4-BE49-F238E27FC236}">
                  <a16:creationId xmlns:a16="http://schemas.microsoft.com/office/drawing/2014/main" id="{433E5DE8-FC49-4B5C-ACF6-DEB209D5F581}"/>
                </a:ext>
              </a:extLst>
            </p:cNvPr>
            <p:cNvCxnSpPr/>
            <p:nvPr/>
          </p:nvCxnSpPr>
          <p:spPr bwMode="auto">
            <a:xfrm flipH="1">
              <a:off x="7607278" y="2303722"/>
              <a:ext cx="0" cy="3099203"/>
            </a:xfrm>
            <a:prstGeom prst="line">
              <a:avLst/>
            </a:prstGeom>
            <a:noFill/>
            <a:ln w="2857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83F50E9E-A3D1-4046-AA27-1F7080504CD9}"/>
                </a:ext>
              </a:extLst>
            </p:cNvPr>
            <p:cNvCxnSpPr/>
            <p:nvPr/>
          </p:nvCxnSpPr>
          <p:spPr bwMode="auto">
            <a:xfrm flipH="1">
              <a:off x="11553384" y="5295871"/>
              <a:ext cx="0" cy="82645"/>
            </a:xfrm>
            <a:prstGeom prst="line">
              <a:avLst/>
            </a:prstGeom>
            <a:noFill/>
            <a:ln w="28575" cap="flat" cmpd="sng" algn="ctr">
              <a:solidFill>
                <a:schemeClr val="tx1"/>
              </a:solidFill>
              <a:prstDash val="solid"/>
              <a:round/>
              <a:headEnd type="none" w="med" len="med"/>
              <a:tailEnd type="none" w="med" len="med"/>
            </a:ln>
            <a:effectLst/>
          </p:spPr>
        </p:cxnSp>
        <p:cxnSp>
          <p:nvCxnSpPr>
            <p:cNvPr id="85" name="Straight Connector 84">
              <a:extLst>
                <a:ext uri="{FF2B5EF4-FFF2-40B4-BE49-F238E27FC236}">
                  <a16:creationId xmlns:a16="http://schemas.microsoft.com/office/drawing/2014/main" id="{F56DB44E-18C6-41B4-86B4-FF45F94C3E68}"/>
                </a:ext>
              </a:extLst>
            </p:cNvPr>
            <p:cNvCxnSpPr>
              <a:cxnSpLocks/>
            </p:cNvCxnSpPr>
            <p:nvPr/>
          </p:nvCxnSpPr>
          <p:spPr bwMode="auto">
            <a:xfrm flipH="1" flipV="1">
              <a:off x="7535494" y="5291082"/>
              <a:ext cx="4023360" cy="0"/>
            </a:xfrm>
            <a:prstGeom prst="line">
              <a:avLst/>
            </a:prstGeom>
            <a:noFill/>
            <a:ln w="28575" cap="flat" cmpd="sng" algn="ctr">
              <a:solidFill>
                <a:schemeClr val="tx1"/>
              </a:solidFill>
              <a:prstDash val="solid"/>
              <a:round/>
              <a:headEnd type="none" w="med" len="med"/>
              <a:tailEnd type="none" w="med" len="med"/>
            </a:ln>
            <a:effectLst/>
          </p:spPr>
        </p:cxnSp>
      </p:grpSp>
      <p:sp>
        <p:nvSpPr>
          <p:cNvPr id="86" name="TextBox 32">
            <a:extLst>
              <a:ext uri="{FF2B5EF4-FFF2-40B4-BE49-F238E27FC236}">
                <a16:creationId xmlns:a16="http://schemas.microsoft.com/office/drawing/2014/main" id="{A27B2DEA-3DAD-4BF7-AC30-073E572BE331}"/>
              </a:ext>
            </a:extLst>
          </p:cNvPr>
          <p:cNvSpPr txBox="1">
            <a:spLocks noChangeArrowheads="1"/>
          </p:cNvSpPr>
          <p:nvPr/>
        </p:nvSpPr>
        <p:spPr bwMode="auto">
          <a:xfrm rot="16200000">
            <a:off x="5332635" y="3616737"/>
            <a:ext cx="2101081" cy="40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a:r>
              <a:rPr lang="en-US" altLang="en-US" dirty="0"/>
              <a:t>SVR12 (%)</a:t>
            </a:r>
          </a:p>
        </p:txBody>
      </p:sp>
    </p:spTree>
    <p:extLst>
      <p:ext uri="{BB962C8B-B14F-4D97-AF65-F5344CB8AC3E}">
        <p14:creationId xmlns:p14="http://schemas.microsoft.com/office/powerpoint/2010/main" val="1422514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US" altLang="en-US" dirty="0"/>
              <a:t>POLARIS-1, -4: SOF/VEL/VOX for 12 Wks After DAA Failure in GT1-6 HCV</a:t>
            </a:r>
          </a:p>
        </p:txBody>
      </p:sp>
      <p:sp>
        <p:nvSpPr>
          <p:cNvPr id="9" name="Rectangle 6"/>
          <p:cNvSpPr>
            <a:spLocks noChangeArrowheads="1"/>
          </p:cNvSpPr>
          <p:nvPr/>
        </p:nvSpPr>
        <p:spPr bwMode="auto">
          <a:xfrm>
            <a:off x="3592599" y="2315656"/>
            <a:ext cx="3656648" cy="639913"/>
          </a:xfrm>
          <a:prstGeom prst="rect">
            <a:avLst/>
          </a:prstGeom>
          <a:solidFill>
            <a:schemeClr val="accent2"/>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dirty="0">
                <a:solidFill>
                  <a:schemeClr val="bg2">
                    <a:lumMod val="10000"/>
                  </a:schemeClr>
                </a:solidFill>
                <a:latin typeface="Arial" charset="0"/>
                <a:ea typeface="ＭＳ Ｐゴシック" charset="0"/>
              </a:rPr>
              <a:t>SOF/VEL/VOX</a:t>
            </a:r>
            <a:r>
              <a:rPr lang="en-US" sz="1600" dirty="0">
                <a:solidFill>
                  <a:schemeClr val="bg2">
                    <a:lumMod val="10000"/>
                  </a:schemeClr>
                </a:solidFill>
              </a:rPr>
              <a:t> </a:t>
            </a:r>
            <a:r>
              <a:rPr lang="en-US" sz="1600" b="0" dirty="0">
                <a:solidFill>
                  <a:schemeClr val="bg2">
                    <a:lumMod val="10000"/>
                  </a:schemeClr>
                </a:solidFill>
              </a:rPr>
              <a:t>400/100/100 mg PO QD</a:t>
            </a:r>
          </a:p>
          <a:p>
            <a:pPr algn="ctr" eaLnBrk="1" hangingPunct="1"/>
            <a:r>
              <a:rPr lang="en-US" altLang="en-US" sz="1600" b="0" dirty="0">
                <a:solidFill>
                  <a:schemeClr val="bg2">
                    <a:lumMod val="10000"/>
                  </a:schemeClr>
                </a:solidFill>
              </a:rPr>
              <a:t>(n = 263)</a:t>
            </a:r>
          </a:p>
        </p:txBody>
      </p:sp>
      <p:sp>
        <p:nvSpPr>
          <p:cNvPr id="10" name="Rectangle 7"/>
          <p:cNvSpPr>
            <a:spLocks noChangeArrowheads="1"/>
          </p:cNvSpPr>
          <p:nvPr/>
        </p:nvSpPr>
        <p:spPr bwMode="auto">
          <a:xfrm>
            <a:off x="3592599" y="2990405"/>
            <a:ext cx="3656648" cy="639913"/>
          </a:xfrm>
          <a:prstGeom prst="rect">
            <a:avLst/>
          </a:prstGeom>
          <a:solidFill>
            <a:schemeClr val="accent3"/>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dirty="0">
                <a:solidFill>
                  <a:schemeClr val="bg2">
                    <a:lumMod val="10000"/>
                  </a:schemeClr>
                </a:solidFill>
              </a:rPr>
              <a:t>Placebo PO QD</a:t>
            </a:r>
          </a:p>
          <a:p>
            <a:pPr algn="ctr" eaLnBrk="1" hangingPunct="1"/>
            <a:r>
              <a:rPr lang="en-US" altLang="en-US" sz="1600" b="0" dirty="0">
                <a:solidFill>
                  <a:schemeClr val="bg2">
                    <a:lumMod val="10000"/>
                  </a:schemeClr>
                </a:solidFill>
              </a:rPr>
              <a:t>(n = 152)</a:t>
            </a:r>
          </a:p>
        </p:txBody>
      </p:sp>
      <p:sp>
        <p:nvSpPr>
          <p:cNvPr id="11" name="Rectangle 11"/>
          <p:cNvSpPr>
            <a:spLocks noChangeArrowheads="1"/>
          </p:cNvSpPr>
          <p:nvPr/>
        </p:nvSpPr>
        <p:spPr bwMode="auto">
          <a:xfrm>
            <a:off x="636545" y="2335363"/>
            <a:ext cx="2819369" cy="1366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9977" tIns="46788" rIns="89977" bIns="4678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0" dirty="0"/>
              <a:t>DAA-experienced pts with GT1-6 HCV and NS5A inhibitor experience*</a:t>
            </a:r>
          </a:p>
          <a:p>
            <a:pPr algn="ctr" eaLnBrk="1" hangingPunct="1"/>
            <a:r>
              <a:rPr lang="en-US" altLang="en-US" sz="1600" b="0" dirty="0"/>
              <a:t>(N = 415)</a:t>
            </a:r>
          </a:p>
        </p:txBody>
      </p:sp>
      <p:sp>
        <p:nvSpPr>
          <p:cNvPr id="12" name="Line 12"/>
          <p:cNvSpPr>
            <a:spLocks noChangeShapeType="1"/>
          </p:cNvSpPr>
          <p:nvPr/>
        </p:nvSpPr>
        <p:spPr bwMode="auto">
          <a:xfrm flipV="1">
            <a:off x="3236338" y="2701637"/>
            <a:ext cx="292836" cy="21636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77" tIns="46788" rIns="89977" bIns="46788" anchor="ctr"/>
          <a:lstStyle/>
          <a:p>
            <a:endParaRPr lang="en-US" sz="1400" dirty="0"/>
          </a:p>
        </p:txBody>
      </p:sp>
      <p:sp>
        <p:nvSpPr>
          <p:cNvPr id="18" name="TextBox 17"/>
          <p:cNvSpPr txBox="1"/>
          <p:nvPr/>
        </p:nvSpPr>
        <p:spPr>
          <a:xfrm>
            <a:off x="861220" y="3676142"/>
            <a:ext cx="10147197" cy="307777"/>
          </a:xfrm>
          <a:prstGeom prst="rect">
            <a:avLst/>
          </a:prstGeom>
          <a:noFill/>
        </p:spPr>
        <p:txBody>
          <a:bodyPr wrap="square" rtlCol="0">
            <a:spAutoFit/>
          </a:bodyPr>
          <a:lstStyle/>
          <a:p>
            <a:r>
              <a:rPr lang="en-US" sz="1400" b="0" dirty="0"/>
              <a:t>*Pts with GT1 HCV at screening equally randomized between arms; pts with GT2-6 HCV assigned to active treatment arm. </a:t>
            </a:r>
          </a:p>
        </p:txBody>
      </p:sp>
      <p:sp>
        <p:nvSpPr>
          <p:cNvPr id="19" name="TextBox 18"/>
          <p:cNvSpPr txBox="1"/>
          <p:nvPr/>
        </p:nvSpPr>
        <p:spPr>
          <a:xfrm>
            <a:off x="6085950" y="1857473"/>
            <a:ext cx="2350703" cy="307697"/>
          </a:xfrm>
          <a:prstGeom prst="rect">
            <a:avLst/>
          </a:prstGeom>
          <a:noFill/>
        </p:spPr>
        <p:txBody>
          <a:bodyPr wrap="square" rtlCol="0">
            <a:spAutoFit/>
          </a:bodyPr>
          <a:lstStyle/>
          <a:p>
            <a:pPr algn="ctr"/>
            <a:r>
              <a:rPr lang="en-US" sz="1400" i="1" dirty="0"/>
              <a:t>Wk 12</a:t>
            </a:r>
          </a:p>
        </p:txBody>
      </p:sp>
      <p:cxnSp>
        <p:nvCxnSpPr>
          <p:cNvPr id="20" name="Straight Arrow Connector 19"/>
          <p:cNvCxnSpPr/>
          <p:nvPr/>
        </p:nvCxnSpPr>
        <p:spPr>
          <a:xfrm>
            <a:off x="7253287" y="2096706"/>
            <a:ext cx="0" cy="20094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3"/>
          <p:cNvSpPr txBox="1">
            <a:spLocks noChangeArrowheads="1"/>
          </p:cNvSpPr>
          <p:nvPr/>
        </p:nvSpPr>
        <p:spPr bwMode="auto">
          <a:xfrm>
            <a:off x="7888103" y="2299347"/>
            <a:ext cx="3656648" cy="91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6" tIns="45708" rIns="91416" bIns="45708"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a:spcAft>
                <a:spcPts val="0"/>
              </a:spcAft>
              <a:buNone/>
            </a:pPr>
            <a:r>
              <a:rPr lang="en-US" altLang="en-US" sz="1600" b="0" kern="0" dirty="0"/>
              <a:t>Previous NS5A treatment in SOF/VEL/VOX group LDV, 51%; DCV, 27%; OBV, 11%; other, 13%</a:t>
            </a:r>
          </a:p>
        </p:txBody>
      </p:sp>
      <p:cxnSp>
        <p:nvCxnSpPr>
          <p:cNvPr id="3" name="Straight Arrow Connector 2"/>
          <p:cNvCxnSpPr>
            <a:cxnSpLocks/>
          </p:cNvCxnSpPr>
          <p:nvPr/>
        </p:nvCxnSpPr>
        <p:spPr bwMode="auto">
          <a:xfrm>
            <a:off x="7321237" y="3282950"/>
            <a:ext cx="182832" cy="0"/>
          </a:xfrm>
          <a:prstGeom prst="straightConnector1">
            <a:avLst/>
          </a:prstGeom>
          <a:noFill/>
          <a:ln w="28575" cap="flat" cmpd="sng" algn="ctr">
            <a:solidFill>
              <a:schemeClr val="tx1"/>
            </a:solidFill>
            <a:prstDash val="solid"/>
            <a:round/>
            <a:headEnd type="none" w="med" len="med"/>
            <a:tailEnd type="triangle"/>
          </a:ln>
          <a:effectLst/>
        </p:spPr>
      </p:cxnSp>
      <p:sp>
        <p:nvSpPr>
          <p:cNvPr id="21" name="Rectangle 11"/>
          <p:cNvSpPr>
            <a:spLocks noChangeArrowheads="1"/>
          </p:cNvSpPr>
          <p:nvPr/>
        </p:nvSpPr>
        <p:spPr bwMode="auto">
          <a:xfrm>
            <a:off x="7215335" y="2994832"/>
            <a:ext cx="1527336" cy="731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9977" tIns="46788" rIns="89977" bIns="4678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400" b="0" i="1" dirty="0"/>
              <a:t>Deferred SOF/VEL/VOX </a:t>
            </a:r>
          </a:p>
        </p:txBody>
      </p:sp>
      <p:sp>
        <p:nvSpPr>
          <p:cNvPr id="23" name="Rectangle 3"/>
          <p:cNvSpPr txBox="1">
            <a:spLocks noChangeArrowheads="1"/>
          </p:cNvSpPr>
          <p:nvPr/>
        </p:nvSpPr>
        <p:spPr bwMode="auto">
          <a:xfrm>
            <a:off x="609600" y="1514196"/>
            <a:ext cx="9391604" cy="39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6" tIns="45708" rIns="91416" bIns="45708"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a:buNone/>
            </a:pPr>
            <a:r>
              <a:rPr lang="en-US" altLang="en-US" sz="1999" kern="0" dirty="0">
                <a:solidFill>
                  <a:schemeClr val="accent3"/>
                </a:solidFill>
              </a:rPr>
              <a:t>POLARIS-1: randomized, double-blind, placebo-controlled phase III trial</a:t>
            </a:r>
            <a:r>
              <a:rPr lang="en-US" altLang="en-US" sz="1999" kern="0" baseline="30000" dirty="0">
                <a:solidFill>
                  <a:schemeClr val="accent3"/>
                </a:solidFill>
              </a:rPr>
              <a:t>[1]</a:t>
            </a:r>
          </a:p>
        </p:txBody>
      </p:sp>
      <p:grpSp>
        <p:nvGrpSpPr>
          <p:cNvPr id="25" name="Group 1"/>
          <p:cNvGrpSpPr>
            <a:grpSpLocks/>
          </p:cNvGrpSpPr>
          <p:nvPr/>
        </p:nvGrpSpPr>
        <p:grpSpPr bwMode="auto">
          <a:xfrm>
            <a:off x="9192405" y="6207989"/>
            <a:ext cx="2672654" cy="450733"/>
            <a:chOff x="9289790" y="4481726"/>
            <a:chExt cx="2673350" cy="450347"/>
          </a:xfrm>
        </p:grpSpPr>
        <p:pic>
          <p:nvPicPr>
            <p:cNvPr id="2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27"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28" name="Text Box 11"/>
          <p:cNvSpPr txBox="1">
            <a:spLocks noChangeArrowheads="1"/>
          </p:cNvSpPr>
          <p:nvPr/>
        </p:nvSpPr>
        <p:spPr bwMode="auto">
          <a:xfrm>
            <a:off x="412642" y="6375664"/>
            <a:ext cx="8008439" cy="28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buNone/>
            </a:pPr>
            <a:r>
              <a:rPr lang="nb-NO" altLang="en-US" sz="1400" b="0" dirty="0">
                <a:solidFill>
                  <a:schemeClr val="bg2"/>
                </a:solidFill>
              </a:rPr>
              <a:t>1. Bourlière M, et al. AASLD 2016. Abstract 194. 2. Zeuzem S, et al. AASLD 2016. Abstract 109.</a:t>
            </a:r>
          </a:p>
        </p:txBody>
      </p:sp>
      <p:sp>
        <p:nvSpPr>
          <p:cNvPr id="29" name="Rectangle 3"/>
          <p:cNvSpPr txBox="1">
            <a:spLocks noChangeArrowheads="1"/>
          </p:cNvSpPr>
          <p:nvPr/>
        </p:nvSpPr>
        <p:spPr bwMode="auto">
          <a:xfrm>
            <a:off x="831768" y="4041948"/>
            <a:ext cx="9391604" cy="39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6" tIns="45708" rIns="91416" bIns="45708"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a:buNone/>
            </a:pPr>
            <a:r>
              <a:rPr lang="en-US" altLang="en-US" sz="1999" kern="0" dirty="0">
                <a:solidFill>
                  <a:schemeClr val="accent3"/>
                </a:solidFill>
              </a:rPr>
              <a:t>POLARIS-4: randomized, open-label, active-controlled phase III trial</a:t>
            </a:r>
            <a:r>
              <a:rPr lang="en-US" altLang="en-US" sz="1999" kern="0" baseline="30000" dirty="0">
                <a:solidFill>
                  <a:schemeClr val="accent3"/>
                </a:solidFill>
              </a:rPr>
              <a:t>[2]</a:t>
            </a:r>
          </a:p>
        </p:txBody>
      </p:sp>
      <p:sp>
        <p:nvSpPr>
          <p:cNvPr id="30" name="Line 12"/>
          <p:cNvSpPr>
            <a:spLocks noChangeShapeType="1"/>
          </p:cNvSpPr>
          <p:nvPr/>
        </p:nvSpPr>
        <p:spPr bwMode="auto">
          <a:xfrm>
            <a:off x="3236338" y="3072308"/>
            <a:ext cx="292836" cy="21636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77" tIns="46788" rIns="89977" bIns="46788" anchor="ctr"/>
          <a:lstStyle/>
          <a:p>
            <a:endParaRPr lang="en-US" sz="1400" dirty="0"/>
          </a:p>
        </p:txBody>
      </p:sp>
      <p:sp>
        <p:nvSpPr>
          <p:cNvPr id="32" name="Rectangle 6"/>
          <p:cNvSpPr>
            <a:spLocks noChangeArrowheads="1"/>
          </p:cNvSpPr>
          <p:nvPr/>
        </p:nvSpPr>
        <p:spPr bwMode="auto">
          <a:xfrm>
            <a:off x="3570876" y="4548427"/>
            <a:ext cx="3656648" cy="639913"/>
          </a:xfrm>
          <a:prstGeom prst="rect">
            <a:avLst/>
          </a:prstGeom>
          <a:solidFill>
            <a:schemeClr val="accent2"/>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dirty="0">
                <a:solidFill>
                  <a:schemeClr val="bg2">
                    <a:lumMod val="10000"/>
                  </a:schemeClr>
                </a:solidFill>
                <a:latin typeface="Arial" charset="0"/>
                <a:ea typeface="ＭＳ Ｐゴシック" charset="0"/>
              </a:rPr>
              <a:t>SOF/VEL/VOX</a:t>
            </a:r>
            <a:r>
              <a:rPr lang="en-US" sz="1600" dirty="0">
                <a:solidFill>
                  <a:schemeClr val="bg2">
                    <a:lumMod val="10000"/>
                  </a:schemeClr>
                </a:solidFill>
              </a:rPr>
              <a:t> </a:t>
            </a:r>
            <a:r>
              <a:rPr lang="en-US" sz="1600" b="0" dirty="0">
                <a:solidFill>
                  <a:schemeClr val="bg2">
                    <a:lumMod val="10000"/>
                  </a:schemeClr>
                </a:solidFill>
              </a:rPr>
              <a:t>400/100/100 mg PO QD</a:t>
            </a:r>
          </a:p>
          <a:p>
            <a:pPr algn="ctr" eaLnBrk="1" hangingPunct="1"/>
            <a:r>
              <a:rPr lang="en-US" altLang="en-US" sz="1600" b="0" dirty="0">
                <a:solidFill>
                  <a:schemeClr val="bg2">
                    <a:lumMod val="10000"/>
                  </a:schemeClr>
                </a:solidFill>
              </a:rPr>
              <a:t>(n = 182)</a:t>
            </a:r>
          </a:p>
        </p:txBody>
      </p:sp>
      <p:sp>
        <p:nvSpPr>
          <p:cNvPr id="33" name="Rectangle 7"/>
          <p:cNvSpPr>
            <a:spLocks noChangeArrowheads="1"/>
          </p:cNvSpPr>
          <p:nvPr/>
        </p:nvSpPr>
        <p:spPr bwMode="auto">
          <a:xfrm>
            <a:off x="3570876" y="5223767"/>
            <a:ext cx="3656648" cy="639913"/>
          </a:xfrm>
          <a:prstGeom prst="rect">
            <a:avLst/>
          </a:prstGeom>
          <a:solidFill>
            <a:schemeClr val="accent3"/>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600" dirty="0">
                <a:solidFill>
                  <a:schemeClr val="bg2">
                    <a:lumMod val="10000"/>
                  </a:schemeClr>
                </a:solidFill>
                <a:latin typeface="Arial" charset="0"/>
                <a:ea typeface="ＭＳ Ｐゴシック" charset="0"/>
              </a:rPr>
              <a:t>SOF/VEL </a:t>
            </a:r>
            <a:r>
              <a:rPr lang="en-US" altLang="en-US" sz="1600" b="0" dirty="0">
                <a:solidFill>
                  <a:schemeClr val="bg2">
                    <a:lumMod val="10000"/>
                  </a:schemeClr>
                </a:solidFill>
                <a:ea typeface="ＭＳ Ｐゴシック" panose="020B0600070205080204" pitchFamily="34" charset="-128"/>
              </a:rPr>
              <a:t>400/100 mg PO QD</a:t>
            </a:r>
            <a:br>
              <a:rPr lang="en-US" altLang="en-US" sz="1600" b="0" dirty="0">
                <a:solidFill>
                  <a:schemeClr val="bg2">
                    <a:lumMod val="10000"/>
                  </a:schemeClr>
                </a:solidFill>
                <a:ea typeface="ＭＳ Ｐゴシック" panose="020B0600070205080204" pitchFamily="34" charset="-128"/>
              </a:rPr>
            </a:br>
            <a:r>
              <a:rPr lang="en-US" altLang="en-US" sz="1600" b="0" dirty="0">
                <a:solidFill>
                  <a:schemeClr val="bg2">
                    <a:lumMod val="10000"/>
                  </a:schemeClr>
                </a:solidFill>
              </a:rPr>
              <a:t>(n = 151)</a:t>
            </a:r>
          </a:p>
        </p:txBody>
      </p:sp>
      <p:sp>
        <p:nvSpPr>
          <p:cNvPr id="34" name="Rectangle 11"/>
          <p:cNvSpPr>
            <a:spLocks noChangeArrowheads="1"/>
          </p:cNvSpPr>
          <p:nvPr/>
        </p:nvSpPr>
        <p:spPr bwMode="auto">
          <a:xfrm>
            <a:off x="672818" y="4526332"/>
            <a:ext cx="2742486" cy="1366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9977" tIns="46788" rIns="89977" bIns="4678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1600" b="0" dirty="0"/>
              <a:t>DAA-experienced pts with GT1-6 HCV</a:t>
            </a:r>
            <a:r>
              <a:rPr lang="en-US" altLang="en-US" sz="1600" b="0" baseline="30000" dirty="0"/>
              <a:t>†</a:t>
            </a:r>
            <a:r>
              <a:rPr lang="en-US" altLang="en-US" sz="1600" b="0" dirty="0"/>
              <a:t> and no NS5A inhibitor experience </a:t>
            </a:r>
            <a:br>
              <a:rPr lang="en-US" altLang="en-US" sz="1600" b="0" dirty="0"/>
            </a:br>
            <a:r>
              <a:rPr lang="en-US" altLang="en-US" sz="1600" b="0" dirty="0"/>
              <a:t>with or without cirrhosis</a:t>
            </a:r>
          </a:p>
          <a:p>
            <a:pPr algn="ctr" eaLnBrk="1" hangingPunct="1"/>
            <a:r>
              <a:rPr lang="en-US" altLang="en-US" sz="1600" b="0" dirty="0"/>
              <a:t>(N = 333)</a:t>
            </a:r>
          </a:p>
        </p:txBody>
      </p:sp>
      <p:sp>
        <p:nvSpPr>
          <p:cNvPr id="37" name="TextBox 36"/>
          <p:cNvSpPr txBox="1"/>
          <p:nvPr/>
        </p:nvSpPr>
        <p:spPr>
          <a:xfrm>
            <a:off x="861220" y="5905769"/>
            <a:ext cx="8353889" cy="307777"/>
          </a:xfrm>
          <a:prstGeom prst="rect">
            <a:avLst/>
          </a:prstGeom>
          <a:noFill/>
        </p:spPr>
        <p:txBody>
          <a:bodyPr wrap="square" rtlCol="0">
            <a:spAutoFit/>
          </a:bodyPr>
          <a:lstStyle/>
          <a:p>
            <a:r>
              <a:rPr lang="en-US" altLang="en-US" sz="1400" b="0" baseline="30000" dirty="0"/>
              <a:t>†</a:t>
            </a:r>
            <a:r>
              <a:rPr lang="en-US" sz="1400" b="0" dirty="0"/>
              <a:t>Pts with GT1-3 HCV randomized 1:1 between arms. Pts with GT4-6 HCV assigned to SOF/VEL/VOX.</a:t>
            </a:r>
          </a:p>
        </p:txBody>
      </p:sp>
      <p:sp>
        <p:nvSpPr>
          <p:cNvPr id="38" name="Line 12"/>
          <p:cNvSpPr>
            <a:spLocks noChangeShapeType="1"/>
          </p:cNvSpPr>
          <p:nvPr/>
        </p:nvSpPr>
        <p:spPr bwMode="auto">
          <a:xfrm flipV="1">
            <a:off x="3268885" y="4964227"/>
            <a:ext cx="292836" cy="21636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77" tIns="46788" rIns="89977" bIns="46788" anchor="ctr"/>
          <a:lstStyle/>
          <a:p>
            <a:endParaRPr lang="en-US" sz="1400" dirty="0"/>
          </a:p>
        </p:txBody>
      </p:sp>
      <p:sp>
        <p:nvSpPr>
          <p:cNvPr id="39" name="Line 12"/>
          <p:cNvSpPr>
            <a:spLocks noChangeShapeType="1"/>
          </p:cNvSpPr>
          <p:nvPr/>
        </p:nvSpPr>
        <p:spPr bwMode="auto">
          <a:xfrm>
            <a:off x="3268885" y="5334897"/>
            <a:ext cx="292836" cy="21636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77" tIns="46788" rIns="89977" bIns="46788" anchor="ctr"/>
          <a:lstStyle/>
          <a:p>
            <a:endParaRPr lang="en-US" sz="1400" dirty="0"/>
          </a:p>
        </p:txBody>
      </p:sp>
      <p:sp>
        <p:nvSpPr>
          <p:cNvPr id="40" name="Rectangle 3"/>
          <p:cNvSpPr txBox="1">
            <a:spLocks noChangeArrowheads="1"/>
          </p:cNvSpPr>
          <p:nvPr/>
        </p:nvSpPr>
        <p:spPr bwMode="auto">
          <a:xfrm>
            <a:off x="7888103" y="4704880"/>
            <a:ext cx="3656648" cy="922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6" tIns="45708" rIns="91416" bIns="45708"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a:buNone/>
            </a:pPr>
            <a:r>
              <a:rPr lang="en-US" altLang="en-US" sz="1600" b="0" kern="0" dirty="0"/>
              <a:t>Previous HCV treatment: SOF, 69%; other NS5B inhibitor, 4%; SOF + SMV, 11%; other NS5B/NS3 inhibitor combinations, 14% </a:t>
            </a:r>
          </a:p>
        </p:txBody>
      </p:sp>
    </p:spTree>
    <p:extLst>
      <p:ext uri="{BB962C8B-B14F-4D97-AF65-F5344CB8AC3E}">
        <p14:creationId xmlns:p14="http://schemas.microsoft.com/office/powerpoint/2010/main" val="3636393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14203" y="242130"/>
            <a:ext cx="10860433" cy="1099852"/>
          </a:xfrm>
        </p:spPr>
        <p:txBody>
          <a:bodyPr/>
          <a:lstStyle/>
          <a:p>
            <a:r>
              <a:rPr lang="en-US" altLang="en-US" dirty="0"/>
              <a:t>POLARIS-1 and -4: Impact of Baseline RASs on 12-Wk SOF/VEL/VOX in DAA-Experienced Pts</a:t>
            </a:r>
          </a:p>
        </p:txBody>
      </p:sp>
      <p:sp>
        <p:nvSpPr>
          <p:cNvPr id="7" name="Text Box 15"/>
          <p:cNvSpPr txBox="1">
            <a:spLocks noChangeArrowheads="1"/>
          </p:cNvSpPr>
          <p:nvPr/>
        </p:nvSpPr>
        <p:spPr bwMode="auto">
          <a:xfrm>
            <a:off x="415816" y="6355588"/>
            <a:ext cx="7848144" cy="306308"/>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defRPr/>
            </a:pPr>
            <a:r>
              <a:rPr lang="en-US" altLang="en-US" sz="1400" b="0" spc="-10" dirty="0">
                <a:solidFill>
                  <a:srgbClr val="CDCDCF"/>
                </a:solidFill>
              </a:rPr>
              <a:t>Sarrazin, et al. EASL 2017. Abstract THU-248.</a:t>
            </a:r>
          </a:p>
        </p:txBody>
      </p:sp>
      <p:sp>
        <p:nvSpPr>
          <p:cNvPr id="79876" name="Content Placeholder 2"/>
          <p:cNvSpPr>
            <a:spLocks noGrp="1"/>
          </p:cNvSpPr>
          <p:nvPr>
            <p:ph idx="1"/>
          </p:nvPr>
        </p:nvSpPr>
        <p:spPr>
          <a:xfrm>
            <a:off x="599918" y="1530844"/>
            <a:ext cx="10874717" cy="742757"/>
          </a:xfrm>
        </p:spPr>
        <p:txBody>
          <a:bodyPr/>
          <a:lstStyle/>
          <a:p>
            <a:r>
              <a:rPr lang="en-US" altLang="en-US" sz="1799" dirty="0"/>
              <a:t>Integrated analysis of data from SOF/VEL/VOX arms of 2 phase III trials of DAA-experienced pts with (n = 263) and without (n = 182) previous NS5A inhibitors</a:t>
            </a:r>
          </a:p>
        </p:txBody>
      </p:sp>
      <p:grpSp>
        <p:nvGrpSpPr>
          <p:cNvPr id="79934" name="Group 1"/>
          <p:cNvGrpSpPr>
            <a:grpSpLocks/>
          </p:cNvGrpSpPr>
          <p:nvPr/>
        </p:nvGrpSpPr>
        <p:grpSpPr bwMode="auto">
          <a:xfrm>
            <a:off x="9190818" y="6207990"/>
            <a:ext cx="2672654" cy="447558"/>
            <a:chOff x="9289790" y="4481726"/>
            <a:chExt cx="2673350" cy="450347"/>
          </a:xfrm>
        </p:grpSpPr>
        <p:pic>
          <p:nvPicPr>
            <p:cNvPr id="7997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997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24" name="TextBox 15">
            <a:extLst>
              <a:ext uri="{FF2B5EF4-FFF2-40B4-BE49-F238E27FC236}">
                <a16:creationId xmlns:a16="http://schemas.microsoft.com/office/drawing/2014/main" id="{CCB80DEE-6F4B-4E6B-B115-6D5E415773DD}"/>
              </a:ext>
            </a:extLst>
          </p:cNvPr>
          <p:cNvSpPr txBox="1">
            <a:spLocks noChangeArrowheads="1"/>
          </p:cNvSpPr>
          <p:nvPr/>
        </p:nvSpPr>
        <p:spPr bwMode="auto">
          <a:xfrm rot="-5400000">
            <a:off x="-27443" y="3954254"/>
            <a:ext cx="12105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1" dirty="0">
                <a:solidFill>
                  <a:srgbClr val="FFFFFF"/>
                </a:solidFill>
              </a:rPr>
              <a:t>SVR12 (%)</a:t>
            </a:r>
          </a:p>
        </p:txBody>
      </p:sp>
      <p:cxnSp>
        <p:nvCxnSpPr>
          <p:cNvPr id="125" name="Straight Connector 17">
            <a:extLst>
              <a:ext uri="{FF2B5EF4-FFF2-40B4-BE49-F238E27FC236}">
                <a16:creationId xmlns:a16="http://schemas.microsoft.com/office/drawing/2014/main" id="{E258A2FC-9759-49F2-B49F-18E7C6F23667}"/>
              </a:ext>
            </a:extLst>
          </p:cNvPr>
          <p:cNvCxnSpPr>
            <a:cxnSpLocks noChangeShapeType="1"/>
          </p:cNvCxnSpPr>
          <p:nvPr/>
        </p:nvCxnSpPr>
        <p:spPr bwMode="auto">
          <a:xfrm>
            <a:off x="1255713" y="5886450"/>
            <a:ext cx="8283575"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26" name="TextBox 20">
            <a:extLst>
              <a:ext uri="{FF2B5EF4-FFF2-40B4-BE49-F238E27FC236}">
                <a16:creationId xmlns:a16="http://schemas.microsoft.com/office/drawing/2014/main" id="{069CFE2F-8430-4335-9615-4CA76931E47A}"/>
              </a:ext>
            </a:extLst>
          </p:cNvPr>
          <p:cNvSpPr txBox="1">
            <a:spLocks noChangeArrowheads="1"/>
          </p:cNvSpPr>
          <p:nvPr/>
        </p:nvSpPr>
        <p:spPr bwMode="auto">
          <a:xfrm>
            <a:off x="4773613" y="5880100"/>
            <a:ext cx="1130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1" dirty="0">
                <a:solidFill>
                  <a:srgbClr val="FFFFFF"/>
                </a:solidFill>
              </a:rPr>
              <a:t>Genotype</a:t>
            </a:r>
          </a:p>
        </p:txBody>
      </p:sp>
      <p:sp>
        <p:nvSpPr>
          <p:cNvPr id="127" name="TextBox 21">
            <a:extLst>
              <a:ext uri="{FF2B5EF4-FFF2-40B4-BE49-F238E27FC236}">
                <a16:creationId xmlns:a16="http://schemas.microsoft.com/office/drawing/2014/main" id="{FE25BE5F-9F98-47B0-BC2B-A5879EBDB599}"/>
              </a:ext>
            </a:extLst>
          </p:cNvPr>
          <p:cNvSpPr txBox="1">
            <a:spLocks noChangeArrowheads="1"/>
          </p:cNvSpPr>
          <p:nvPr/>
        </p:nvSpPr>
        <p:spPr bwMode="auto">
          <a:xfrm>
            <a:off x="9658350" y="5884863"/>
            <a:ext cx="18129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b="1" dirty="0">
                <a:solidFill>
                  <a:srgbClr val="FFFFFF"/>
                </a:solidFill>
              </a:rPr>
              <a:t>Number of RASs</a:t>
            </a:r>
          </a:p>
        </p:txBody>
      </p:sp>
      <p:sp>
        <p:nvSpPr>
          <p:cNvPr id="128" name="Rectangle 1">
            <a:extLst>
              <a:ext uri="{FF2B5EF4-FFF2-40B4-BE49-F238E27FC236}">
                <a16:creationId xmlns:a16="http://schemas.microsoft.com/office/drawing/2014/main" id="{E10C6865-665C-4388-A5B5-092B5ED49A12}"/>
              </a:ext>
            </a:extLst>
          </p:cNvPr>
          <p:cNvSpPr>
            <a:spLocks noChangeArrowheads="1"/>
          </p:cNvSpPr>
          <p:nvPr/>
        </p:nvSpPr>
        <p:spPr bwMode="auto">
          <a:xfrm>
            <a:off x="2543175" y="2152650"/>
            <a:ext cx="136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grpSp>
        <p:nvGrpSpPr>
          <p:cNvPr id="129" name="Group 30">
            <a:extLst>
              <a:ext uri="{FF2B5EF4-FFF2-40B4-BE49-F238E27FC236}">
                <a16:creationId xmlns:a16="http://schemas.microsoft.com/office/drawing/2014/main" id="{886A73DA-3A1D-4E89-996F-2E3F1E82E8EC}"/>
              </a:ext>
            </a:extLst>
          </p:cNvPr>
          <p:cNvGrpSpPr>
            <a:grpSpLocks/>
          </p:cNvGrpSpPr>
          <p:nvPr/>
        </p:nvGrpSpPr>
        <p:grpSpPr bwMode="auto">
          <a:xfrm>
            <a:off x="3233738" y="2149475"/>
            <a:ext cx="7273925" cy="307975"/>
            <a:chOff x="2058001" y="2130687"/>
            <a:chExt cx="7274949" cy="307975"/>
          </a:xfrm>
        </p:grpSpPr>
        <p:grpSp>
          <p:nvGrpSpPr>
            <p:cNvPr id="130" name="Group 25">
              <a:extLst>
                <a:ext uri="{FF2B5EF4-FFF2-40B4-BE49-F238E27FC236}">
                  <a16:creationId xmlns:a16="http://schemas.microsoft.com/office/drawing/2014/main" id="{9551D7B7-F7DD-4ECB-B123-C364A8E65A02}"/>
                </a:ext>
              </a:extLst>
            </p:cNvPr>
            <p:cNvGrpSpPr>
              <a:grpSpLocks/>
            </p:cNvGrpSpPr>
            <p:nvPr/>
          </p:nvGrpSpPr>
          <p:grpSpPr bwMode="auto">
            <a:xfrm>
              <a:off x="2058001" y="2131481"/>
              <a:ext cx="1087438" cy="306387"/>
              <a:chOff x="2433225" y="2131481"/>
              <a:chExt cx="1087438" cy="306387"/>
            </a:xfrm>
          </p:grpSpPr>
          <p:sp>
            <p:nvSpPr>
              <p:cNvPr id="143" name="Rectangle 23">
                <a:extLst>
                  <a:ext uri="{FF2B5EF4-FFF2-40B4-BE49-F238E27FC236}">
                    <a16:creationId xmlns:a16="http://schemas.microsoft.com/office/drawing/2014/main" id="{C92FC0DE-3EC3-4097-A75B-087769B7A60B}"/>
                  </a:ext>
                </a:extLst>
              </p:cNvPr>
              <p:cNvSpPr>
                <a:spLocks noChangeArrowheads="1"/>
              </p:cNvSpPr>
              <p:nvPr/>
            </p:nvSpPr>
            <p:spPr bwMode="auto">
              <a:xfrm>
                <a:off x="2565769" y="2210379"/>
                <a:ext cx="152400" cy="1587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sp>
            <p:nvSpPr>
              <p:cNvPr id="144" name="Rectangle 25">
                <a:extLst>
                  <a:ext uri="{FF2B5EF4-FFF2-40B4-BE49-F238E27FC236}">
                    <a16:creationId xmlns:a16="http://schemas.microsoft.com/office/drawing/2014/main" id="{35429852-C83A-44C1-B062-F52AE22AF018}"/>
                  </a:ext>
                </a:extLst>
              </p:cNvPr>
              <p:cNvSpPr>
                <a:spLocks noChangeArrowheads="1"/>
              </p:cNvSpPr>
              <p:nvPr/>
            </p:nvSpPr>
            <p:spPr bwMode="auto">
              <a:xfrm>
                <a:off x="2433225" y="2131481"/>
                <a:ext cx="1087438"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400" b="0" dirty="0">
                    <a:solidFill>
                      <a:schemeClr val="tx1"/>
                    </a:solidFill>
                  </a:rPr>
                  <a:t>None</a:t>
                </a:r>
              </a:p>
            </p:txBody>
          </p:sp>
        </p:grpSp>
        <p:grpSp>
          <p:nvGrpSpPr>
            <p:cNvPr id="131" name="Group 26">
              <a:extLst>
                <a:ext uri="{FF2B5EF4-FFF2-40B4-BE49-F238E27FC236}">
                  <a16:creationId xmlns:a16="http://schemas.microsoft.com/office/drawing/2014/main" id="{571CD587-F81D-410E-B5D7-DC8296375CDA}"/>
                </a:ext>
              </a:extLst>
            </p:cNvPr>
            <p:cNvGrpSpPr>
              <a:grpSpLocks/>
            </p:cNvGrpSpPr>
            <p:nvPr/>
          </p:nvGrpSpPr>
          <p:grpSpPr bwMode="auto">
            <a:xfrm>
              <a:off x="3259223" y="2130687"/>
              <a:ext cx="1087437" cy="307975"/>
              <a:chOff x="3492207" y="2130687"/>
              <a:chExt cx="1087437" cy="307975"/>
            </a:xfrm>
          </p:grpSpPr>
          <p:sp>
            <p:nvSpPr>
              <p:cNvPr id="141" name="Rectangle 26">
                <a:extLst>
                  <a:ext uri="{FF2B5EF4-FFF2-40B4-BE49-F238E27FC236}">
                    <a16:creationId xmlns:a16="http://schemas.microsoft.com/office/drawing/2014/main" id="{B7347560-1D52-453B-843E-F867417BE72F}"/>
                  </a:ext>
                </a:extLst>
              </p:cNvPr>
              <p:cNvSpPr>
                <a:spLocks noChangeArrowheads="1"/>
              </p:cNvSpPr>
              <p:nvPr/>
            </p:nvSpPr>
            <p:spPr bwMode="auto">
              <a:xfrm>
                <a:off x="3665953" y="2210062"/>
                <a:ext cx="152421" cy="158750"/>
              </a:xfrm>
              <a:prstGeom prst="rect">
                <a:avLst/>
              </a:prstGeom>
              <a:solidFill>
                <a:schemeClr val="accent3"/>
              </a:solidFill>
              <a:ln>
                <a:noFill/>
              </a:ln>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defRPr/>
                </a:pPr>
                <a:endParaRPr lang="en-US" altLang="en-US" sz="1400" b="0" dirty="0">
                  <a:solidFill>
                    <a:schemeClr val="bg2"/>
                  </a:solidFill>
                </a:endParaRPr>
              </a:p>
            </p:txBody>
          </p:sp>
          <p:sp>
            <p:nvSpPr>
              <p:cNvPr id="142" name="Rectangle 34">
                <a:extLst>
                  <a:ext uri="{FF2B5EF4-FFF2-40B4-BE49-F238E27FC236}">
                    <a16:creationId xmlns:a16="http://schemas.microsoft.com/office/drawing/2014/main" id="{B064BDB2-384B-44EF-A571-97037CED0D40}"/>
                  </a:ext>
                </a:extLst>
              </p:cNvPr>
              <p:cNvSpPr>
                <a:spLocks noChangeArrowheads="1"/>
              </p:cNvSpPr>
              <p:nvPr/>
            </p:nvSpPr>
            <p:spPr bwMode="auto">
              <a:xfrm>
                <a:off x="3492207" y="2130687"/>
                <a:ext cx="10874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400" b="0" dirty="0">
                    <a:solidFill>
                      <a:schemeClr val="tx1"/>
                    </a:solidFill>
                  </a:rPr>
                  <a:t>Any</a:t>
                </a:r>
              </a:p>
            </p:txBody>
          </p:sp>
        </p:grpSp>
        <p:grpSp>
          <p:nvGrpSpPr>
            <p:cNvPr id="132" name="Group 27">
              <a:extLst>
                <a:ext uri="{FF2B5EF4-FFF2-40B4-BE49-F238E27FC236}">
                  <a16:creationId xmlns:a16="http://schemas.microsoft.com/office/drawing/2014/main" id="{C224E360-9949-4D2C-B6CF-602D564BB341}"/>
                </a:ext>
              </a:extLst>
            </p:cNvPr>
            <p:cNvGrpSpPr>
              <a:grpSpLocks/>
            </p:cNvGrpSpPr>
            <p:nvPr/>
          </p:nvGrpSpPr>
          <p:grpSpPr bwMode="auto">
            <a:xfrm>
              <a:off x="4754040" y="2130687"/>
              <a:ext cx="1158240" cy="307975"/>
              <a:chOff x="4804144" y="2130687"/>
              <a:chExt cx="1158240" cy="307975"/>
            </a:xfrm>
          </p:grpSpPr>
          <p:sp>
            <p:nvSpPr>
              <p:cNvPr id="139" name="Rectangle 27">
                <a:extLst>
                  <a:ext uri="{FF2B5EF4-FFF2-40B4-BE49-F238E27FC236}">
                    <a16:creationId xmlns:a16="http://schemas.microsoft.com/office/drawing/2014/main" id="{3AB24602-5AC8-4CCF-99C2-E7D9031C3DE4}"/>
                  </a:ext>
                </a:extLst>
              </p:cNvPr>
              <p:cNvSpPr>
                <a:spLocks noChangeArrowheads="1"/>
              </p:cNvSpPr>
              <p:nvPr/>
            </p:nvSpPr>
            <p:spPr bwMode="auto">
              <a:xfrm>
                <a:off x="4804144" y="2210379"/>
                <a:ext cx="152400" cy="1587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sp>
            <p:nvSpPr>
              <p:cNvPr id="140" name="Rectangle 35">
                <a:extLst>
                  <a:ext uri="{FF2B5EF4-FFF2-40B4-BE49-F238E27FC236}">
                    <a16:creationId xmlns:a16="http://schemas.microsoft.com/office/drawing/2014/main" id="{2C6E554C-B18D-4793-823B-C3C0AB5F8238}"/>
                  </a:ext>
                </a:extLst>
              </p:cNvPr>
              <p:cNvSpPr>
                <a:spLocks noChangeArrowheads="1"/>
              </p:cNvSpPr>
              <p:nvPr/>
            </p:nvSpPr>
            <p:spPr bwMode="auto">
              <a:xfrm>
                <a:off x="4874947" y="2130687"/>
                <a:ext cx="10874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400" b="0" dirty="0">
                    <a:solidFill>
                      <a:schemeClr val="tx1"/>
                    </a:solidFill>
                  </a:rPr>
                  <a:t>NS3 only</a:t>
                </a:r>
              </a:p>
            </p:txBody>
          </p:sp>
        </p:grpSp>
        <p:grpSp>
          <p:nvGrpSpPr>
            <p:cNvPr id="133" name="Group 29">
              <a:extLst>
                <a:ext uri="{FF2B5EF4-FFF2-40B4-BE49-F238E27FC236}">
                  <a16:creationId xmlns:a16="http://schemas.microsoft.com/office/drawing/2014/main" id="{85D49C13-6C09-42AF-8E8D-BDEF1C89933B}"/>
                </a:ext>
              </a:extLst>
            </p:cNvPr>
            <p:cNvGrpSpPr>
              <a:grpSpLocks/>
            </p:cNvGrpSpPr>
            <p:nvPr/>
          </p:nvGrpSpPr>
          <p:grpSpPr bwMode="auto">
            <a:xfrm>
              <a:off x="7312062" y="2130687"/>
              <a:ext cx="2020888" cy="307975"/>
              <a:chOff x="7362166" y="2130687"/>
              <a:chExt cx="2020888" cy="307975"/>
            </a:xfrm>
          </p:grpSpPr>
          <p:sp>
            <p:nvSpPr>
              <p:cNvPr id="137" name="Rectangle 33">
                <a:extLst>
                  <a:ext uri="{FF2B5EF4-FFF2-40B4-BE49-F238E27FC236}">
                    <a16:creationId xmlns:a16="http://schemas.microsoft.com/office/drawing/2014/main" id="{A9D858F8-1799-4FED-AF3C-116040D63250}"/>
                  </a:ext>
                </a:extLst>
              </p:cNvPr>
              <p:cNvSpPr>
                <a:spLocks noChangeArrowheads="1"/>
              </p:cNvSpPr>
              <p:nvPr/>
            </p:nvSpPr>
            <p:spPr bwMode="auto">
              <a:xfrm>
                <a:off x="7622274" y="2210379"/>
                <a:ext cx="152400" cy="1587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sp>
            <p:nvSpPr>
              <p:cNvPr id="138" name="Rectangle 37">
                <a:extLst>
                  <a:ext uri="{FF2B5EF4-FFF2-40B4-BE49-F238E27FC236}">
                    <a16:creationId xmlns:a16="http://schemas.microsoft.com/office/drawing/2014/main" id="{6B3FF6CB-89FE-446F-BC5F-6636B6850269}"/>
                  </a:ext>
                </a:extLst>
              </p:cNvPr>
              <p:cNvSpPr>
                <a:spLocks noChangeArrowheads="1"/>
              </p:cNvSpPr>
              <p:nvPr/>
            </p:nvSpPr>
            <p:spPr bwMode="auto">
              <a:xfrm>
                <a:off x="7362166" y="2130687"/>
                <a:ext cx="20208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400" b="0" dirty="0">
                    <a:solidFill>
                      <a:schemeClr val="tx1"/>
                    </a:solidFill>
                  </a:rPr>
                  <a:t>NS3 + NS5A</a:t>
                </a:r>
              </a:p>
            </p:txBody>
          </p:sp>
        </p:grpSp>
        <p:grpSp>
          <p:nvGrpSpPr>
            <p:cNvPr id="134" name="Group 28">
              <a:extLst>
                <a:ext uri="{FF2B5EF4-FFF2-40B4-BE49-F238E27FC236}">
                  <a16:creationId xmlns:a16="http://schemas.microsoft.com/office/drawing/2014/main" id="{D165EFB0-086E-45F4-B48D-2A551FA72852}"/>
                </a:ext>
              </a:extLst>
            </p:cNvPr>
            <p:cNvGrpSpPr>
              <a:grpSpLocks/>
            </p:cNvGrpSpPr>
            <p:nvPr/>
          </p:nvGrpSpPr>
          <p:grpSpPr bwMode="auto">
            <a:xfrm>
              <a:off x="6093194" y="2130687"/>
              <a:ext cx="1241425" cy="307975"/>
              <a:chOff x="6093194" y="2130687"/>
              <a:chExt cx="1241425" cy="307975"/>
            </a:xfrm>
          </p:grpSpPr>
          <p:sp>
            <p:nvSpPr>
              <p:cNvPr id="135" name="Rectangle 28">
                <a:extLst>
                  <a:ext uri="{FF2B5EF4-FFF2-40B4-BE49-F238E27FC236}">
                    <a16:creationId xmlns:a16="http://schemas.microsoft.com/office/drawing/2014/main" id="{E20C3135-757D-43B1-8F8D-4491DC03B42F}"/>
                  </a:ext>
                </a:extLst>
              </p:cNvPr>
              <p:cNvSpPr>
                <a:spLocks noChangeArrowheads="1"/>
              </p:cNvSpPr>
              <p:nvPr/>
            </p:nvSpPr>
            <p:spPr bwMode="auto">
              <a:xfrm>
                <a:off x="6093194" y="2210379"/>
                <a:ext cx="152400" cy="158750"/>
              </a:xfrm>
              <a:prstGeom prst="rect">
                <a:avLst/>
              </a:prstGeom>
              <a:solidFill>
                <a:srgbClr val="F2F23A"/>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endParaRPr lang="en-US" altLang="en-US" sz="1400" b="0" dirty="0">
                  <a:solidFill>
                    <a:schemeClr val="bg2"/>
                  </a:solidFill>
                </a:endParaRPr>
              </a:p>
            </p:txBody>
          </p:sp>
          <p:sp>
            <p:nvSpPr>
              <p:cNvPr id="136" name="Rectangle 40">
                <a:extLst>
                  <a:ext uri="{FF2B5EF4-FFF2-40B4-BE49-F238E27FC236}">
                    <a16:creationId xmlns:a16="http://schemas.microsoft.com/office/drawing/2014/main" id="{13B9CA73-5162-45BD-B138-3492CC370F1D}"/>
                  </a:ext>
                </a:extLst>
              </p:cNvPr>
              <p:cNvSpPr>
                <a:spLocks noChangeArrowheads="1"/>
              </p:cNvSpPr>
              <p:nvPr/>
            </p:nvSpPr>
            <p:spPr bwMode="auto">
              <a:xfrm>
                <a:off x="6190032" y="2130687"/>
                <a:ext cx="1144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400" b="0" dirty="0">
                    <a:solidFill>
                      <a:schemeClr val="tx1"/>
                    </a:solidFill>
                  </a:rPr>
                  <a:t>NS5A only</a:t>
                </a:r>
              </a:p>
            </p:txBody>
          </p:sp>
        </p:grpSp>
      </p:grpSp>
      <p:sp>
        <p:nvSpPr>
          <p:cNvPr id="145" name="Rectangle 144">
            <a:extLst>
              <a:ext uri="{FF2B5EF4-FFF2-40B4-BE49-F238E27FC236}">
                <a16:creationId xmlns:a16="http://schemas.microsoft.com/office/drawing/2014/main" id="{C5E85247-532B-4E11-9A6E-6037C5B93062}"/>
              </a:ext>
            </a:extLst>
          </p:cNvPr>
          <p:cNvSpPr/>
          <p:nvPr/>
        </p:nvSpPr>
        <p:spPr bwMode="auto">
          <a:xfrm>
            <a:off x="1365250" y="2789238"/>
            <a:ext cx="320675" cy="2797175"/>
          </a:xfrm>
          <a:prstGeom prst="rect">
            <a:avLst/>
          </a:prstGeom>
          <a:solidFill>
            <a:schemeClr val="accent2"/>
          </a:solidFill>
          <a:ln>
            <a:solidFill>
              <a:schemeClr val="bg2">
                <a:lumMod val="10000"/>
              </a:schemeClr>
            </a:solidFill>
          </a:ln>
          <a:extLst/>
        </p:spPr>
        <p:txBody>
          <a:bodyPr wrap="none" anchor="ctr">
            <a:spAutoFit/>
          </a:bodyPr>
          <a:lstStyle/>
          <a:p>
            <a:pPr algn="ctr" eaLnBrk="1" hangingPunct="1">
              <a:defRPr/>
            </a:pPr>
            <a:endParaRPr lang="en-US" sz="1400" b="0" dirty="0">
              <a:solidFill>
                <a:schemeClr val="bg2"/>
              </a:solidFill>
            </a:endParaRPr>
          </a:p>
        </p:txBody>
      </p:sp>
      <p:sp>
        <p:nvSpPr>
          <p:cNvPr id="146" name="Rectangle 145">
            <a:extLst>
              <a:ext uri="{FF2B5EF4-FFF2-40B4-BE49-F238E27FC236}">
                <a16:creationId xmlns:a16="http://schemas.microsoft.com/office/drawing/2014/main" id="{31E75636-2057-4FBC-9482-0B4CAC5D56AF}"/>
              </a:ext>
            </a:extLst>
          </p:cNvPr>
          <p:cNvSpPr/>
          <p:nvPr/>
        </p:nvSpPr>
        <p:spPr bwMode="auto">
          <a:xfrm>
            <a:off x="1736725" y="2765425"/>
            <a:ext cx="320675" cy="2828925"/>
          </a:xfrm>
          <a:prstGeom prst="rect">
            <a:avLst/>
          </a:prstGeom>
          <a:solidFill>
            <a:schemeClr val="accent3"/>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47" name="Rectangle 146">
            <a:extLst>
              <a:ext uri="{FF2B5EF4-FFF2-40B4-BE49-F238E27FC236}">
                <a16:creationId xmlns:a16="http://schemas.microsoft.com/office/drawing/2014/main" id="{DE16BF13-365B-4367-B039-40199DC69AB8}"/>
              </a:ext>
            </a:extLst>
          </p:cNvPr>
          <p:cNvSpPr/>
          <p:nvPr/>
        </p:nvSpPr>
        <p:spPr bwMode="auto">
          <a:xfrm>
            <a:off x="2109788" y="2727325"/>
            <a:ext cx="319087" cy="2860675"/>
          </a:xfrm>
          <a:prstGeom prst="rect">
            <a:avLst/>
          </a:prstGeom>
          <a:solidFill>
            <a:schemeClr val="accent1"/>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48" name="Rectangle 147">
            <a:extLst>
              <a:ext uri="{FF2B5EF4-FFF2-40B4-BE49-F238E27FC236}">
                <a16:creationId xmlns:a16="http://schemas.microsoft.com/office/drawing/2014/main" id="{0DA0227C-610E-48C4-834F-7F7F19CBE5BA}"/>
              </a:ext>
            </a:extLst>
          </p:cNvPr>
          <p:cNvSpPr/>
          <p:nvPr/>
        </p:nvSpPr>
        <p:spPr bwMode="auto">
          <a:xfrm>
            <a:off x="2481263" y="2727325"/>
            <a:ext cx="319087" cy="2860675"/>
          </a:xfrm>
          <a:prstGeom prst="rect">
            <a:avLst/>
          </a:prstGeom>
          <a:solidFill>
            <a:srgbClr val="F2F23A"/>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49" name="Rectangle 148">
            <a:extLst>
              <a:ext uri="{FF2B5EF4-FFF2-40B4-BE49-F238E27FC236}">
                <a16:creationId xmlns:a16="http://schemas.microsoft.com/office/drawing/2014/main" id="{979D4A35-8389-48D6-BF12-B485FD0D870A}"/>
              </a:ext>
            </a:extLst>
          </p:cNvPr>
          <p:cNvSpPr/>
          <p:nvPr/>
        </p:nvSpPr>
        <p:spPr bwMode="auto">
          <a:xfrm>
            <a:off x="2852738" y="2817813"/>
            <a:ext cx="319087" cy="2773362"/>
          </a:xfrm>
          <a:prstGeom prst="rect">
            <a:avLst/>
          </a:prstGeom>
          <a:solidFill>
            <a:schemeClr val="bg2"/>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0" name="Rectangle 149">
            <a:extLst>
              <a:ext uri="{FF2B5EF4-FFF2-40B4-BE49-F238E27FC236}">
                <a16:creationId xmlns:a16="http://schemas.microsoft.com/office/drawing/2014/main" id="{94E8CA45-0CF5-4240-B6A7-7C145194FF4B}"/>
              </a:ext>
            </a:extLst>
          </p:cNvPr>
          <p:cNvSpPr/>
          <p:nvPr/>
        </p:nvSpPr>
        <p:spPr bwMode="auto">
          <a:xfrm>
            <a:off x="3476625" y="2727325"/>
            <a:ext cx="319088" cy="2855913"/>
          </a:xfrm>
          <a:prstGeom prst="rect">
            <a:avLst/>
          </a:prstGeom>
          <a:solidFill>
            <a:schemeClr val="accent2"/>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1" name="Rectangle 150">
            <a:extLst>
              <a:ext uri="{FF2B5EF4-FFF2-40B4-BE49-F238E27FC236}">
                <a16:creationId xmlns:a16="http://schemas.microsoft.com/office/drawing/2014/main" id="{4240147A-03BC-4965-9C16-43125E3AF286}"/>
              </a:ext>
            </a:extLst>
          </p:cNvPr>
          <p:cNvSpPr/>
          <p:nvPr/>
        </p:nvSpPr>
        <p:spPr bwMode="auto">
          <a:xfrm>
            <a:off x="3848100" y="2727325"/>
            <a:ext cx="320675" cy="2849563"/>
          </a:xfrm>
          <a:prstGeom prst="rect">
            <a:avLst/>
          </a:prstGeom>
          <a:solidFill>
            <a:schemeClr val="accent3"/>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2" name="Rectangle 151">
            <a:extLst>
              <a:ext uri="{FF2B5EF4-FFF2-40B4-BE49-F238E27FC236}">
                <a16:creationId xmlns:a16="http://schemas.microsoft.com/office/drawing/2014/main" id="{A745937A-A73A-4DC9-A53A-086F7C0845C2}"/>
              </a:ext>
            </a:extLst>
          </p:cNvPr>
          <p:cNvSpPr/>
          <p:nvPr/>
        </p:nvSpPr>
        <p:spPr bwMode="auto">
          <a:xfrm>
            <a:off x="4219575" y="2727325"/>
            <a:ext cx="320675" cy="2860675"/>
          </a:xfrm>
          <a:prstGeom prst="rect">
            <a:avLst/>
          </a:prstGeom>
          <a:solidFill>
            <a:schemeClr val="accent1"/>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3" name="Rectangle 152">
            <a:extLst>
              <a:ext uri="{FF2B5EF4-FFF2-40B4-BE49-F238E27FC236}">
                <a16:creationId xmlns:a16="http://schemas.microsoft.com/office/drawing/2014/main" id="{9131309B-6AB1-43B5-9D04-F4ACDDE09278}"/>
              </a:ext>
            </a:extLst>
          </p:cNvPr>
          <p:cNvSpPr/>
          <p:nvPr/>
        </p:nvSpPr>
        <p:spPr bwMode="auto">
          <a:xfrm>
            <a:off x="4591050" y="2727325"/>
            <a:ext cx="320675" cy="2860675"/>
          </a:xfrm>
          <a:prstGeom prst="rect">
            <a:avLst/>
          </a:prstGeom>
          <a:solidFill>
            <a:srgbClr val="F2F23A"/>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4" name="Rectangle 153">
            <a:extLst>
              <a:ext uri="{FF2B5EF4-FFF2-40B4-BE49-F238E27FC236}">
                <a16:creationId xmlns:a16="http://schemas.microsoft.com/office/drawing/2014/main" id="{C30A257F-F5D2-4077-B82E-10F30833DC08}"/>
              </a:ext>
            </a:extLst>
          </p:cNvPr>
          <p:cNvSpPr/>
          <p:nvPr/>
        </p:nvSpPr>
        <p:spPr bwMode="auto">
          <a:xfrm>
            <a:off x="4962525" y="2727325"/>
            <a:ext cx="320675" cy="2859088"/>
          </a:xfrm>
          <a:prstGeom prst="rect">
            <a:avLst/>
          </a:prstGeom>
          <a:solidFill>
            <a:schemeClr val="bg2"/>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5" name="Rectangle 154">
            <a:extLst>
              <a:ext uri="{FF2B5EF4-FFF2-40B4-BE49-F238E27FC236}">
                <a16:creationId xmlns:a16="http://schemas.microsoft.com/office/drawing/2014/main" id="{8830F7A6-1826-470E-A68C-701EB9EC8B74}"/>
              </a:ext>
            </a:extLst>
          </p:cNvPr>
          <p:cNvSpPr/>
          <p:nvPr/>
        </p:nvSpPr>
        <p:spPr bwMode="auto">
          <a:xfrm>
            <a:off x="5600700" y="2765425"/>
            <a:ext cx="320675" cy="2827338"/>
          </a:xfrm>
          <a:prstGeom prst="rect">
            <a:avLst/>
          </a:prstGeom>
          <a:solidFill>
            <a:schemeClr val="accent2"/>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6" name="Rectangle 155">
            <a:extLst>
              <a:ext uri="{FF2B5EF4-FFF2-40B4-BE49-F238E27FC236}">
                <a16:creationId xmlns:a16="http://schemas.microsoft.com/office/drawing/2014/main" id="{7AABA29F-8C1A-4C28-AF6D-1804570AEA46}"/>
              </a:ext>
            </a:extLst>
          </p:cNvPr>
          <p:cNvSpPr/>
          <p:nvPr/>
        </p:nvSpPr>
        <p:spPr bwMode="auto">
          <a:xfrm>
            <a:off x="5972175" y="2906713"/>
            <a:ext cx="319088" cy="2692400"/>
          </a:xfrm>
          <a:prstGeom prst="rect">
            <a:avLst/>
          </a:prstGeom>
          <a:solidFill>
            <a:schemeClr val="accent3"/>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7" name="Rectangle 156">
            <a:extLst>
              <a:ext uri="{FF2B5EF4-FFF2-40B4-BE49-F238E27FC236}">
                <a16:creationId xmlns:a16="http://schemas.microsoft.com/office/drawing/2014/main" id="{8E3A4971-EB83-47E4-9B18-A3F2AB42F273}"/>
              </a:ext>
            </a:extLst>
          </p:cNvPr>
          <p:cNvSpPr/>
          <p:nvPr/>
        </p:nvSpPr>
        <p:spPr bwMode="auto">
          <a:xfrm>
            <a:off x="6716713" y="2906713"/>
            <a:ext cx="319087" cy="2690812"/>
          </a:xfrm>
          <a:prstGeom prst="rect">
            <a:avLst/>
          </a:prstGeom>
          <a:solidFill>
            <a:srgbClr val="F2F23A"/>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8" name="Rectangle 157">
            <a:extLst>
              <a:ext uri="{FF2B5EF4-FFF2-40B4-BE49-F238E27FC236}">
                <a16:creationId xmlns:a16="http://schemas.microsoft.com/office/drawing/2014/main" id="{493BCF6E-66EA-4CE9-B350-C713D176ABD3}"/>
              </a:ext>
            </a:extLst>
          </p:cNvPr>
          <p:cNvSpPr/>
          <p:nvPr/>
        </p:nvSpPr>
        <p:spPr bwMode="auto">
          <a:xfrm>
            <a:off x="7088188" y="2727325"/>
            <a:ext cx="319087" cy="2868613"/>
          </a:xfrm>
          <a:prstGeom prst="rect">
            <a:avLst/>
          </a:prstGeom>
          <a:solidFill>
            <a:schemeClr val="bg2"/>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59" name="Rectangle 158">
            <a:extLst>
              <a:ext uri="{FF2B5EF4-FFF2-40B4-BE49-F238E27FC236}">
                <a16:creationId xmlns:a16="http://schemas.microsoft.com/office/drawing/2014/main" id="{3CF2F2F6-2DA8-4BD5-9F5B-A97A9644479F}"/>
              </a:ext>
            </a:extLst>
          </p:cNvPr>
          <p:cNvSpPr/>
          <p:nvPr/>
        </p:nvSpPr>
        <p:spPr bwMode="auto">
          <a:xfrm>
            <a:off x="7700963" y="2727325"/>
            <a:ext cx="319087" cy="2868613"/>
          </a:xfrm>
          <a:prstGeom prst="rect">
            <a:avLst/>
          </a:prstGeom>
          <a:solidFill>
            <a:schemeClr val="accent2"/>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60" name="Rectangle 159">
            <a:extLst>
              <a:ext uri="{FF2B5EF4-FFF2-40B4-BE49-F238E27FC236}">
                <a16:creationId xmlns:a16="http://schemas.microsoft.com/office/drawing/2014/main" id="{B706B36E-5337-41E3-B601-828E437BE0AF}"/>
              </a:ext>
            </a:extLst>
          </p:cNvPr>
          <p:cNvSpPr/>
          <p:nvPr/>
        </p:nvSpPr>
        <p:spPr bwMode="auto">
          <a:xfrm>
            <a:off x="8074025" y="2817813"/>
            <a:ext cx="320675" cy="2778125"/>
          </a:xfrm>
          <a:prstGeom prst="rect">
            <a:avLst/>
          </a:prstGeom>
          <a:solidFill>
            <a:schemeClr val="accent3"/>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61" name="Rectangle 160">
            <a:extLst>
              <a:ext uri="{FF2B5EF4-FFF2-40B4-BE49-F238E27FC236}">
                <a16:creationId xmlns:a16="http://schemas.microsoft.com/office/drawing/2014/main" id="{23463F75-656B-4D9C-9908-4B163636906C}"/>
              </a:ext>
            </a:extLst>
          </p:cNvPr>
          <p:cNvSpPr/>
          <p:nvPr/>
        </p:nvSpPr>
        <p:spPr bwMode="auto">
          <a:xfrm>
            <a:off x="8801100" y="2817813"/>
            <a:ext cx="320675" cy="2776537"/>
          </a:xfrm>
          <a:prstGeom prst="rect">
            <a:avLst/>
          </a:prstGeom>
          <a:solidFill>
            <a:srgbClr val="F2F23A"/>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62" name="Rectangle 161">
            <a:extLst>
              <a:ext uri="{FF2B5EF4-FFF2-40B4-BE49-F238E27FC236}">
                <a16:creationId xmlns:a16="http://schemas.microsoft.com/office/drawing/2014/main" id="{89388B0C-56DF-4A75-B027-068535E17A62}"/>
              </a:ext>
            </a:extLst>
          </p:cNvPr>
          <p:cNvSpPr/>
          <p:nvPr/>
        </p:nvSpPr>
        <p:spPr bwMode="auto">
          <a:xfrm>
            <a:off x="9812338" y="2817813"/>
            <a:ext cx="320675" cy="2773362"/>
          </a:xfrm>
          <a:prstGeom prst="rect">
            <a:avLst/>
          </a:prstGeom>
          <a:solidFill>
            <a:schemeClr val="accent3"/>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63" name="Rectangle 162">
            <a:extLst>
              <a:ext uri="{FF2B5EF4-FFF2-40B4-BE49-F238E27FC236}">
                <a16:creationId xmlns:a16="http://schemas.microsoft.com/office/drawing/2014/main" id="{260A32AE-269E-4F79-BDF2-A5BD9770A335}"/>
              </a:ext>
            </a:extLst>
          </p:cNvPr>
          <p:cNvSpPr/>
          <p:nvPr/>
        </p:nvSpPr>
        <p:spPr bwMode="auto">
          <a:xfrm>
            <a:off x="10186988" y="2789238"/>
            <a:ext cx="320675" cy="2808287"/>
          </a:xfrm>
          <a:prstGeom prst="rect">
            <a:avLst/>
          </a:prstGeom>
          <a:solidFill>
            <a:schemeClr val="accent3"/>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64" name="Rectangle 163">
            <a:extLst>
              <a:ext uri="{FF2B5EF4-FFF2-40B4-BE49-F238E27FC236}">
                <a16:creationId xmlns:a16="http://schemas.microsoft.com/office/drawing/2014/main" id="{B903EE24-1C54-4B63-9329-3516EDAC3F87}"/>
              </a:ext>
            </a:extLst>
          </p:cNvPr>
          <p:cNvSpPr/>
          <p:nvPr/>
        </p:nvSpPr>
        <p:spPr bwMode="auto">
          <a:xfrm>
            <a:off x="10563225" y="2727325"/>
            <a:ext cx="319088" cy="2871788"/>
          </a:xfrm>
          <a:prstGeom prst="rect">
            <a:avLst/>
          </a:prstGeom>
          <a:solidFill>
            <a:schemeClr val="accent3"/>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sp>
        <p:nvSpPr>
          <p:cNvPr id="165" name="Rectangle 164">
            <a:extLst>
              <a:ext uri="{FF2B5EF4-FFF2-40B4-BE49-F238E27FC236}">
                <a16:creationId xmlns:a16="http://schemas.microsoft.com/office/drawing/2014/main" id="{ECD27552-B22A-4320-BF6C-07B086B45A1A}"/>
              </a:ext>
            </a:extLst>
          </p:cNvPr>
          <p:cNvSpPr/>
          <p:nvPr/>
        </p:nvSpPr>
        <p:spPr bwMode="auto">
          <a:xfrm>
            <a:off x="10937875" y="2724150"/>
            <a:ext cx="319088" cy="2873375"/>
          </a:xfrm>
          <a:prstGeom prst="rect">
            <a:avLst/>
          </a:prstGeom>
          <a:solidFill>
            <a:schemeClr val="accent3"/>
          </a:solidFill>
          <a:ln>
            <a:solidFill>
              <a:schemeClr val="bg2">
                <a:lumMod val="10000"/>
              </a:schemeClr>
            </a:solidFill>
          </a:ln>
          <a:extLst/>
        </p:spPr>
        <p:txBody>
          <a:bodyPr anchor="ctr">
            <a:spAutoFit/>
          </a:bodyPr>
          <a:lstStyle/>
          <a:p>
            <a:pPr algn="ctr" eaLnBrk="1" hangingPunct="1">
              <a:defRPr/>
            </a:pPr>
            <a:endParaRPr lang="en-US" sz="1400" b="0" dirty="0">
              <a:solidFill>
                <a:schemeClr val="bg2"/>
              </a:solidFill>
            </a:endParaRPr>
          </a:p>
        </p:txBody>
      </p:sp>
      <p:cxnSp>
        <p:nvCxnSpPr>
          <p:cNvPr id="166" name="Straight Connector 19">
            <a:extLst>
              <a:ext uri="{FF2B5EF4-FFF2-40B4-BE49-F238E27FC236}">
                <a16:creationId xmlns:a16="http://schemas.microsoft.com/office/drawing/2014/main" id="{C6CC7BCD-95AA-4749-B45A-8B6E88FE876F}"/>
              </a:ext>
            </a:extLst>
          </p:cNvPr>
          <p:cNvCxnSpPr>
            <a:cxnSpLocks noChangeShapeType="1"/>
          </p:cNvCxnSpPr>
          <p:nvPr/>
        </p:nvCxnSpPr>
        <p:spPr bwMode="auto">
          <a:xfrm>
            <a:off x="9715500" y="5886450"/>
            <a:ext cx="1673225"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67" name="TextBox 39">
            <a:extLst>
              <a:ext uri="{FF2B5EF4-FFF2-40B4-BE49-F238E27FC236}">
                <a16:creationId xmlns:a16="http://schemas.microsoft.com/office/drawing/2014/main" id="{5ED717CF-4D02-4CA5-8371-9467A9D3394D}"/>
              </a:ext>
            </a:extLst>
          </p:cNvPr>
          <p:cNvSpPr txBox="1">
            <a:spLocks noChangeArrowheads="1"/>
          </p:cNvSpPr>
          <p:nvPr/>
        </p:nvSpPr>
        <p:spPr bwMode="auto">
          <a:xfrm>
            <a:off x="1606550" y="5149850"/>
            <a:ext cx="5667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173/</a:t>
            </a:r>
          </a:p>
          <a:p>
            <a:pPr algn="ctr">
              <a:lnSpc>
                <a:spcPct val="100000"/>
              </a:lnSpc>
              <a:spcBef>
                <a:spcPct val="0"/>
              </a:spcBef>
              <a:spcAft>
                <a:spcPct val="0"/>
              </a:spcAft>
              <a:buClrTx/>
              <a:buFontTx/>
              <a:buNone/>
              <a:defRPr/>
            </a:pPr>
            <a:r>
              <a:rPr lang="en-US" altLang="en-US" sz="1200" b="0" dirty="0">
                <a:solidFill>
                  <a:schemeClr val="bg2">
                    <a:lumMod val="10000"/>
                  </a:schemeClr>
                </a:solidFill>
              </a:rPr>
              <a:t>175</a:t>
            </a:r>
          </a:p>
        </p:txBody>
      </p:sp>
      <p:sp>
        <p:nvSpPr>
          <p:cNvPr id="168" name="TextBox 22">
            <a:extLst>
              <a:ext uri="{FF2B5EF4-FFF2-40B4-BE49-F238E27FC236}">
                <a16:creationId xmlns:a16="http://schemas.microsoft.com/office/drawing/2014/main" id="{E8ED4AE7-A127-4C02-B8C1-F3D4FCCCB6C8}"/>
              </a:ext>
            </a:extLst>
          </p:cNvPr>
          <p:cNvSpPr txBox="1">
            <a:spLocks noChangeArrowheads="1"/>
          </p:cNvSpPr>
          <p:nvPr/>
        </p:nvSpPr>
        <p:spPr bwMode="auto">
          <a:xfrm>
            <a:off x="9715500" y="5149850"/>
            <a:ext cx="500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144/</a:t>
            </a:r>
          </a:p>
          <a:p>
            <a:pPr algn="ctr">
              <a:lnSpc>
                <a:spcPct val="100000"/>
              </a:lnSpc>
              <a:spcBef>
                <a:spcPct val="0"/>
              </a:spcBef>
              <a:spcAft>
                <a:spcPct val="0"/>
              </a:spcAft>
              <a:buClrTx/>
              <a:buFontTx/>
              <a:buNone/>
              <a:defRPr/>
            </a:pPr>
            <a:r>
              <a:rPr lang="en-US" altLang="en-US" sz="1200" b="0" dirty="0">
                <a:solidFill>
                  <a:schemeClr val="bg2">
                    <a:lumMod val="10000"/>
                  </a:schemeClr>
                </a:solidFill>
              </a:rPr>
              <a:t>148</a:t>
            </a:r>
          </a:p>
        </p:txBody>
      </p:sp>
      <p:sp>
        <p:nvSpPr>
          <p:cNvPr id="169" name="TextBox 29">
            <a:extLst>
              <a:ext uri="{FF2B5EF4-FFF2-40B4-BE49-F238E27FC236}">
                <a16:creationId xmlns:a16="http://schemas.microsoft.com/office/drawing/2014/main" id="{D6E387E0-3CDE-48A6-BB4D-58BA71350C42}"/>
              </a:ext>
            </a:extLst>
          </p:cNvPr>
          <p:cNvSpPr txBox="1">
            <a:spLocks noChangeArrowheads="1"/>
          </p:cNvSpPr>
          <p:nvPr/>
        </p:nvSpPr>
        <p:spPr bwMode="auto">
          <a:xfrm>
            <a:off x="10142538" y="5149850"/>
            <a:ext cx="412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89/</a:t>
            </a:r>
          </a:p>
          <a:p>
            <a:pPr algn="ctr">
              <a:lnSpc>
                <a:spcPct val="100000"/>
              </a:lnSpc>
              <a:spcBef>
                <a:spcPct val="0"/>
              </a:spcBef>
              <a:spcAft>
                <a:spcPct val="0"/>
              </a:spcAft>
              <a:buClrTx/>
              <a:buFontTx/>
              <a:buNone/>
              <a:defRPr/>
            </a:pPr>
            <a:r>
              <a:rPr lang="en-US" altLang="en-US" sz="1200" b="0" dirty="0">
                <a:solidFill>
                  <a:schemeClr val="bg2">
                    <a:lumMod val="10000"/>
                  </a:schemeClr>
                </a:solidFill>
              </a:rPr>
              <a:t>91</a:t>
            </a:r>
          </a:p>
        </p:txBody>
      </p:sp>
      <p:sp>
        <p:nvSpPr>
          <p:cNvPr id="170" name="TextBox 30">
            <a:extLst>
              <a:ext uri="{FF2B5EF4-FFF2-40B4-BE49-F238E27FC236}">
                <a16:creationId xmlns:a16="http://schemas.microsoft.com/office/drawing/2014/main" id="{3A3FF4B3-4DD9-4030-BACA-9C72E1A70A18}"/>
              </a:ext>
            </a:extLst>
          </p:cNvPr>
          <p:cNvSpPr txBox="1">
            <a:spLocks noChangeArrowheads="1"/>
          </p:cNvSpPr>
          <p:nvPr/>
        </p:nvSpPr>
        <p:spPr bwMode="auto">
          <a:xfrm>
            <a:off x="10517188" y="5149850"/>
            <a:ext cx="412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33/</a:t>
            </a:r>
          </a:p>
          <a:p>
            <a:pPr algn="ctr">
              <a:lnSpc>
                <a:spcPct val="100000"/>
              </a:lnSpc>
              <a:spcBef>
                <a:spcPct val="0"/>
              </a:spcBef>
              <a:spcAft>
                <a:spcPct val="0"/>
              </a:spcAft>
              <a:buClrTx/>
              <a:buFontTx/>
              <a:buNone/>
              <a:defRPr/>
            </a:pPr>
            <a:r>
              <a:rPr lang="en-US" altLang="en-US" sz="1200" b="0" dirty="0">
                <a:solidFill>
                  <a:schemeClr val="bg2">
                    <a:lumMod val="10000"/>
                  </a:schemeClr>
                </a:solidFill>
              </a:rPr>
              <a:t>33</a:t>
            </a:r>
          </a:p>
        </p:txBody>
      </p:sp>
      <p:sp>
        <p:nvSpPr>
          <p:cNvPr id="171" name="TextBox 31">
            <a:extLst>
              <a:ext uri="{FF2B5EF4-FFF2-40B4-BE49-F238E27FC236}">
                <a16:creationId xmlns:a16="http://schemas.microsoft.com/office/drawing/2014/main" id="{590AF408-509B-413D-BF45-DF889EABC16A}"/>
              </a:ext>
            </a:extLst>
          </p:cNvPr>
          <p:cNvSpPr txBox="1">
            <a:spLocks noChangeArrowheads="1"/>
          </p:cNvSpPr>
          <p:nvPr/>
        </p:nvSpPr>
        <p:spPr bwMode="auto">
          <a:xfrm>
            <a:off x="10887075" y="5149850"/>
            <a:ext cx="412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16/</a:t>
            </a:r>
          </a:p>
          <a:p>
            <a:pPr algn="ctr">
              <a:lnSpc>
                <a:spcPct val="100000"/>
              </a:lnSpc>
              <a:spcBef>
                <a:spcPct val="0"/>
              </a:spcBef>
              <a:spcAft>
                <a:spcPct val="0"/>
              </a:spcAft>
              <a:buClrTx/>
              <a:buFontTx/>
              <a:buNone/>
              <a:defRPr/>
            </a:pPr>
            <a:r>
              <a:rPr lang="en-US" altLang="en-US" sz="1200" b="0" dirty="0">
                <a:solidFill>
                  <a:schemeClr val="bg2">
                    <a:lumMod val="10000"/>
                  </a:schemeClr>
                </a:solidFill>
              </a:rPr>
              <a:t>16</a:t>
            </a:r>
          </a:p>
        </p:txBody>
      </p:sp>
      <p:sp>
        <p:nvSpPr>
          <p:cNvPr id="172" name="TextBox 38">
            <a:extLst>
              <a:ext uri="{FF2B5EF4-FFF2-40B4-BE49-F238E27FC236}">
                <a16:creationId xmlns:a16="http://schemas.microsoft.com/office/drawing/2014/main" id="{F92F646B-FB8A-48F9-ADD6-C7A770B1FD08}"/>
              </a:ext>
            </a:extLst>
          </p:cNvPr>
          <p:cNvSpPr txBox="1">
            <a:spLocks noChangeArrowheads="1"/>
          </p:cNvSpPr>
          <p:nvPr/>
        </p:nvSpPr>
        <p:spPr bwMode="auto">
          <a:xfrm>
            <a:off x="1319213" y="5151438"/>
            <a:ext cx="4143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41/42</a:t>
            </a:r>
          </a:p>
        </p:txBody>
      </p:sp>
      <p:sp>
        <p:nvSpPr>
          <p:cNvPr id="173" name="TextBox 42">
            <a:extLst>
              <a:ext uri="{FF2B5EF4-FFF2-40B4-BE49-F238E27FC236}">
                <a16:creationId xmlns:a16="http://schemas.microsoft.com/office/drawing/2014/main" id="{DD0C68F3-D08E-41E9-A99D-234CF82DCCC9}"/>
              </a:ext>
            </a:extLst>
          </p:cNvPr>
          <p:cNvSpPr txBox="1">
            <a:spLocks noChangeArrowheads="1"/>
          </p:cNvSpPr>
          <p:nvPr/>
        </p:nvSpPr>
        <p:spPr bwMode="auto">
          <a:xfrm>
            <a:off x="2038350" y="5151438"/>
            <a:ext cx="4556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45/45</a:t>
            </a:r>
          </a:p>
        </p:txBody>
      </p:sp>
      <p:sp>
        <p:nvSpPr>
          <p:cNvPr id="174" name="TextBox 43">
            <a:extLst>
              <a:ext uri="{FF2B5EF4-FFF2-40B4-BE49-F238E27FC236}">
                <a16:creationId xmlns:a16="http://schemas.microsoft.com/office/drawing/2014/main" id="{CB3C4069-BE0F-462A-B495-8AFA8AC60941}"/>
              </a:ext>
            </a:extLst>
          </p:cNvPr>
          <p:cNvSpPr txBox="1">
            <a:spLocks noChangeArrowheads="1"/>
          </p:cNvSpPr>
          <p:nvPr/>
        </p:nvSpPr>
        <p:spPr bwMode="auto">
          <a:xfrm>
            <a:off x="2416175" y="5149850"/>
            <a:ext cx="441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59/59</a:t>
            </a:r>
          </a:p>
        </p:txBody>
      </p:sp>
      <p:sp>
        <p:nvSpPr>
          <p:cNvPr id="175" name="TextBox 44">
            <a:extLst>
              <a:ext uri="{FF2B5EF4-FFF2-40B4-BE49-F238E27FC236}">
                <a16:creationId xmlns:a16="http://schemas.microsoft.com/office/drawing/2014/main" id="{9ECC08A6-06E9-4E1E-B843-194D6EE994F4}"/>
              </a:ext>
            </a:extLst>
          </p:cNvPr>
          <p:cNvSpPr txBox="1">
            <a:spLocks noChangeArrowheads="1"/>
          </p:cNvSpPr>
          <p:nvPr/>
        </p:nvSpPr>
        <p:spPr bwMode="auto">
          <a:xfrm>
            <a:off x="2774950" y="5149850"/>
            <a:ext cx="4746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69/71</a:t>
            </a:r>
          </a:p>
        </p:txBody>
      </p:sp>
      <p:sp>
        <p:nvSpPr>
          <p:cNvPr id="176" name="TextBox 45">
            <a:extLst>
              <a:ext uri="{FF2B5EF4-FFF2-40B4-BE49-F238E27FC236}">
                <a16:creationId xmlns:a16="http://schemas.microsoft.com/office/drawing/2014/main" id="{444309F9-07FC-4253-AA68-B9F5B405562B}"/>
              </a:ext>
            </a:extLst>
          </p:cNvPr>
          <p:cNvSpPr txBox="1">
            <a:spLocks noChangeArrowheads="1"/>
          </p:cNvSpPr>
          <p:nvPr/>
        </p:nvSpPr>
        <p:spPr bwMode="auto">
          <a:xfrm>
            <a:off x="3398838" y="5157788"/>
            <a:ext cx="4746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8/</a:t>
            </a:r>
            <a:br>
              <a:rPr lang="en-US" altLang="en-US" sz="1200" b="0" dirty="0">
                <a:solidFill>
                  <a:schemeClr val="bg2">
                    <a:lumMod val="10000"/>
                  </a:schemeClr>
                </a:solidFill>
              </a:rPr>
            </a:br>
            <a:r>
              <a:rPr lang="en-US" altLang="en-US" sz="1200" b="0" dirty="0">
                <a:solidFill>
                  <a:schemeClr val="bg2">
                    <a:lumMod val="10000"/>
                  </a:schemeClr>
                </a:solidFill>
              </a:rPr>
              <a:t>8</a:t>
            </a:r>
          </a:p>
        </p:txBody>
      </p:sp>
      <p:sp>
        <p:nvSpPr>
          <p:cNvPr id="177" name="TextBox 48">
            <a:extLst>
              <a:ext uri="{FF2B5EF4-FFF2-40B4-BE49-F238E27FC236}">
                <a16:creationId xmlns:a16="http://schemas.microsoft.com/office/drawing/2014/main" id="{7CB6BE61-FF84-425B-BEB6-CFB51F0DF950}"/>
              </a:ext>
            </a:extLst>
          </p:cNvPr>
          <p:cNvSpPr txBox="1">
            <a:spLocks noChangeArrowheads="1"/>
          </p:cNvSpPr>
          <p:nvPr/>
        </p:nvSpPr>
        <p:spPr bwMode="auto">
          <a:xfrm>
            <a:off x="3770313" y="5149850"/>
            <a:ext cx="4746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23/23</a:t>
            </a:r>
          </a:p>
        </p:txBody>
      </p:sp>
      <p:sp>
        <p:nvSpPr>
          <p:cNvPr id="178" name="TextBox 49">
            <a:extLst>
              <a:ext uri="{FF2B5EF4-FFF2-40B4-BE49-F238E27FC236}">
                <a16:creationId xmlns:a16="http://schemas.microsoft.com/office/drawing/2014/main" id="{CD52FE87-C0A7-4349-9E67-58CD9FDB9407}"/>
              </a:ext>
            </a:extLst>
          </p:cNvPr>
          <p:cNvSpPr txBox="1">
            <a:spLocks noChangeArrowheads="1"/>
          </p:cNvSpPr>
          <p:nvPr/>
        </p:nvSpPr>
        <p:spPr bwMode="auto">
          <a:xfrm>
            <a:off x="4133850" y="5148263"/>
            <a:ext cx="4746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3/</a:t>
            </a:r>
            <a:br>
              <a:rPr lang="en-US" altLang="en-US" sz="1200" b="0" dirty="0">
                <a:solidFill>
                  <a:schemeClr val="bg2">
                    <a:lumMod val="10000"/>
                  </a:schemeClr>
                </a:solidFill>
              </a:rPr>
            </a:br>
            <a:r>
              <a:rPr lang="en-US" altLang="en-US" sz="1200" b="0" dirty="0">
                <a:solidFill>
                  <a:schemeClr val="bg2">
                    <a:lumMod val="10000"/>
                  </a:schemeClr>
                </a:solidFill>
              </a:rPr>
              <a:t>3</a:t>
            </a:r>
          </a:p>
        </p:txBody>
      </p:sp>
      <p:sp>
        <p:nvSpPr>
          <p:cNvPr id="179" name="TextBox 52">
            <a:extLst>
              <a:ext uri="{FF2B5EF4-FFF2-40B4-BE49-F238E27FC236}">
                <a16:creationId xmlns:a16="http://schemas.microsoft.com/office/drawing/2014/main" id="{0A38D55B-AAFD-4522-9EA0-5B337312BCEF}"/>
              </a:ext>
            </a:extLst>
          </p:cNvPr>
          <p:cNvSpPr txBox="1">
            <a:spLocks noChangeArrowheads="1"/>
          </p:cNvSpPr>
          <p:nvPr/>
        </p:nvSpPr>
        <p:spPr bwMode="auto">
          <a:xfrm>
            <a:off x="5518150" y="5149850"/>
            <a:ext cx="4746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69/70</a:t>
            </a:r>
          </a:p>
        </p:txBody>
      </p:sp>
      <p:sp>
        <p:nvSpPr>
          <p:cNvPr id="180" name="TextBox 60">
            <a:extLst>
              <a:ext uri="{FF2B5EF4-FFF2-40B4-BE49-F238E27FC236}">
                <a16:creationId xmlns:a16="http://schemas.microsoft.com/office/drawing/2014/main" id="{4E9DCFFA-BD35-4B9B-9DC5-EF69AD11B880}"/>
              </a:ext>
            </a:extLst>
          </p:cNvPr>
          <p:cNvSpPr txBox="1">
            <a:spLocks noChangeArrowheads="1"/>
          </p:cNvSpPr>
          <p:nvPr/>
        </p:nvSpPr>
        <p:spPr bwMode="auto">
          <a:xfrm>
            <a:off x="5895975" y="5149850"/>
            <a:ext cx="4746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50/53</a:t>
            </a:r>
          </a:p>
        </p:txBody>
      </p:sp>
      <p:sp>
        <p:nvSpPr>
          <p:cNvPr id="181" name="TextBox 62">
            <a:extLst>
              <a:ext uri="{FF2B5EF4-FFF2-40B4-BE49-F238E27FC236}">
                <a16:creationId xmlns:a16="http://schemas.microsoft.com/office/drawing/2014/main" id="{3F0B5414-FA62-4148-9820-FBAEE0E92182}"/>
              </a:ext>
            </a:extLst>
          </p:cNvPr>
          <p:cNvSpPr txBox="1">
            <a:spLocks noChangeArrowheads="1"/>
          </p:cNvSpPr>
          <p:nvPr/>
        </p:nvSpPr>
        <p:spPr bwMode="auto">
          <a:xfrm>
            <a:off x="6635750" y="5149850"/>
            <a:ext cx="476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47/50</a:t>
            </a:r>
          </a:p>
        </p:txBody>
      </p:sp>
      <p:sp>
        <p:nvSpPr>
          <p:cNvPr id="182" name="TextBox 63">
            <a:extLst>
              <a:ext uri="{FF2B5EF4-FFF2-40B4-BE49-F238E27FC236}">
                <a16:creationId xmlns:a16="http://schemas.microsoft.com/office/drawing/2014/main" id="{5870A18D-C153-40B7-A9B8-849A9289F840}"/>
              </a:ext>
            </a:extLst>
          </p:cNvPr>
          <p:cNvSpPr txBox="1">
            <a:spLocks noChangeArrowheads="1"/>
          </p:cNvSpPr>
          <p:nvPr/>
        </p:nvSpPr>
        <p:spPr bwMode="auto">
          <a:xfrm>
            <a:off x="7002463" y="5149850"/>
            <a:ext cx="4746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2/</a:t>
            </a:r>
            <a:br>
              <a:rPr lang="en-US" altLang="en-US" sz="1200" b="0" dirty="0">
                <a:solidFill>
                  <a:schemeClr val="bg2">
                    <a:lumMod val="10000"/>
                  </a:schemeClr>
                </a:solidFill>
              </a:rPr>
            </a:br>
            <a:r>
              <a:rPr lang="en-US" altLang="en-US" sz="1200" b="0" dirty="0">
                <a:solidFill>
                  <a:schemeClr val="bg2">
                    <a:lumMod val="10000"/>
                  </a:schemeClr>
                </a:solidFill>
              </a:rPr>
              <a:t>2</a:t>
            </a:r>
          </a:p>
        </p:txBody>
      </p:sp>
      <p:sp>
        <p:nvSpPr>
          <p:cNvPr id="183" name="TextBox 64">
            <a:extLst>
              <a:ext uri="{FF2B5EF4-FFF2-40B4-BE49-F238E27FC236}">
                <a16:creationId xmlns:a16="http://schemas.microsoft.com/office/drawing/2014/main" id="{D0ED6B6F-FAFC-4B0D-9DC3-2DE5DA313F02}"/>
              </a:ext>
            </a:extLst>
          </p:cNvPr>
          <p:cNvSpPr txBox="1">
            <a:spLocks noChangeArrowheads="1"/>
          </p:cNvSpPr>
          <p:nvPr/>
        </p:nvSpPr>
        <p:spPr bwMode="auto">
          <a:xfrm>
            <a:off x="7621588" y="5149850"/>
            <a:ext cx="4746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9/</a:t>
            </a:r>
            <a:br>
              <a:rPr lang="en-US" altLang="en-US" sz="1200" b="0" dirty="0">
                <a:solidFill>
                  <a:schemeClr val="bg2">
                    <a:lumMod val="10000"/>
                  </a:schemeClr>
                </a:solidFill>
              </a:rPr>
            </a:br>
            <a:r>
              <a:rPr lang="en-US" altLang="en-US" sz="1200" b="0" dirty="0">
                <a:solidFill>
                  <a:schemeClr val="bg2">
                    <a:lumMod val="10000"/>
                  </a:schemeClr>
                </a:solidFill>
              </a:rPr>
              <a:t>9</a:t>
            </a:r>
          </a:p>
        </p:txBody>
      </p:sp>
      <p:sp>
        <p:nvSpPr>
          <p:cNvPr id="184" name="TextBox 65">
            <a:extLst>
              <a:ext uri="{FF2B5EF4-FFF2-40B4-BE49-F238E27FC236}">
                <a16:creationId xmlns:a16="http://schemas.microsoft.com/office/drawing/2014/main" id="{E324C661-915B-4612-B7D0-9663682147CE}"/>
              </a:ext>
            </a:extLst>
          </p:cNvPr>
          <p:cNvSpPr txBox="1">
            <a:spLocks noChangeArrowheads="1"/>
          </p:cNvSpPr>
          <p:nvPr/>
        </p:nvSpPr>
        <p:spPr bwMode="auto">
          <a:xfrm>
            <a:off x="7986713" y="5149850"/>
            <a:ext cx="4746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36/37</a:t>
            </a:r>
          </a:p>
        </p:txBody>
      </p:sp>
      <p:sp>
        <p:nvSpPr>
          <p:cNvPr id="185" name="TextBox 69">
            <a:extLst>
              <a:ext uri="{FF2B5EF4-FFF2-40B4-BE49-F238E27FC236}">
                <a16:creationId xmlns:a16="http://schemas.microsoft.com/office/drawing/2014/main" id="{E8BC6D7C-90B1-4A3F-95D1-98B794817952}"/>
              </a:ext>
            </a:extLst>
          </p:cNvPr>
          <p:cNvSpPr txBox="1">
            <a:spLocks noChangeArrowheads="1"/>
          </p:cNvSpPr>
          <p:nvPr/>
        </p:nvSpPr>
        <p:spPr bwMode="auto">
          <a:xfrm>
            <a:off x="8720138" y="5149850"/>
            <a:ext cx="4746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31/32</a:t>
            </a:r>
          </a:p>
        </p:txBody>
      </p:sp>
      <p:sp>
        <p:nvSpPr>
          <p:cNvPr id="186" name="TextBox 71">
            <a:extLst>
              <a:ext uri="{FF2B5EF4-FFF2-40B4-BE49-F238E27FC236}">
                <a16:creationId xmlns:a16="http://schemas.microsoft.com/office/drawing/2014/main" id="{7BE4F5E1-DB0D-4EC9-9552-FEE9A421C17F}"/>
              </a:ext>
            </a:extLst>
          </p:cNvPr>
          <p:cNvSpPr txBox="1">
            <a:spLocks noChangeArrowheads="1"/>
          </p:cNvSpPr>
          <p:nvPr/>
        </p:nvSpPr>
        <p:spPr bwMode="auto">
          <a:xfrm>
            <a:off x="4510088" y="5149850"/>
            <a:ext cx="4746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23/23</a:t>
            </a:r>
          </a:p>
        </p:txBody>
      </p:sp>
      <p:sp>
        <p:nvSpPr>
          <p:cNvPr id="187" name="TextBox 72">
            <a:extLst>
              <a:ext uri="{FF2B5EF4-FFF2-40B4-BE49-F238E27FC236}">
                <a16:creationId xmlns:a16="http://schemas.microsoft.com/office/drawing/2014/main" id="{C1F362B7-648E-4FAE-8095-71C7773FB06A}"/>
              </a:ext>
            </a:extLst>
          </p:cNvPr>
          <p:cNvSpPr txBox="1">
            <a:spLocks noChangeArrowheads="1"/>
          </p:cNvSpPr>
          <p:nvPr/>
        </p:nvSpPr>
        <p:spPr bwMode="auto">
          <a:xfrm>
            <a:off x="4887913" y="5148263"/>
            <a:ext cx="4746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200" b="0" dirty="0">
                <a:solidFill>
                  <a:schemeClr val="bg2">
                    <a:lumMod val="10000"/>
                  </a:schemeClr>
                </a:solidFill>
              </a:rPr>
              <a:t>3/</a:t>
            </a:r>
            <a:br>
              <a:rPr lang="en-US" altLang="en-US" sz="1200" b="0" dirty="0">
                <a:solidFill>
                  <a:schemeClr val="bg2">
                    <a:lumMod val="10000"/>
                  </a:schemeClr>
                </a:solidFill>
              </a:rPr>
            </a:br>
            <a:r>
              <a:rPr lang="en-US" altLang="en-US" sz="1200" b="0" dirty="0">
                <a:solidFill>
                  <a:schemeClr val="bg2">
                    <a:lumMod val="10000"/>
                  </a:schemeClr>
                </a:solidFill>
              </a:rPr>
              <a:t>3</a:t>
            </a:r>
          </a:p>
        </p:txBody>
      </p:sp>
      <p:sp>
        <p:nvSpPr>
          <p:cNvPr id="188" name="Freeform: Shape 1">
            <a:extLst>
              <a:ext uri="{FF2B5EF4-FFF2-40B4-BE49-F238E27FC236}">
                <a16:creationId xmlns:a16="http://schemas.microsoft.com/office/drawing/2014/main" id="{94A5276C-6CD0-479C-8082-241AF0453182}"/>
              </a:ext>
            </a:extLst>
          </p:cNvPr>
          <p:cNvSpPr>
            <a:spLocks/>
          </p:cNvSpPr>
          <p:nvPr/>
        </p:nvSpPr>
        <p:spPr bwMode="auto">
          <a:xfrm>
            <a:off x="1130300" y="2725738"/>
            <a:ext cx="10410825" cy="2862262"/>
          </a:xfrm>
          <a:custGeom>
            <a:avLst/>
            <a:gdLst>
              <a:gd name="T0" fmla="*/ 0 w 10363200"/>
              <a:gd name="T1" fmla="*/ 0 h 2879558"/>
              <a:gd name="T2" fmla="*/ 0 w 10363200"/>
              <a:gd name="T3" fmla="*/ 2728537 h 2879558"/>
              <a:gd name="T4" fmla="*/ 10798291 w 10363200"/>
              <a:gd name="T5" fmla="*/ 2728537 h 2879558"/>
              <a:gd name="T6" fmla="*/ 10798291 w 10363200"/>
              <a:gd name="T7" fmla="*/ 2713338 h 287955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363200" h="2879558">
                <a:moveTo>
                  <a:pt x="0" y="0"/>
                </a:moveTo>
                <a:lnTo>
                  <a:pt x="0" y="2879558"/>
                </a:lnTo>
                <a:lnTo>
                  <a:pt x="10363200" y="2879558"/>
                </a:lnTo>
                <a:lnTo>
                  <a:pt x="10363200" y="2863516"/>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grpSp>
        <p:nvGrpSpPr>
          <p:cNvPr id="189" name="Group 4">
            <a:extLst>
              <a:ext uri="{FF2B5EF4-FFF2-40B4-BE49-F238E27FC236}">
                <a16:creationId xmlns:a16="http://schemas.microsoft.com/office/drawing/2014/main" id="{32942DF8-7C1A-4D70-B6CD-3306267E1229}"/>
              </a:ext>
            </a:extLst>
          </p:cNvPr>
          <p:cNvGrpSpPr>
            <a:grpSpLocks/>
          </p:cNvGrpSpPr>
          <p:nvPr/>
        </p:nvGrpSpPr>
        <p:grpSpPr bwMode="auto">
          <a:xfrm>
            <a:off x="1062038" y="2738438"/>
            <a:ext cx="63500" cy="2849562"/>
            <a:chOff x="1062318" y="3039128"/>
            <a:chExt cx="64008" cy="2848324"/>
          </a:xfrm>
        </p:grpSpPr>
        <p:cxnSp>
          <p:nvCxnSpPr>
            <p:cNvPr id="190" name="Straight Connector 3">
              <a:extLst>
                <a:ext uri="{FF2B5EF4-FFF2-40B4-BE49-F238E27FC236}">
                  <a16:creationId xmlns:a16="http://schemas.microsoft.com/office/drawing/2014/main" id="{FA7EC972-379A-42AA-9051-D463308D9FCB}"/>
                </a:ext>
              </a:extLst>
            </p:cNvPr>
            <p:cNvCxnSpPr>
              <a:cxnSpLocks noChangeShapeType="1"/>
            </p:cNvCxnSpPr>
            <p:nvPr/>
          </p:nvCxnSpPr>
          <p:spPr bwMode="auto">
            <a:xfrm flipH="1">
              <a:off x="1062318" y="3039128"/>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91" name="Straight Connector 55">
              <a:extLst>
                <a:ext uri="{FF2B5EF4-FFF2-40B4-BE49-F238E27FC236}">
                  <a16:creationId xmlns:a16="http://schemas.microsoft.com/office/drawing/2014/main" id="{A7FB413D-951B-46D3-8A3D-9857A88B381D}"/>
                </a:ext>
              </a:extLst>
            </p:cNvPr>
            <p:cNvCxnSpPr>
              <a:cxnSpLocks noChangeShapeType="1"/>
            </p:cNvCxnSpPr>
            <p:nvPr/>
          </p:nvCxnSpPr>
          <p:spPr bwMode="auto">
            <a:xfrm flipH="1">
              <a:off x="1062318" y="3608793"/>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92" name="Straight Connector 56">
              <a:extLst>
                <a:ext uri="{FF2B5EF4-FFF2-40B4-BE49-F238E27FC236}">
                  <a16:creationId xmlns:a16="http://schemas.microsoft.com/office/drawing/2014/main" id="{F2A2ABD0-8408-4D6F-AA42-5AB071477C71}"/>
                </a:ext>
              </a:extLst>
            </p:cNvPr>
            <p:cNvCxnSpPr>
              <a:cxnSpLocks noChangeShapeType="1"/>
            </p:cNvCxnSpPr>
            <p:nvPr/>
          </p:nvCxnSpPr>
          <p:spPr bwMode="auto">
            <a:xfrm flipH="1">
              <a:off x="1062318" y="4178458"/>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93" name="Straight Connector 57">
              <a:extLst>
                <a:ext uri="{FF2B5EF4-FFF2-40B4-BE49-F238E27FC236}">
                  <a16:creationId xmlns:a16="http://schemas.microsoft.com/office/drawing/2014/main" id="{AD81E52D-CE9E-40AC-A158-82FA0D34E6ED}"/>
                </a:ext>
              </a:extLst>
            </p:cNvPr>
            <p:cNvCxnSpPr>
              <a:cxnSpLocks noChangeShapeType="1"/>
            </p:cNvCxnSpPr>
            <p:nvPr/>
          </p:nvCxnSpPr>
          <p:spPr bwMode="auto">
            <a:xfrm flipH="1">
              <a:off x="1062318" y="4748123"/>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94" name="Straight Connector 58">
              <a:extLst>
                <a:ext uri="{FF2B5EF4-FFF2-40B4-BE49-F238E27FC236}">
                  <a16:creationId xmlns:a16="http://schemas.microsoft.com/office/drawing/2014/main" id="{BF528C14-34B9-43B1-9B3A-0D554FF7A0AE}"/>
                </a:ext>
              </a:extLst>
            </p:cNvPr>
            <p:cNvCxnSpPr>
              <a:cxnSpLocks noChangeShapeType="1"/>
            </p:cNvCxnSpPr>
            <p:nvPr/>
          </p:nvCxnSpPr>
          <p:spPr bwMode="auto">
            <a:xfrm flipH="1">
              <a:off x="1062318" y="5317788"/>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95" name="Straight Connector 59">
              <a:extLst>
                <a:ext uri="{FF2B5EF4-FFF2-40B4-BE49-F238E27FC236}">
                  <a16:creationId xmlns:a16="http://schemas.microsoft.com/office/drawing/2014/main" id="{57C44906-1305-4B2A-8CA2-A9C4DE9D6C0D}"/>
                </a:ext>
              </a:extLst>
            </p:cNvPr>
            <p:cNvCxnSpPr>
              <a:cxnSpLocks noChangeShapeType="1"/>
            </p:cNvCxnSpPr>
            <p:nvPr/>
          </p:nvCxnSpPr>
          <p:spPr bwMode="auto">
            <a:xfrm flipH="1">
              <a:off x="1062318" y="5887452"/>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sp>
        <p:nvSpPr>
          <p:cNvPr id="196" name="TextBox 38">
            <a:extLst>
              <a:ext uri="{FF2B5EF4-FFF2-40B4-BE49-F238E27FC236}">
                <a16:creationId xmlns:a16="http://schemas.microsoft.com/office/drawing/2014/main" id="{3FEBAE0E-3C1F-42F3-BFF4-296FC3913844}"/>
              </a:ext>
            </a:extLst>
          </p:cNvPr>
          <p:cNvSpPr txBox="1">
            <a:spLocks noChangeArrowheads="1"/>
          </p:cNvSpPr>
          <p:nvPr/>
        </p:nvSpPr>
        <p:spPr bwMode="auto">
          <a:xfrm>
            <a:off x="549275" y="2571750"/>
            <a:ext cx="5572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rgbClr val="FFFFFF"/>
                </a:solidFill>
              </a:rPr>
              <a:t>100</a:t>
            </a:r>
          </a:p>
        </p:txBody>
      </p:sp>
      <p:sp>
        <p:nvSpPr>
          <p:cNvPr id="197" name="TextBox 38">
            <a:extLst>
              <a:ext uri="{FF2B5EF4-FFF2-40B4-BE49-F238E27FC236}">
                <a16:creationId xmlns:a16="http://schemas.microsoft.com/office/drawing/2014/main" id="{A9B6079E-2A67-47EB-B341-D73D379157CE}"/>
              </a:ext>
            </a:extLst>
          </p:cNvPr>
          <p:cNvSpPr txBox="1">
            <a:spLocks noChangeArrowheads="1"/>
          </p:cNvSpPr>
          <p:nvPr/>
        </p:nvSpPr>
        <p:spPr bwMode="auto">
          <a:xfrm>
            <a:off x="538163" y="3152775"/>
            <a:ext cx="5556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rgbClr val="FFFFFF"/>
                </a:solidFill>
              </a:rPr>
              <a:t>80</a:t>
            </a:r>
          </a:p>
        </p:txBody>
      </p:sp>
      <p:sp>
        <p:nvSpPr>
          <p:cNvPr id="198" name="TextBox 38">
            <a:extLst>
              <a:ext uri="{FF2B5EF4-FFF2-40B4-BE49-F238E27FC236}">
                <a16:creationId xmlns:a16="http://schemas.microsoft.com/office/drawing/2014/main" id="{D450DC7C-E3E4-48EC-8BC3-C5B4EB671BA1}"/>
              </a:ext>
            </a:extLst>
          </p:cNvPr>
          <p:cNvSpPr txBox="1">
            <a:spLocks noChangeArrowheads="1"/>
          </p:cNvSpPr>
          <p:nvPr/>
        </p:nvSpPr>
        <p:spPr bwMode="auto">
          <a:xfrm>
            <a:off x="549275" y="3716338"/>
            <a:ext cx="5572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rgbClr val="FFFFFF"/>
                </a:solidFill>
              </a:rPr>
              <a:t>60</a:t>
            </a:r>
          </a:p>
        </p:txBody>
      </p:sp>
      <p:sp>
        <p:nvSpPr>
          <p:cNvPr id="199" name="TextBox 38">
            <a:extLst>
              <a:ext uri="{FF2B5EF4-FFF2-40B4-BE49-F238E27FC236}">
                <a16:creationId xmlns:a16="http://schemas.microsoft.com/office/drawing/2014/main" id="{059BB490-5495-4D99-A306-121B64B263A5}"/>
              </a:ext>
            </a:extLst>
          </p:cNvPr>
          <p:cNvSpPr txBox="1">
            <a:spLocks noChangeArrowheads="1"/>
          </p:cNvSpPr>
          <p:nvPr/>
        </p:nvSpPr>
        <p:spPr bwMode="auto">
          <a:xfrm>
            <a:off x="538163" y="4297363"/>
            <a:ext cx="5556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rgbClr val="FFFFFF"/>
                </a:solidFill>
              </a:rPr>
              <a:t>40</a:t>
            </a:r>
          </a:p>
        </p:txBody>
      </p:sp>
      <p:sp>
        <p:nvSpPr>
          <p:cNvPr id="200" name="TextBox 38">
            <a:extLst>
              <a:ext uri="{FF2B5EF4-FFF2-40B4-BE49-F238E27FC236}">
                <a16:creationId xmlns:a16="http://schemas.microsoft.com/office/drawing/2014/main" id="{2FBB5F7C-5ACF-4E37-B941-23CAFD97F8BA}"/>
              </a:ext>
            </a:extLst>
          </p:cNvPr>
          <p:cNvSpPr txBox="1">
            <a:spLocks noChangeArrowheads="1"/>
          </p:cNvSpPr>
          <p:nvPr/>
        </p:nvSpPr>
        <p:spPr bwMode="auto">
          <a:xfrm>
            <a:off x="555625" y="4864100"/>
            <a:ext cx="5556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rgbClr val="FFFFFF"/>
                </a:solidFill>
              </a:rPr>
              <a:t>20</a:t>
            </a:r>
          </a:p>
        </p:txBody>
      </p:sp>
      <p:sp>
        <p:nvSpPr>
          <p:cNvPr id="201" name="TextBox 38">
            <a:extLst>
              <a:ext uri="{FF2B5EF4-FFF2-40B4-BE49-F238E27FC236}">
                <a16:creationId xmlns:a16="http://schemas.microsoft.com/office/drawing/2014/main" id="{D751A294-7D43-4EE2-B4A0-30578AB56742}"/>
              </a:ext>
            </a:extLst>
          </p:cNvPr>
          <p:cNvSpPr txBox="1">
            <a:spLocks noChangeArrowheads="1"/>
          </p:cNvSpPr>
          <p:nvPr/>
        </p:nvSpPr>
        <p:spPr bwMode="auto">
          <a:xfrm>
            <a:off x="593725" y="5411788"/>
            <a:ext cx="5064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rgbClr val="FFFFFF"/>
                </a:solidFill>
              </a:rPr>
              <a:t>0</a:t>
            </a:r>
          </a:p>
        </p:txBody>
      </p:sp>
      <p:sp>
        <p:nvSpPr>
          <p:cNvPr id="202" name="TextBox 20">
            <a:extLst>
              <a:ext uri="{FF2B5EF4-FFF2-40B4-BE49-F238E27FC236}">
                <a16:creationId xmlns:a16="http://schemas.microsoft.com/office/drawing/2014/main" id="{83DFA384-187A-429D-ABD6-67254937115C}"/>
              </a:ext>
            </a:extLst>
          </p:cNvPr>
          <p:cNvSpPr txBox="1">
            <a:spLocks noChangeArrowheads="1"/>
          </p:cNvSpPr>
          <p:nvPr/>
        </p:nvSpPr>
        <p:spPr bwMode="auto">
          <a:xfrm>
            <a:off x="2108200" y="55705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rgbClr val="FFFFFF"/>
                </a:solidFill>
              </a:rPr>
              <a:t>1</a:t>
            </a:r>
          </a:p>
        </p:txBody>
      </p:sp>
      <p:sp>
        <p:nvSpPr>
          <p:cNvPr id="203" name="TextBox 20">
            <a:extLst>
              <a:ext uri="{FF2B5EF4-FFF2-40B4-BE49-F238E27FC236}">
                <a16:creationId xmlns:a16="http://schemas.microsoft.com/office/drawing/2014/main" id="{C14F5DCE-1EC1-4E3B-949E-7BB04ACD8877}"/>
              </a:ext>
            </a:extLst>
          </p:cNvPr>
          <p:cNvSpPr txBox="1">
            <a:spLocks noChangeArrowheads="1"/>
          </p:cNvSpPr>
          <p:nvPr/>
        </p:nvSpPr>
        <p:spPr bwMode="auto">
          <a:xfrm>
            <a:off x="4237038" y="55705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rgbClr val="FFFFFF"/>
                </a:solidFill>
              </a:rPr>
              <a:t>2</a:t>
            </a:r>
          </a:p>
        </p:txBody>
      </p:sp>
      <p:sp>
        <p:nvSpPr>
          <p:cNvPr id="204" name="TextBox 20">
            <a:extLst>
              <a:ext uri="{FF2B5EF4-FFF2-40B4-BE49-F238E27FC236}">
                <a16:creationId xmlns:a16="http://schemas.microsoft.com/office/drawing/2014/main" id="{E5C7263A-8756-4092-8DF2-339194B2DBDF}"/>
              </a:ext>
            </a:extLst>
          </p:cNvPr>
          <p:cNvSpPr txBox="1">
            <a:spLocks noChangeArrowheads="1"/>
          </p:cNvSpPr>
          <p:nvPr/>
        </p:nvSpPr>
        <p:spPr bwMode="auto">
          <a:xfrm>
            <a:off x="6362700" y="557053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rgbClr val="FFFFFF"/>
                </a:solidFill>
              </a:rPr>
              <a:t>3</a:t>
            </a:r>
          </a:p>
        </p:txBody>
      </p:sp>
      <p:sp>
        <p:nvSpPr>
          <p:cNvPr id="205" name="TextBox 20">
            <a:extLst>
              <a:ext uri="{FF2B5EF4-FFF2-40B4-BE49-F238E27FC236}">
                <a16:creationId xmlns:a16="http://schemas.microsoft.com/office/drawing/2014/main" id="{4C7C5364-C732-4C3C-B868-1FA2ADD00598}"/>
              </a:ext>
            </a:extLst>
          </p:cNvPr>
          <p:cNvSpPr txBox="1">
            <a:spLocks noChangeArrowheads="1"/>
          </p:cNvSpPr>
          <p:nvPr/>
        </p:nvSpPr>
        <p:spPr bwMode="auto">
          <a:xfrm>
            <a:off x="8355013" y="5576888"/>
            <a:ext cx="482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b="0" dirty="0">
                <a:solidFill>
                  <a:srgbClr val="FFFFFF"/>
                </a:solidFill>
              </a:rPr>
              <a:t>4-6</a:t>
            </a:r>
          </a:p>
        </p:txBody>
      </p:sp>
      <p:sp>
        <p:nvSpPr>
          <p:cNvPr id="206" name="TextBox 20">
            <a:extLst>
              <a:ext uri="{FF2B5EF4-FFF2-40B4-BE49-F238E27FC236}">
                <a16:creationId xmlns:a16="http://schemas.microsoft.com/office/drawing/2014/main" id="{B4CF5F33-C888-456D-9866-A175250CED5A}"/>
              </a:ext>
            </a:extLst>
          </p:cNvPr>
          <p:cNvSpPr txBox="1">
            <a:spLocks noChangeArrowheads="1"/>
          </p:cNvSpPr>
          <p:nvPr/>
        </p:nvSpPr>
        <p:spPr bwMode="auto">
          <a:xfrm>
            <a:off x="10952163" y="5576888"/>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rgbClr val="FFFFFF"/>
                </a:solidFill>
              </a:rPr>
              <a:t>4</a:t>
            </a:r>
          </a:p>
        </p:txBody>
      </p:sp>
      <p:sp>
        <p:nvSpPr>
          <p:cNvPr id="207" name="TextBox 20">
            <a:extLst>
              <a:ext uri="{FF2B5EF4-FFF2-40B4-BE49-F238E27FC236}">
                <a16:creationId xmlns:a16="http://schemas.microsoft.com/office/drawing/2014/main" id="{BD84365C-C553-4A09-9144-A4A9A74D64C0}"/>
              </a:ext>
            </a:extLst>
          </p:cNvPr>
          <p:cNvSpPr txBox="1">
            <a:spLocks noChangeArrowheads="1"/>
          </p:cNvSpPr>
          <p:nvPr/>
        </p:nvSpPr>
        <p:spPr bwMode="auto">
          <a:xfrm>
            <a:off x="10563225" y="5570538"/>
            <a:ext cx="2984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rgbClr val="FFFFFF"/>
                </a:solidFill>
              </a:rPr>
              <a:t>3</a:t>
            </a:r>
          </a:p>
        </p:txBody>
      </p:sp>
      <p:sp>
        <p:nvSpPr>
          <p:cNvPr id="208" name="TextBox 20">
            <a:extLst>
              <a:ext uri="{FF2B5EF4-FFF2-40B4-BE49-F238E27FC236}">
                <a16:creationId xmlns:a16="http://schemas.microsoft.com/office/drawing/2014/main" id="{A7AF768C-E600-4D41-9CE7-BA1BAF444F39}"/>
              </a:ext>
            </a:extLst>
          </p:cNvPr>
          <p:cNvSpPr txBox="1">
            <a:spLocks noChangeArrowheads="1"/>
          </p:cNvSpPr>
          <p:nvPr/>
        </p:nvSpPr>
        <p:spPr bwMode="auto">
          <a:xfrm>
            <a:off x="10198100" y="5573713"/>
            <a:ext cx="298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rgbClr val="FFFFFF"/>
                </a:solidFill>
              </a:rPr>
              <a:t>2</a:t>
            </a:r>
          </a:p>
        </p:txBody>
      </p:sp>
      <p:sp>
        <p:nvSpPr>
          <p:cNvPr id="209" name="TextBox 20">
            <a:extLst>
              <a:ext uri="{FF2B5EF4-FFF2-40B4-BE49-F238E27FC236}">
                <a16:creationId xmlns:a16="http://schemas.microsoft.com/office/drawing/2014/main" id="{5C6EFC0B-8EF1-4A3C-8741-2C126FF7EF65}"/>
              </a:ext>
            </a:extLst>
          </p:cNvPr>
          <p:cNvSpPr txBox="1">
            <a:spLocks noChangeArrowheads="1"/>
          </p:cNvSpPr>
          <p:nvPr/>
        </p:nvSpPr>
        <p:spPr bwMode="auto">
          <a:xfrm>
            <a:off x="9828213" y="5573713"/>
            <a:ext cx="3000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600" b="0" dirty="0">
                <a:solidFill>
                  <a:srgbClr val="FFFFFF"/>
                </a:solidFill>
              </a:rPr>
              <a:t>1</a:t>
            </a:r>
          </a:p>
        </p:txBody>
      </p:sp>
      <p:sp>
        <p:nvSpPr>
          <p:cNvPr id="210" name="TextBox 38">
            <a:extLst>
              <a:ext uri="{FF2B5EF4-FFF2-40B4-BE49-F238E27FC236}">
                <a16:creationId xmlns:a16="http://schemas.microsoft.com/office/drawing/2014/main" id="{20357703-65BC-4EC6-943B-7C1ED6F8EB73}"/>
              </a:ext>
            </a:extLst>
          </p:cNvPr>
          <p:cNvSpPr txBox="1">
            <a:spLocks noChangeArrowheads="1"/>
          </p:cNvSpPr>
          <p:nvPr/>
        </p:nvSpPr>
        <p:spPr bwMode="auto">
          <a:xfrm>
            <a:off x="1290638" y="2519363"/>
            <a:ext cx="450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98</a:t>
            </a:r>
          </a:p>
        </p:txBody>
      </p:sp>
      <p:sp>
        <p:nvSpPr>
          <p:cNvPr id="211" name="TextBox 38">
            <a:extLst>
              <a:ext uri="{FF2B5EF4-FFF2-40B4-BE49-F238E27FC236}">
                <a16:creationId xmlns:a16="http://schemas.microsoft.com/office/drawing/2014/main" id="{26C91FC3-5D4D-44F8-8924-CD9516463FFA}"/>
              </a:ext>
            </a:extLst>
          </p:cNvPr>
          <p:cNvSpPr txBox="1">
            <a:spLocks noChangeArrowheads="1"/>
          </p:cNvSpPr>
          <p:nvPr/>
        </p:nvSpPr>
        <p:spPr bwMode="auto">
          <a:xfrm>
            <a:off x="1665288" y="2490788"/>
            <a:ext cx="4508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99</a:t>
            </a:r>
          </a:p>
        </p:txBody>
      </p:sp>
      <p:sp>
        <p:nvSpPr>
          <p:cNvPr id="212" name="TextBox 38">
            <a:extLst>
              <a:ext uri="{FF2B5EF4-FFF2-40B4-BE49-F238E27FC236}">
                <a16:creationId xmlns:a16="http://schemas.microsoft.com/office/drawing/2014/main" id="{D9AB4200-9CC4-4DC7-9F30-935C2A61A7A4}"/>
              </a:ext>
            </a:extLst>
          </p:cNvPr>
          <p:cNvSpPr txBox="1">
            <a:spLocks noChangeArrowheads="1"/>
          </p:cNvSpPr>
          <p:nvPr/>
        </p:nvSpPr>
        <p:spPr bwMode="auto">
          <a:xfrm>
            <a:off x="1982788" y="2462213"/>
            <a:ext cx="5254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13" name="TextBox 38">
            <a:extLst>
              <a:ext uri="{FF2B5EF4-FFF2-40B4-BE49-F238E27FC236}">
                <a16:creationId xmlns:a16="http://schemas.microsoft.com/office/drawing/2014/main" id="{F0C066A1-9A2D-4176-98B3-7E038D69B779}"/>
              </a:ext>
            </a:extLst>
          </p:cNvPr>
          <p:cNvSpPr txBox="1">
            <a:spLocks noChangeArrowheads="1"/>
          </p:cNvSpPr>
          <p:nvPr/>
        </p:nvSpPr>
        <p:spPr bwMode="auto">
          <a:xfrm>
            <a:off x="2363788" y="2462213"/>
            <a:ext cx="523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14" name="TextBox 38">
            <a:extLst>
              <a:ext uri="{FF2B5EF4-FFF2-40B4-BE49-F238E27FC236}">
                <a16:creationId xmlns:a16="http://schemas.microsoft.com/office/drawing/2014/main" id="{9A95BF80-42F7-4691-A820-AD2E67E5D143}"/>
              </a:ext>
            </a:extLst>
          </p:cNvPr>
          <p:cNvSpPr txBox="1">
            <a:spLocks noChangeArrowheads="1"/>
          </p:cNvSpPr>
          <p:nvPr/>
        </p:nvSpPr>
        <p:spPr bwMode="auto">
          <a:xfrm>
            <a:off x="2782888" y="2555875"/>
            <a:ext cx="450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97</a:t>
            </a:r>
          </a:p>
        </p:txBody>
      </p:sp>
      <p:sp>
        <p:nvSpPr>
          <p:cNvPr id="215" name="TextBox 38">
            <a:extLst>
              <a:ext uri="{FF2B5EF4-FFF2-40B4-BE49-F238E27FC236}">
                <a16:creationId xmlns:a16="http://schemas.microsoft.com/office/drawing/2014/main" id="{30A96EA1-A04F-45B9-85DB-DBEA5DAE338A}"/>
              </a:ext>
            </a:extLst>
          </p:cNvPr>
          <p:cNvSpPr txBox="1">
            <a:spLocks noChangeArrowheads="1"/>
          </p:cNvSpPr>
          <p:nvPr/>
        </p:nvSpPr>
        <p:spPr bwMode="auto">
          <a:xfrm>
            <a:off x="3346450" y="2462213"/>
            <a:ext cx="523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16" name="TextBox 38">
            <a:extLst>
              <a:ext uri="{FF2B5EF4-FFF2-40B4-BE49-F238E27FC236}">
                <a16:creationId xmlns:a16="http://schemas.microsoft.com/office/drawing/2014/main" id="{DD1D9224-B3FF-44E4-B482-20CE52701C27}"/>
              </a:ext>
            </a:extLst>
          </p:cNvPr>
          <p:cNvSpPr txBox="1">
            <a:spLocks noChangeArrowheads="1"/>
          </p:cNvSpPr>
          <p:nvPr/>
        </p:nvSpPr>
        <p:spPr bwMode="auto">
          <a:xfrm>
            <a:off x="3727450" y="2462213"/>
            <a:ext cx="523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17" name="TextBox 38">
            <a:extLst>
              <a:ext uri="{FF2B5EF4-FFF2-40B4-BE49-F238E27FC236}">
                <a16:creationId xmlns:a16="http://schemas.microsoft.com/office/drawing/2014/main" id="{E8788002-D17B-490E-A167-226167565F3E}"/>
              </a:ext>
            </a:extLst>
          </p:cNvPr>
          <p:cNvSpPr txBox="1">
            <a:spLocks noChangeArrowheads="1"/>
          </p:cNvSpPr>
          <p:nvPr/>
        </p:nvSpPr>
        <p:spPr bwMode="auto">
          <a:xfrm>
            <a:off x="4097338" y="2462213"/>
            <a:ext cx="523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18" name="TextBox 38">
            <a:extLst>
              <a:ext uri="{FF2B5EF4-FFF2-40B4-BE49-F238E27FC236}">
                <a16:creationId xmlns:a16="http://schemas.microsoft.com/office/drawing/2014/main" id="{47800166-7551-42FF-800A-27F58D3162D2}"/>
              </a:ext>
            </a:extLst>
          </p:cNvPr>
          <p:cNvSpPr txBox="1">
            <a:spLocks noChangeArrowheads="1"/>
          </p:cNvSpPr>
          <p:nvPr/>
        </p:nvSpPr>
        <p:spPr bwMode="auto">
          <a:xfrm>
            <a:off x="4467225" y="2462213"/>
            <a:ext cx="523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19" name="TextBox 38">
            <a:extLst>
              <a:ext uri="{FF2B5EF4-FFF2-40B4-BE49-F238E27FC236}">
                <a16:creationId xmlns:a16="http://schemas.microsoft.com/office/drawing/2014/main" id="{22A55E5B-17CF-4676-8C3D-6BD8896AFA7B}"/>
              </a:ext>
            </a:extLst>
          </p:cNvPr>
          <p:cNvSpPr txBox="1">
            <a:spLocks noChangeArrowheads="1"/>
          </p:cNvSpPr>
          <p:nvPr/>
        </p:nvSpPr>
        <p:spPr bwMode="auto">
          <a:xfrm>
            <a:off x="4846638" y="2465388"/>
            <a:ext cx="523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20" name="TextBox 38">
            <a:extLst>
              <a:ext uri="{FF2B5EF4-FFF2-40B4-BE49-F238E27FC236}">
                <a16:creationId xmlns:a16="http://schemas.microsoft.com/office/drawing/2014/main" id="{2DD6DCD9-E551-41C5-9AE7-AFA5C6CBDF41}"/>
              </a:ext>
            </a:extLst>
          </p:cNvPr>
          <p:cNvSpPr txBox="1">
            <a:spLocks noChangeArrowheads="1"/>
          </p:cNvSpPr>
          <p:nvPr/>
        </p:nvSpPr>
        <p:spPr bwMode="auto">
          <a:xfrm>
            <a:off x="5527675" y="2501900"/>
            <a:ext cx="450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99</a:t>
            </a:r>
          </a:p>
        </p:txBody>
      </p:sp>
      <p:sp>
        <p:nvSpPr>
          <p:cNvPr id="221" name="TextBox 38">
            <a:extLst>
              <a:ext uri="{FF2B5EF4-FFF2-40B4-BE49-F238E27FC236}">
                <a16:creationId xmlns:a16="http://schemas.microsoft.com/office/drawing/2014/main" id="{F7EEB25C-EB00-4738-BBDB-1ACD59D811AD}"/>
              </a:ext>
            </a:extLst>
          </p:cNvPr>
          <p:cNvSpPr txBox="1">
            <a:spLocks noChangeArrowheads="1"/>
          </p:cNvSpPr>
          <p:nvPr/>
        </p:nvSpPr>
        <p:spPr bwMode="auto">
          <a:xfrm>
            <a:off x="5897563" y="2647950"/>
            <a:ext cx="450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94</a:t>
            </a:r>
          </a:p>
        </p:txBody>
      </p:sp>
      <p:sp>
        <p:nvSpPr>
          <p:cNvPr id="222" name="TextBox 38">
            <a:extLst>
              <a:ext uri="{FF2B5EF4-FFF2-40B4-BE49-F238E27FC236}">
                <a16:creationId xmlns:a16="http://schemas.microsoft.com/office/drawing/2014/main" id="{26F58783-0835-4860-80A9-066557B34E89}"/>
              </a:ext>
            </a:extLst>
          </p:cNvPr>
          <p:cNvSpPr txBox="1">
            <a:spLocks noChangeArrowheads="1"/>
          </p:cNvSpPr>
          <p:nvPr/>
        </p:nvSpPr>
        <p:spPr bwMode="auto">
          <a:xfrm>
            <a:off x="6642100" y="2643188"/>
            <a:ext cx="450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94</a:t>
            </a:r>
          </a:p>
        </p:txBody>
      </p:sp>
      <p:sp>
        <p:nvSpPr>
          <p:cNvPr id="223" name="TextBox 38">
            <a:extLst>
              <a:ext uri="{FF2B5EF4-FFF2-40B4-BE49-F238E27FC236}">
                <a16:creationId xmlns:a16="http://schemas.microsoft.com/office/drawing/2014/main" id="{754200B9-CA0D-486C-AAB0-94ACAED2CC7A}"/>
              </a:ext>
            </a:extLst>
          </p:cNvPr>
          <p:cNvSpPr txBox="1">
            <a:spLocks noChangeArrowheads="1"/>
          </p:cNvSpPr>
          <p:nvPr/>
        </p:nvSpPr>
        <p:spPr bwMode="auto">
          <a:xfrm>
            <a:off x="6969125" y="2471738"/>
            <a:ext cx="523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24" name="TextBox 38">
            <a:extLst>
              <a:ext uri="{FF2B5EF4-FFF2-40B4-BE49-F238E27FC236}">
                <a16:creationId xmlns:a16="http://schemas.microsoft.com/office/drawing/2014/main" id="{9BA2ECA1-4099-420A-9A6D-27E66FDE59B9}"/>
              </a:ext>
            </a:extLst>
          </p:cNvPr>
          <p:cNvSpPr txBox="1">
            <a:spLocks noChangeArrowheads="1"/>
          </p:cNvSpPr>
          <p:nvPr/>
        </p:nvSpPr>
        <p:spPr bwMode="auto">
          <a:xfrm>
            <a:off x="7585075" y="2470150"/>
            <a:ext cx="52387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25" name="TextBox 38">
            <a:extLst>
              <a:ext uri="{FF2B5EF4-FFF2-40B4-BE49-F238E27FC236}">
                <a16:creationId xmlns:a16="http://schemas.microsoft.com/office/drawing/2014/main" id="{E94F77F6-31F8-4F4A-84AE-E655F4274154}"/>
              </a:ext>
            </a:extLst>
          </p:cNvPr>
          <p:cNvSpPr txBox="1">
            <a:spLocks noChangeArrowheads="1"/>
          </p:cNvSpPr>
          <p:nvPr/>
        </p:nvSpPr>
        <p:spPr bwMode="auto">
          <a:xfrm>
            <a:off x="8004175" y="2563813"/>
            <a:ext cx="450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97</a:t>
            </a:r>
          </a:p>
        </p:txBody>
      </p:sp>
      <p:sp>
        <p:nvSpPr>
          <p:cNvPr id="226" name="TextBox 38">
            <a:extLst>
              <a:ext uri="{FF2B5EF4-FFF2-40B4-BE49-F238E27FC236}">
                <a16:creationId xmlns:a16="http://schemas.microsoft.com/office/drawing/2014/main" id="{F041F44E-4E13-423B-B138-23AB94D7C598}"/>
              </a:ext>
            </a:extLst>
          </p:cNvPr>
          <p:cNvSpPr txBox="1">
            <a:spLocks noChangeArrowheads="1"/>
          </p:cNvSpPr>
          <p:nvPr/>
        </p:nvSpPr>
        <p:spPr bwMode="auto">
          <a:xfrm>
            <a:off x="8737600" y="2555875"/>
            <a:ext cx="450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97</a:t>
            </a:r>
          </a:p>
        </p:txBody>
      </p:sp>
      <p:sp>
        <p:nvSpPr>
          <p:cNvPr id="227" name="TextBox 38">
            <a:extLst>
              <a:ext uri="{FF2B5EF4-FFF2-40B4-BE49-F238E27FC236}">
                <a16:creationId xmlns:a16="http://schemas.microsoft.com/office/drawing/2014/main" id="{81B6A630-56C4-4462-9BB5-FDC647678B7C}"/>
              </a:ext>
            </a:extLst>
          </p:cNvPr>
          <p:cNvSpPr txBox="1">
            <a:spLocks noChangeArrowheads="1"/>
          </p:cNvSpPr>
          <p:nvPr/>
        </p:nvSpPr>
        <p:spPr bwMode="auto">
          <a:xfrm>
            <a:off x="10123488" y="2509838"/>
            <a:ext cx="4508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98</a:t>
            </a:r>
          </a:p>
        </p:txBody>
      </p:sp>
      <p:sp>
        <p:nvSpPr>
          <p:cNvPr id="228" name="TextBox 38">
            <a:extLst>
              <a:ext uri="{FF2B5EF4-FFF2-40B4-BE49-F238E27FC236}">
                <a16:creationId xmlns:a16="http://schemas.microsoft.com/office/drawing/2014/main" id="{8F219104-7AAB-4AF1-9D11-6E0264D13186}"/>
              </a:ext>
            </a:extLst>
          </p:cNvPr>
          <p:cNvSpPr txBox="1">
            <a:spLocks noChangeArrowheads="1"/>
          </p:cNvSpPr>
          <p:nvPr/>
        </p:nvSpPr>
        <p:spPr bwMode="auto">
          <a:xfrm>
            <a:off x="10448925" y="2452688"/>
            <a:ext cx="523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29" name="TextBox 38">
            <a:extLst>
              <a:ext uri="{FF2B5EF4-FFF2-40B4-BE49-F238E27FC236}">
                <a16:creationId xmlns:a16="http://schemas.microsoft.com/office/drawing/2014/main" id="{97CBEC42-1C3B-44F7-A026-367EDFCFFFFE}"/>
              </a:ext>
            </a:extLst>
          </p:cNvPr>
          <p:cNvSpPr txBox="1">
            <a:spLocks noChangeArrowheads="1"/>
          </p:cNvSpPr>
          <p:nvPr/>
        </p:nvSpPr>
        <p:spPr bwMode="auto">
          <a:xfrm>
            <a:off x="10828338" y="2452688"/>
            <a:ext cx="5254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100</a:t>
            </a:r>
          </a:p>
        </p:txBody>
      </p:sp>
      <p:sp>
        <p:nvSpPr>
          <p:cNvPr id="230" name="TextBox 38">
            <a:extLst>
              <a:ext uri="{FF2B5EF4-FFF2-40B4-BE49-F238E27FC236}">
                <a16:creationId xmlns:a16="http://schemas.microsoft.com/office/drawing/2014/main" id="{7C2BC155-1CDC-4D38-943A-0593CED3A2BE}"/>
              </a:ext>
            </a:extLst>
          </p:cNvPr>
          <p:cNvSpPr txBox="1">
            <a:spLocks noChangeArrowheads="1"/>
          </p:cNvSpPr>
          <p:nvPr/>
        </p:nvSpPr>
        <p:spPr bwMode="auto">
          <a:xfrm>
            <a:off x="9756775" y="2546350"/>
            <a:ext cx="450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1" dirty="0">
                <a:solidFill>
                  <a:srgbClr val="FFFFFF"/>
                </a:solidFill>
              </a:rPr>
              <a:t>97</a:t>
            </a:r>
          </a:p>
        </p:txBody>
      </p:sp>
      <p:sp>
        <p:nvSpPr>
          <p:cNvPr id="231" name="TextBox 230">
            <a:extLst>
              <a:ext uri="{FF2B5EF4-FFF2-40B4-BE49-F238E27FC236}">
                <a16:creationId xmlns:a16="http://schemas.microsoft.com/office/drawing/2014/main" id="{533FFFCB-CCC5-4FCE-9FC9-E3A8E2AAC88D}"/>
              </a:ext>
            </a:extLst>
          </p:cNvPr>
          <p:cNvSpPr txBox="1">
            <a:spLocks noChangeArrowheads="1"/>
          </p:cNvSpPr>
          <p:nvPr/>
        </p:nvSpPr>
        <p:spPr bwMode="auto">
          <a:xfrm>
            <a:off x="501650" y="5246688"/>
            <a:ext cx="557213" cy="249237"/>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200" b="0" dirty="0">
                <a:solidFill>
                  <a:schemeClr val="tx1"/>
                </a:solidFill>
                <a:latin typeface="+mj-lt"/>
                <a:ea typeface="ヒラギノ角ゴ Pro W3"/>
                <a:cs typeface="ヒラギノ角ゴ Pro W3"/>
              </a:rPr>
              <a:t>n/N =</a:t>
            </a:r>
          </a:p>
        </p:txBody>
      </p:sp>
      <p:sp>
        <p:nvSpPr>
          <p:cNvPr id="232" name="Rectangle 25">
            <a:extLst>
              <a:ext uri="{FF2B5EF4-FFF2-40B4-BE49-F238E27FC236}">
                <a16:creationId xmlns:a16="http://schemas.microsoft.com/office/drawing/2014/main" id="{25CFEE6D-83E5-45FB-8934-058DD7042299}"/>
              </a:ext>
            </a:extLst>
          </p:cNvPr>
          <p:cNvSpPr>
            <a:spLocks noChangeArrowheads="1"/>
          </p:cNvSpPr>
          <p:nvPr/>
        </p:nvSpPr>
        <p:spPr bwMode="auto">
          <a:xfrm>
            <a:off x="1757363" y="2151063"/>
            <a:ext cx="15922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400" b="0" dirty="0">
                <a:solidFill>
                  <a:schemeClr val="tx1"/>
                </a:solidFill>
              </a:rPr>
              <a:t>Baseline RASs:</a:t>
            </a:r>
          </a:p>
        </p:txBody>
      </p:sp>
      <p:cxnSp>
        <p:nvCxnSpPr>
          <p:cNvPr id="233" name="Straight Connector 31">
            <a:extLst>
              <a:ext uri="{FF2B5EF4-FFF2-40B4-BE49-F238E27FC236}">
                <a16:creationId xmlns:a16="http://schemas.microsoft.com/office/drawing/2014/main" id="{C85000C9-DC63-487E-AABD-90411D4B0AFC}"/>
              </a:ext>
            </a:extLst>
          </p:cNvPr>
          <p:cNvCxnSpPr>
            <a:cxnSpLocks noChangeShapeType="1"/>
          </p:cNvCxnSpPr>
          <p:nvPr/>
        </p:nvCxnSpPr>
        <p:spPr bwMode="auto">
          <a:xfrm>
            <a:off x="3343275" y="5595938"/>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34" name="Straight Connector 31">
            <a:extLst>
              <a:ext uri="{FF2B5EF4-FFF2-40B4-BE49-F238E27FC236}">
                <a16:creationId xmlns:a16="http://schemas.microsoft.com/office/drawing/2014/main" id="{8F54CFA8-B908-4169-B255-CA9B807C5C00}"/>
              </a:ext>
            </a:extLst>
          </p:cNvPr>
          <p:cNvCxnSpPr>
            <a:cxnSpLocks noChangeShapeType="1"/>
          </p:cNvCxnSpPr>
          <p:nvPr/>
        </p:nvCxnSpPr>
        <p:spPr bwMode="auto">
          <a:xfrm>
            <a:off x="5435600" y="5595938"/>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35" name="Straight Connector 31">
            <a:extLst>
              <a:ext uri="{FF2B5EF4-FFF2-40B4-BE49-F238E27FC236}">
                <a16:creationId xmlns:a16="http://schemas.microsoft.com/office/drawing/2014/main" id="{5B981962-71A5-467E-AE38-761C22649332}"/>
              </a:ext>
            </a:extLst>
          </p:cNvPr>
          <p:cNvCxnSpPr>
            <a:cxnSpLocks noChangeShapeType="1"/>
          </p:cNvCxnSpPr>
          <p:nvPr/>
        </p:nvCxnSpPr>
        <p:spPr bwMode="auto">
          <a:xfrm>
            <a:off x="5441950" y="5595938"/>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36" name="Straight Connector 31">
            <a:extLst>
              <a:ext uri="{FF2B5EF4-FFF2-40B4-BE49-F238E27FC236}">
                <a16:creationId xmlns:a16="http://schemas.microsoft.com/office/drawing/2014/main" id="{60F5C3D1-5660-4442-B107-F344ABA865BD}"/>
              </a:ext>
            </a:extLst>
          </p:cNvPr>
          <p:cNvCxnSpPr>
            <a:cxnSpLocks noChangeShapeType="1"/>
          </p:cNvCxnSpPr>
          <p:nvPr/>
        </p:nvCxnSpPr>
        <p:spPr bwMode="auto">
          <a:xfrm>
            <a:off x="7534275" y="5595938"/>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37" name="Straight Connector 31">
            <a:extLst>
              <a:ext uri="{FF2B5EF4-FFF2-40B4-BE49-F238E27FC236}">
                <a16:creationId xmlns:a16="http://schemas.microsoft.com/office/drawing/2014/main" id="{1A729CC3-5CDB-4D66-8D70-7F3AD29236A2}"/>
              </a:ext>
            </a:extLst>
          </p:cNvPr>
          <p:cNvCxnSpPr>
            <a:cxnSpLocks noChangeShapeType="1"/>
          </p:cNvCxnSpPr>
          <p:nvPr/>
        </p:nvCxnSpPr>
        <p:spPr bwMode="auto">
          <a:xfrm>
            <a:off x="7527925" y="5595938"/>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38" name="Straight Connector 31">
            <a:extLst>
              <a:ext uri="{FF2B5EF4-FFF2-40B4-BE49-F238E27FC236}">
                <a16:creationId xmlns:a16="http://schemas.microsoft.com/office/drawing/2014/main" id="{9C736EB9-67F7-4155-934C-BC463F54E11C}"/>
              </a:ext>
            </a:extLst>
          </p:cNvPr>
          <p:cNvCxnSpPr>
            <a:cxnSpLocks noChangeShapeType="1"/>
          </p:cNvCxnSpPr>
          <p:nvPr/>
        </p:nvCxnSpPr>
        <p:spPr bwMode="auto">
          <a:xfrm>
            <a:off x="9620250" y="5595938"/>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39" name="Straight Connector 31">
            <a:extLst>
              <a:ext uri="{FF2B5EF4-FFF2-40B4-BE49-F238E27FC236}">
                <a16:creationId xmlns:a16="http://schemas.microsoft.com/office/drawing/2014/main" id="{8920C7EE-87E2-46DD-86C0-101A4BB62FE1}"/>
              </a:ext>
            </a:extLst>
          </p:cNvPr>
          <p:cNvCxnSpPr>
            <a:cxnSpLocks noChangeShapeType="1"/>
          </p:cNvCxnSpPr>
          <p:nvPr/>
        </p:nvCxnSpPr>
        <p:spPr bwMode="auto">
          <a:xfrm>
            <a:off x="11539538" y="5602288"/>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365550770"/>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09441" y="238956"/>
            <a:ext cx="10869957" cy="1103026"/>
          </a:xfrm>
        </p:spPr>
        <p:txBody>
          <a:bodyPr/>
          <a:lstStyle/>
          <a:p>
            <a:r>
              <a:rPr lang="en-US" altLang="en-US" dirty="0"/>
              <a:t>C-SURGE: </a:t>
            </a:r>
            <a:r>
              <a:rPr lang="en-US" dirty="0"/>
              <a:t>Grazoprevir/Ruzasvir/Uprifosbuvir </a:t>
            </a:r>
            <a:r>
              <a:rPr lang="en-US" altLang="en-US" dirty="0"/>
              <a:t>for GT1 HCV Pts Who Relapsed on DAA Therapy </a:t>
            </a:r>
          </a:p>
        </p:txBody>
      </p:sp>
      <p:sp>
        <p:nvSpPr>
          <p:cNvPr id="68611" name="Rectangle 3"/>
          <p:cNvSpPr>
            <a:spLocks noGrp="1" noChangeArrowheads="1"/>
          </p:cNvSpPr>
          <p:nvPr>
            <p:ph idx="1"/>
          </p:nvPr>
        </p:nvSpPr>
        <p:spPr>
          <a:xfrm>
            <a:off x="604680" y="1501290"/>
            <a:ext cx="10874717" cy="4650164"/>
          </a:xfrm>
        </p:spPr>
        <p:txBody>
          <a:bodyPr/>
          <a:lstStyle/>
          <a:p>
            <a:r>
              <a:rPr lang="en-US" altLang="en-US" sz="1999" dirty="0"/>
              <a:t>Randomized, open-label phase II trial</a:t>
            </a:r>
            <a:endParaRPr lang="en-US" altLang="en-US" sz="1999" baseline="30000" dirty="0"/>
          </a:p>
          <a:p>
            <a:endParaRPr lang="en-US" altLang="en-US" sz="1999" baseline="30000" dirty="0"/>
          </a:p>
          <a:p>
            <a:endParaRPr lang="en-US" altLang="en-US" sz="1999" baseline="30000" dirty="0"/>
          </a:p>
          <a:p>
            <a:endParaRPr lang="en-US" altLang="en-US" sz="1999" baseline="30000" dirty="0"/>
          </a:p>
          <a:p>
            <a:endParaRPr lang="en-US" altLang="en-US" sz="1999" baseline="30000" dirty="0"/>
          </a:p>
          <a:p>
            <a:endParaRPr lang="en-US" altLang="en-US" sz="1999" baseline="30000" dirty="0"/>
          </a:p>
          <a:p>
            <a:endParaRPr lang="en-US" altLang="en-US" sz="1999" baseline="30000" dirty="0"/>
          </a:p>
          <a:p>
            <a:endParaRPr lang="en-US" altLang="en-US" sz="1999" dirty="0"/>
          </a:p>
          <a:p>
            <a:r>
              <a:rPr lang="en-US" altLang="en-US" sz="1999" dirty="0"/>
              <a:t>Baseline characteristics</a:t>
            </a:r>
          </a:p>
          <a:p>
            <a:pPr lvl="1"/>
            <a:r>
              <a:rPr lang="en-US" altLang="en-US" sz="1799" dirty="0"/>
              <a:t>Noncirrhotic, 56%; compensated cirrhosis, 43%; unknown, 1%</a:t>
            </a:r>
          </a:p>
          <a:p>
            <a:pPr lvl="1"/>
            <a:r>
              <a:rPr lang="en-US" altLang="en-US" sz="1799" b="1" dirty="0">
                <a:solidFill>
                  <a:schemeClr val="accent3"/>
                </a:solidFill>
              </a:rPr>
              <a:t>NS5A RASs, 84%; NS3 RASs, 65%; dual NS5A and NS3 RASs, 55%</a:t>
            </a:r>
          </a:p>
        </p:txBody>
      </p:sp>
      <p:sp>
        <p:nvSpPr>
          <p:cNvPr id="68617" name="TextBox 16"/>
          <p:cNvSpPr txBox="1">
            <a:spLocks noChangeArrowheads="1"/>
          </p:cNvSpPr>
          <p:nvPr/>
        </p:nvSpPr>
        <p:spPr bwMode="auto">
          <a:xfrm>
            <a:off x="4654843" y="4409520"/>
            <a:ext cx="4502248" cy="52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400" b="0" dirty="0">
                <a:solidFill>
                  <a:schemeClr val="tx1"/>
                </a:solidFill>
              </a:rPr>
              <a:t>*GZR/RZR/UPR, two 50/30/225-mg tablets. </a:t>
            </a:r>
          </a:p>
          <a:p>
            <a:pPr>
              <a:lnSpc>
                <a:spcPct val="100000"/>
              </a:lnSpc>
              <a:spcBef>
                <a:spcPct val="0"/>
              </a:spcBef>
              <a:spcAft>
                <a:spcPct val="0"/>
              </a:spcAft>
              <a:buClrTx/>
              <a:buFontTx/>
              <a:buNone/>
            </a:pPr>
            <a:r>
              <a:rPr lang="en-US" altLang="en-US" sz="1400" b="0" baseline="30000" dirty="0">
                <a:solidFill>
                  <a:schemeClr val="tx1"/>
                </a:solidFill>
              </a:rPr>
              <a:t>†</a:t>
            </a:r>
            <a:r>
              <a:rPr lang="en-US" altLang="en-US" sz="1400" b="0" dirty="0">
                <a:solidFill>
                  <a:schemeClr val="tx1"/>
                </a:solidFill>
              </a:rPr>
              <a:t>Weight-based RBV, 800-1400 mg/day.</a:t>
            </a:r>
          </a:p>
        </p:txBody>
      </p:sp>
      <p:sp>
        <p:nvSpPr>
          <p:cNvPr id="7" name="Rectangle 7"/>
          <p:cNvSpPr>
            <a:spLocks noChangeArrowheads="1"/>
          </p:cNvSpPr>
          <p:nvPr/>
        </p:nvSpPr>
        <p:spPr bwMode="auto">
          <a:xfrm>
            <a:off x="4668660" y="2841662"/>
            <a:ext cx="3107516" cy="731330"/>
          </a:xfrm>
          <a:prstGeom prst="rect">
            <a:avLst/>
          </a:prstGeom>
          <a:solidFill>
            <a:schemeClr val="accent2"/>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sz="1600" dirty="0">
                <a:solidFill>
                  <a:schemeClr val="bg2">
                    <a:lumMod val="10000"/>
                  </a:schemeClr>
                </a:solidFill>
              </a:rPr>
              <a:t>GZR/RZR/UPR* + RBV</a:t>
            </a:r>
            <a:r>
              <a:rPr lang="en-US" sz="1600" baseline="30000" dirty="0">
                <a:solidFill>
                  <a:schemeClr val="bg2">
                    <a:lumMod val="10000"/>
                  </a:schemeClr>
                </a:solidFill>
              </a:rPr>
              <a:t>†</a:t>
            </a:r>
            <a:r>
              <a:rPr lang="en-US" sz="1600" dirty="0">
                <a:solidFill>
                  <a:schemeClr val="bg2">
                    <a:lumMod val="10000"/>
                  </a:schemeClr>
                </a:solidFill>
              </a:rPr>
              <a:t> QD</a:t>
            </a:r>
          </a:p>
          <a:p>
            <a:pPr algn="ctr" eaLnBrk="1" hangingPunct="1">
              <a:defRPr/>
            </a:pPr>
            <a:r>
              <a:rPr lang="en-GB" altLang="en-US" sz="1600" b="0" dirty="0">
                <a:solidFill>
                  <a:schemeClr val="bg2">
                    <a:lumMod val="10000"/>
                  </a:schemeClr>
                </a:solidFill>
              </a:rPr>
              <a:t>(n = 45)</a:t>
            </a:r>
            <a:endParaRPr lang="en-US" altLang="en-US" sz="1600" b="0" dirty="0">
              <a:solidFill>
                <a:schemeClr val="bg2">
                  <a:lumMod val="10000"/>
                </a:schemeClr>
              </a:solidFill>
            </a:endParaRPr>
          </a:p>
        </p:txBody>
      </p:sp>
      <p:sp>
        <p:nvSpPr>
          <p:cNvPr id="68619" name="Line 13"/>
          <p:cNvSpPr>
            <a:spLocks noChangeShapeType="1"/>
          </p:cNvSpPr>
          <p:nvPr/>
        </p:nvSpPr>
        <p:spPr bwMode="auto">
          <a:xfrm rot="21240000" flipV="1">
            <a:off x="4308352" y="3279881"/>
            <a:ext cx="329889" cy="1488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77" tIns="46788" rIns="89977" bIns="46788" anchor="ctr"/>
          <a:lstStyle/>
          <a:p>
            <a:endParaRPr lang="en-US" dirty="0"/>
          </a:p>
        </p:txBody>
      </p:sp>
      <p:sp>
        <p:nvSpPr>
          <p:cNvPr id="13" name="Rectangle 7"/>
          <p:cNvSpPr>
            <a:spLocks noChangeArrowheads="1"/>
          </p:cNvSpPr>
          <p:nvPr/>
        </p:nvSpPr>
        <p:spPr bwMode="auto">
          <a:xfrm>
            <a:off x="4668660" y="3660552"/>
            <a:ext cx="4502564" cy="731330"/>
          </a:xfrm>
          <a:prstGeom prst="rect">
            <a:avLst/>
          </a:prstGeom>
          <a:solidFill>
            <a:schemeClr val="accent3"/>
          </a:solidFill>
          <a:ln w="9525">
            <a:noFill/>
            <a:miter lim="800000"/>
            <a:headEnd/>
            <a:tailEnd/>
          </a:ln>
          <a:effectLs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sz="1600" dirty="0">
                <a:solidFill>
                  <a:schemeClr val="bg2">
                    <a:lumMod val="10000"/>
                  </a:schemeClr>
                </a:solidFill>
              </a:rPr>
              <a:t>GZR/RZR/UPR* QD</a:t>
            </a:r>
          </a:p>
          <a:p>
            <a:pPr algn="ctr" eaLnBrk="1" hangingPunct="1">
              <a:defRPr/>
            </a:pPr>
            <a:r>
              <a:rPr lang="en-GB" altLang="en-US" sz="1600" b="0" dirty="0">
                <a:solidFill>
                  <a:schemeClr val="bg2">
                    <a:lumMod val="10000"/>
                  </a:schemeClr>
                </a:solidFill>
              </a:rPr>
              <a:t>(n = 49)</a:t>
            </a:r>
            <a:endParaRPr lang="en-US" altLang="en-US" sz="1600" b="0" dirty="0">
              <a:solidFill>
                <a:schemeClr val="bg2">
                  <a:lumMod val="10000"/>
                </a:schemeClr>
              </a:solidFill>
            </a:endParaRPr>
          </a:p>
        </p:txBody>
      </p:sp>
      <p:sp>
        <p:nvSpPr>
          <p:cNvPr id="68621" name="Line 13"/>
          <p:cNvSpPr>
            <a:spLocks noChangeShapeType="1"/>
          </p:cNvSpPr>
          <p:nvPr/>
        </p:nvSpPr>
        <p:spPr bwMode="auto">
          <a:xfrm rot="21240000">
            <a:off x="4319736" y="3767988"/>
            <a:ext cx="272155" cy="214959"/>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977" tIns="46788" rIns="89977" bIns="46788" anchor="ctr"/>
          <a:lstStyle/>
          <a:p>
            <a:endParaRPr lang="en-US" dirty="0"/>
          </a:p>
        </p:txBody>
      </p:sp>
      <p:sp>
        <p:nvSpPr>
          <p:cNvPr id="68622" name="TextBox 17"/>
          <p:cNvSpPr txBox="1">
            <a:spLocks noChangeArrowheads="1"/>
          </p:cNvSpPr>
          <p:nvPr/>
        </p:nvSpPr>
        <p:spPr bwMode="auto">
          <a:xfrm>
            <a:off x="2914199" y="2031344"/>
            <a:ext cx="3166015" cy="523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i="1" dirty="0">
                <a:solidFill>
                  <a:schemeClr val="tx1"/>
                </a:solidFill>
              </a:rPr>
              <a:t>Stratified by GT1 subtype (1a vs 1b) and cirrhosis (yes vs no)</a:t>
            </a:r>
          </a:p>
        </p:txBody>
      </p:sp>
      <p:sp>
        <p:nvSpPr>
          <p:cNvPr id="68623" name="Rectangle 19"/>
          <p:cNvSpPr>
            <a:spLocks noChangeArrowheads="1"/>
          </p:cNvSpPr>
          <p:nvPr/>
        </p:nvSpPr>
        <p:spPr bwMode="auto">
          <a:xfrm>
            <a:off x="754905" y="2941136"/>
            <a:ext cx="3534972" cy="138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b="0" dirty="0">
                <a:solidFill>
                  <a:schemeClr val="tx1"/>
                </a:solidFill>
              </a:rPr>
              <a:t>Pts with GT1 HCV (HCV RNA ≥ 10,000 IU/mL), relapse after LDV/SOF or GZR/EBR, with compensated cirrhosis (platelet cutoff of 75,000 µL, no Child-Pugh B and C) or without cirrhosis</a:t>
            </a:r>
          </a:p>
          <a:p>
            <a:pPr algn="ctr">
              <a:lnSpc>
                <a:spcPct val="100000"/>
              </a:lnSpc>
              <a:spcBef>
                <a:spcPct val="0"/>
              </a:spcBef>
              <a:spcAft>
                <a:spcPct val="0"/>
              </a:spcAft>
              <a:buClrTx/>
              <a:buFontTx/>
              <a:buNone/>
            </a:pPr>
            <a:r>
              <a:rPr lang="en-US" altLang="en-US" sz="1400" b="0" dirty="0">
                <a:solidFill>
                  <a:schemeClr val="tx1"/>
                </a:solidFill>
              </a:rPr>
              <a:t>(N = 94)</a:t>
            </a:r>
          </a:p>
        </p:txBody>
      </p:sp>
      <p:sp>
        <p:nvSpPr>
          <p:cNvPr id="68624" name="TextBox 20"/>
          <p:cNvSpPr txBox="1">
            <a:spLocks noChangeArrowheads="1"/>
          </p:cNvSpPr>
          <p:nvPr/>
        </p:nvSpPr>
        <p:spPr bwMode="auto">
          <a:xfrm>
            <a:off x="7372692" y="2322856"/>
            <a:ext cx="804596" cy="30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i="1" dirty="0">
                <a:solidFill>
                  <a:schemeClr val="tx1"/>
                </a:solidFill>
              </a:rPr>
              <a:t>Wk 16</a:t>
            </a:r>
          </a:p>
        </p:txBody>
      </p:sp>
      <p:cxnSp>
        <p:nvCxnSpPr>
          <p:cNvPr id="22" name="Straight Arrow Connector 21"/>
          <p:cNvCxnSpPr/>
          <p:nvPr/>
        </p:nvCxnSpPr>
        <p:spPr bwMode="auto">
          <a:xfrm>
            <a:off x="7776176" y="2575031"/>
            <a:ext cx="0" cy="2380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626" name="TextBox 22"/>
          <p:cNvSpPr txBox="1">
            <a:spLocks noChangeArrowheads="1"/>
          </p:cNvSpPr>
          <p:nvPr/>
        </p:nvSpPr>
        <p:spPr bwMode="auto">
          <a:xfrm>
            <a:off x="8720035" y="2329202"/>
            <a:ext cx="804595" cy="30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400" i="1" dirty="0">
                <a:solidFill>
                  <a:schemeClr val="tx1"/>
                </a:solidFill>
              </a:rPr>
              <a:t>Wk 24</a:t>
            </a:r>
          </a:p>
        </p:txBody>
      </p:sp>
      <p:cxnSp>
        <p:nvCxnSpPr>
          <p:cNvPr id="24" name="Straight Arrow Connector 23"/>
          <p:cNvCxnSpPr/>
          <p:nvPr/>
        </p:nvCxnSpPr>
        <p:spPr bwMode="auto">
          <a:xfrm>
            <a:off x="9122025" y="2581379"/>
            <a:ext cx="0" cy="23806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cxnSpLocks/>
          </p:cNvCxnSpPr>
          <p:nvPr/>
        </p:nvCxnSpPr>
        <p:spPr bwMode="auto">
          <a:xfrm>
            <a:off x="4473448" y="2623305"/>
            <a:ext cx="0" cy="54849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cxnSpLocks/>
          </p:cNvCxnSpPr>
          <p:nvPr/>
        </p:nvCxnSpPr>
        <p:spPr bwMode="auto">
          <a:xfrm rot="16200000">
            <a:off x="9599994" y="3045852"/>
            <a:ext cx="0" cy="2742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630" name="Rectangle 19"/>
          <p:cNvSpPr>
            <a:spLocks noChangeArrowheads="1"/>
          </p:cNvSpPr>
          <p:nvPr/>
        </p:nvSpPr>
        <p:spPr bwMode="auto">
          <a:xfrm>
            <a:off x="9749763" y="2378059"/>
            <a:ext cx="1301178" cy="400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999" u="sng" dirty="0">
                <a:solidFill>
                  <a:schemeClr val="tx1"/>
                </a:solidFill>
              </a:rPr>
              <a:t>SVR12</a:t>
            </a:r>
          </a:p>
        </p:txBody>
      </p:sp>
      <p:grpSp>
        <p:nvGrpSpPr>
          <p:cNvPr id="68613" name="Group 1"/>
          <p:cNvGrpSpPr>
            <a:grpSpLocks/>
          </p:cNvGrpSpPr>
          <p:nvPr/>
        </p:nvGrpSpPr>
        <p:grpSpPr bwMode="auto">
          <a:xfrm>
            <a:off x="9190818" y="6207990"/>
            <a:ext cx="2672654" cy="447558"/>
            <a:chOff x="9289790" y="4481726"/>
            <a:chExt cx="2673350" cy="450347"/>
          </a:xfrm>
        </p:grpSpPr>
        <p:pic>
          <p:nvPicPr>
            <p:cNvPr id="6861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861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31" name="Text Box 15"/>
          <p:cNvSpPr txBox="1">
            <a:spLocks noChangeArrowheads="1"/>
          </p:cNvSpPr>
          <p:nvPr/>
        </p:nvSpPr>
        <p:spPr bwMode="auto">
          <a:xfrm>
            <a:off x="415816" y="6355588"/>
            <a:ext cx="7848144" cy="306308"/>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Wedemeyer H, et al. EASL 2017. Abstract PS-159.</a:t>
            </a:r>
          </a:p>
        </p:txBody>
      </p:sp>
      <p:sp>
        <p:nvSpPr>
          <p:cNvPr id="26" name="Rectangle 19"/>
          <p:cNvSpPr>
            <a:spLocks noChangeArrowheads="1"/>
          </p:cNvSpPr>
          <p:nvPr/>
        </p:nvSpPr>
        <p:spPr bwMode="auto">
          <a:xfrm>
            <a:off x="9749763" y="2804634"/>
            <a:ext cx="1301178" cy="70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999" dirty="0">
                <a:solidFill>
                  <a:schemeClr val="accent2"/>
                </a:solidFill>
              </a:rPr>
              <a:t>98% (43/44)</a:t>
            </a:r>
          </a:p>
        </p:txBody>
      </p:sp>
      <p:cxnSp>
        <p:nvCxnSpPr>
          <p:cNvPr id="27" name="Straight Arrow Connector 26"/>
          <p:cNvCxnSpPr>
            <a:cxnSpLocks/>
          </p:cNvCxnSpPr>
          <p:nvPr/>
        </p:nvCxnSpPr>
        <p:spPr bwMode="auto">
          <a:xfrm rot="16200000">
            <a:off x="9599994" y="3922326"/>
            <a:ext cx="0" cy="2742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Rectangle 19"/>
          <p:cNvSpPr>
            <a:spLocks noChangeArrowheads="1"/>
          </p:cNvSpPr>
          <p:nvPr/>
        </p:nvSpPr>
        <p:spPr bwMode="auto">
          <a:xfrm>
            <a:off x="9749763" y="3681109"/>
            <a:ext cx="1301178" cy="707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999" dirty="0">
                <a:solidFill>
                  <a:schemeClr val="accent3"/>
                </a:solidFill>
              </a:rPr>
              <a:t>100% (49/49)</a:t>
            </a:r>
          </a:p>
        </p:txBody>
      </p:sp>
    </p:spTree>
    <p:extLst>
      <p:ext uri="{BB962C8B-B14F-4D97-AF65-F5344CB8AC3E}">
        <p14:creationId xmlns:p14="http://schemas.microsoft.com/office/powerpoint/2010/main" val="2351211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Rectangle 97"/>
          <p:cNvSpPr/>
          <p:nvPr/>
        </p:nvSpPr>
        <p:spPr bwMode="auto">
          <a:xfrm>
            <a:off x="10184335" y="3200460"/>
            <a:ext cx="545958" cy="1991794"/>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59394" name="Rectangle 3"/>
          <p:cNvSpPr>
            <a:spLocks noGrp="1" noChangeArrowheads="1"/>
          </p:cNvSpPr>
          <p:nvPr>
            <p:ph idx="1"/>
          </p:nvPr>
        </p:nvSpPr>
        <p:spPr>
          <a:xfrm>
            <a:off x="609441" y="1513388"/>
            <a:ext cx="10865195" cy="1004625"/>
          </a:xfrm>
        </p:spPr>
        <p:txBody>
          <a:bodyPr/>
          <a:lstStyle/>
          <a:p>
            <a:pPr>
              <a:defRPr/>
            </a:pPr>
            <a:r>
              <a:rPr lang="en-US" altLang="en-US" sz="2398" dirty="0"/>
              <a:t>Of pts with NS3 and NS5a RASs, 9/9 had previous failure with PI + NS5A</a:t>
            </a:r>
          </a:p>
          <a:p>
            <a:pPr lvl="1">
              <a:defRPr/>
            </a:pPr>
            <a:r>
              <a:rPr lang="en-US" altLang="en-US" sz="2198" dirty="0"/>
              <a:t>5/9 had SVR12 on GLE/PIB</a:t>
            </a:r>
          </a:p>
        </p:txBody>
      </p:sp>
      <p:sp>
        <p:nvSpPr>
          <p:cNvPr id="54276" name="Rectangle 2"/>
          <p:cNvSpPr>
            <a:spLocks noGrp="1" noChangeArrowheads="1"/>
          </p:cNvSpPr>
          <p:nvPr>
            <p:ph type="title"/>
          </p:nvPr>
        </p:nvSpPr>
        <p:spPr>
          <a:xfrm>
            <a:off x="614203" y="242130"/>
            <a:ext cx="10860433" cy="1099852"/>
          </a:xfrm>
        </p:spPr>
        <p:txBody>
          <a:bodyPr/>
          <a:lstStyle/>
          <a:p>
            <a:r>
              <a:rPr lang="en-US" altLang="en-US" dirty="0"/>
              <a:t>MAGELLAN-1: Glecaprevir/Pibrentasvir in GT1 or 4 HCV With Previous DAA Failure</a:t>
            </a:r>
          </a:p>
        </p:txBody>
      </p:sp>
      <p:grpSp>
        <p:nvGrpSpPr>
          <p:cNvPr id="54277" name="Group 1"/>
          <p:cNvGrpSpPr>
            <a:grpSpLocks/>
          </p:cNvGrpSpPr>
          <p:nvPr/>
        </p:nvGrpSpPr>
        <p:grpSpPr bwMode="auto">
          <a:xfrm>
            <a:off x="9190818" y="6207990"/>
            <a:ext cx="2672654" cy="447558"/>
            <a:chOff x="9289790" y="4481726"/>
            <a:chExt cx="2673350" cy="450347"/>
          </a:xfrm>
        </p:grpSpPr>
        <p:pic>
          <p:nvPicPr>
            <p:cNvPr id="5436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4365"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5"/>
          <p:cNvSpPr txBox="1">
            <a:spLocks noChangeArrowheads="1"/>
          </p:cNvSpPr>
          <p:nvPr/>
        </p:nvSpPr>
        <p:spPr bwMode="auto">
          <a:xfrm>
            <a:off x="415816" y="6355588"/>
            <a:ext cx="7848144" cy="306308"/>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Poordad F, et al. EASL 2017. Abstract PS-156.</a:t>
            </a:r>
          </a:p>
        </p:txBody>
      </p:sp>
      <p:sp>
        <p:nvSpPr>
          <p:cNvPr id="35" name="Rectangle 34"/>
          <p:cNvSpPr/>
          <p:nvPr/>
        </p:nvSpPr>
        <p:spPr bwMode="auto">
          <a:xfrm>
            <a:off x="1406158" y="3200460"/>
            <a:ext cx="547545" cy="1990207"/>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36" name="Rectangle 35"/>
          <p:cNvSpPr/>
          <p:nvPr/>
        </p:nvSpPr>
        <p:spPr bwMode="auto">
          <a:xfrm>
            <a:off x="2290167" y="3481374"/>
            <a:ext cx="547544" cy="1718814"/>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37" name="Rectangle 36"/>
          <p:cNvSpPr/>
          <p:nvPr/>
        </p:nvSpPr>
        <p:spPr bwMode="auto">
          <a:xfrm>
            <a:off x="3175761" y="3649606"/>
            <a:ext cx="547544" cy="1550583"/>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38" name="Rectangle 37"/>
          <p:cNvSpPr/>
          <p:nvPr/>
        </p:nvSpPr>
        <p:spPr bwMode="auto">
          <a:xfrm>
            <a:off x="4061354" y="3200460"/>
            <a:ext cx="545958" cy="1999729"/>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39" name="Rectangle 38"/>
          <p:cNvSpPr/>
          <p:nvPr/>
        </p:nvSpPr>
        <p:spPr bwMode="auto">
          <a:xfrm>
            <a:off x="4945361" y="3289337"/>
            <a:ext cx="545958" cy="1910852"/>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40" name="Rectangle 39"/>
          <p:cNvSpPr/>
          <p:nvPr/>
        </p:nvSpPr>
        <p:spPr bwMode="auto">
          <a:xfrm>
            <a:off x="5829369" y="3589296"/>
            <a:ext cx="545958" cy="1610892"/>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54285" name="TextBox 15"/>
          <p:cNvSpPr txBox="1">
            <a:spLocks noChangeArrowheads="1"/>
          </p:cNvSpPr>
          <p:nvPr/>
        </p:nvSpPr>
        <p:spPr bwMode="auto">
          <a:xfrm>
            <a:off x="7019684" y="2248207"/>
            <a:ext cx="2007664" cy="369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799" b="0" dirty="0">
                <a:solidFill>
                  <a:schemeClr val="tx1"/>
                </a:solidFill>
              </a:rPr>
              <a:t>12-wk GLE/PIB</a:t>
            </a:r>
          </a:p>
        </p:txBody>
      </p:sp>
      <p:cxnSp>
        <p:nvCxnSpPr>
          <p:cNvPr id="54286" name="Straight Connector 19"/>
          <p:cNvCxnSpPr>
            <a:cxnSpLocks noChangeShapeType="1"/>
          </p:cNvCxnSpPr>
          <p:nvPr/>
        </p:nvCxnSpPr>
        <p:spPr bwMode="auto">
          <a:xfrm flipV="1">
            <a:off x="1244275" y="3208396"/>
            <a:ext cx="0" cy="199020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287" name="Straight Connector 21"/>
          <p:cNvCxnSpPr>
            <a:cxnSpLocks noChangeShapeType="1"/>
          </p:cNvCxnSpPr>
          <p:nvPr/>
        </p:nvCxnSpPr>
        <p:spPr bwMode="auto">
          <a:xfrm flipH="1">
            <a:off x="1182380" y="3217918"/>
            <a:ext cx="5396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288" name="Straight Connector 22"/>
          <p:cNvCxnSpPr>
            <a:cxnSpLocks noChangeShapeType="1"/>
          </p:cNvCxnSpPr>
          <p:nvPr/>
        </p:nvCxnSpPr>
        <p:spPr bwMode="auto">
          <a:xfrm flipH="1">
            <a:off x="1182380" y="4009874"/>
            <a:ext cx="5396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289" name="Straight Connector 23"/>
          <p:cNvCxnSpPr>
            <a:cxnSpLocks noChangeShapeType="1"/>
          </p:cNvCxnSpPr>
          <p:nvPr/>
        </p:nvCxnSpPr>
        <p:spPr bwMode="auto">
          <a:xfrm flipH="1">
            <a:off x="1182380" y="4405059"/>
            <a:ext cx="5396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290" name="Straight Connector 24"/>
          <p:cNvCxnSpPr>
            <a:cxnSpLocks noChangeShapeType="1"/>
          </p:cNvCxnSpPr>
          <p:nvPr/>
        </p:nvCxnSpPr>
        <p:spPr bwMode="auto">
          <a:xfrm flipH="1">
            <a:off x="1182380" y="4801830"/>
            <a:ext cx="5396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291" name="Straight Connector 25"/>
          <p:cNvCxnSpPr>
            <a:cxnSpLocks noChangeShapeType="1"/>
          </p:cNvCxnSpPr>
          <p:nvPr/>
        </p:nvCxnSpPr>
        <p:spPr bwMode="auto">
          <a:xfrm flipH="1">
            <a:off x="1182380" y="5198602"/>
            <a:ext cx="5396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51" name="TextBox 26"/>
          <p:cNvSpPr txBox="1">
            <a:spLocks noChangeArrowheads="1"/>
          </p:cNvSpPr>
          <p:nvPr/>
        </p:nvSpPr>
        <p:spPr bwMode="auto">
          <a:xfrm>
            <a:off x="595158" y="3038577"/>
            <a:ext cx="639595" cy="369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defRPr/>
            </a:pPr>
            <a:r>
              <a:rPr lang="en-US" altLang="en-US" sz="1798" b="0" dirty="0">
                <a:solidFill>
                  <a:schemeClr val="tx1"/>
                </a:solidFill>
              </a:rPr>
              <a:t>100</a:t>
            </a:r>
          </a:p>
        </p:txBody>
      </p:sp>
      <p:sp>
        <p:nvSpPr>
          <p:cNvPr id="52" name="TextBox 27"/>
          <p:cNvSpPr txBox="1">
            <a:spLocks noChangeArrowheads="1"/>
          </p:cNvSpPr>
          <p:nvPr/>
        </p:nvSpPr>
        <p:spPr bwMode="auto">
          <a:xfrm>
            <a:off x="595158" y="3430588"/>
            <a:ext cx="639595" cy="369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defRPr/>
            </a:pPr>
            <a:r>
              <a:rPr lang="en-US" altLang="en-US" sz="1798" b="0" dirty="0">
                <a:solidFill>
                  <a:schemeClr val="tx1"/>
                </a:solidFill>
              </a:rPr>
              <a:t>80</a:t>
            </a:r>
          </a:p>
        </p:txBody>
      </p:sp>
      <p:sp>
        <p:nvSpPr>
          <p:cNvPr id="53" name="TextBox 28"/>
          <p:cNvSpPr txBox="1">
            <a:spLocks noChangeArrowheads="1"/>
          </p:cNvSpPr>
          <p:nvPr/>
        </p:nvSpPr>
        <p:spPr bwMode="auto">
          <a:xfrm>
            <a:off x="595158" y="3822597"/>
            <a:ext cx="639595" cy="369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defRPr/>
            </a:pPr>
            <a:r>
              <a:rPr lang="en-US" altLang="en-US" sz="1798" b="0" dirty="0">
                <a:solidFill>
                  <a:schemeClr val="tx1"/>
                </a:solidFill>
              </a:rPr>
              <a:t>60</a:t>
            </a:r>
          </a:p>
        </p:txBody>
      </p:sp>
      <p:sp>
        <p:nvSpPr>
          <p:cNvPr id="54" name="TextBox 29"/>
          <p:cNvSpPr txBox="1">
            <a:spLocks noChangeArrowheads="1"/>
          </p:cNvSpPr>
          <p:nvPr/>
        </p:nvSpPr>
        <p:spPr bwMode="auto">
          <a:xfrm>
            <a:off x="595158" y="4214609"/>
            <a:ext cx="639595" cy="369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defRPr/>
            </a:pPr>
            <a:r>
              <a:rPr lang="en-US" altLang="en-US" sz="1798" b="0" dirty="0">
                <a:solidFill>
                  <a:schemeClr val="tx1"/>
                </a:solidFill>
              </a:rPr>
              <a:t>40</a:t>
            </a:r>
          </a:p>
        </p:txBody>
      </p:sp>
      <p:sp>
        <p:nvSpPr>
          <p:cNvPr id="55" name="TextBox 30"/>
          <p:cNvSpPr txBox="1">
            <a:spLocks noChangeArrowheads="1"/>
          </p:cNvSpPr>
          <p:nvPr/>
        </p:nvSpPr>
        <p:spPr bwMode="auto">
          <a:xfrm>
            <a:off x="595158" y="4606618"/>
            <a:ext cx="639595" cy="369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defRPr/>
            </a:pPr>
            <a:r>
              <a:rPr lang="en-US" altLang="en-US" sz="1798" b="0" dirty="0">
                <a:solidFill>
                  <a:schemeClr val="tx1"/>
                </a:solidFill>
              </a:rPr>
              <a:t>20</a:t>
            </a:r>
          </a:p>
        </p:txBody>
      </p:sp>
      <p:sp>
        <p:nvSpPr>
          <p:cNvPr id="56" name="TextBox 31"/>
          <p:cNvSpPr txBox="1">
            <a:spLocks noChangeArrowheads="1"/>
          </p:cNvSpPr>
          <p:nvPr/>
        </p:nvSpPr>
        <p:spPr bwMode="auto">
          <a:xfrm>
            <a:off x="595158" y="4998629"/>
            <a:ext cx="639595"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defRPr/>
            </a:pPr>
            <a:r>
              <a:rPr lang="en-US" altLang="en-US" sz="1798" b="0" dirty="0">
                <a:solidFill>
                  <a:schemeClr val="tx1"/>
                </a:solidFill>
              </a:rPr>
              <a:t>0</a:t>
            </a:r>
          </a:p>
        </p:txBody>
      </p:sp>
      <p:sp>
        <p:nvSpPr>
          <p:cNvPr id="57" name="TextBox 32"/>
          <p:cNvSpPr txBox="1">
            <a:spLocks noChangeArrowheads="1"/>
          </p:cNvSpPr>
          <p:nvPr/>
        </p:nvSpPr>
        <p:spPr bwMode="auto">
          <a:xfrm rot="16200000">
            <a:off x="-434069" y="3910680"/>
            <a:ext cx="2012426" cy="369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SVR12 (%)</a:t>
            </a:r>
          </a:p>
        </p:txBody>
      </p:sp>
      <p:cxnSp>
        <p:nvCxnSpPr>
          <p:cNvPr id="54299" name="Straight Connector 34"/>
          <p:cNvCxnSpPr>
            <a:cxnSpLocks noChangeShapeType="1"/>
          </p:cNvCxnSpPr>
          <p:nvPr/>
        </p:nvCxnSpPr>
        <p:spPr bwMode="auto">
          <a:xfrm>
            <a:off x="1244275"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00" name="Straight Connector 35"/>
          <p:cNvCxnSpPr>
            <a:cxnSpLocks noChangeShapeType="1"/>
          </p:cNvCxnSpPr>
          <p:nvPr/>
        </p:nvCxnSpPr>
        <p:spPr bwMode="auto">
          <a:xfrm>
            <a:off x="2126696"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01" name="Straight Connector 36"/>
          <p:cNvCxnSpPr>
            <a:cxnSpLocks noChangeShapeType="1"/>
          </p:cNvCxnSpPr>
          <p:nvPr/>
        </p:nvCxnSpPr>
        <p:spPr bwMode="auto">
          <a:xfrm>
            <a:off x="3009116"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02" name="Straight Connector 37"/>
          <p:cNvCxnSpPr>
            <a:cxnSpLocks noChangeShapeType="1"/>
          </p:cNvCxnSpPr>
          <p:nvPr/>
        </p:nvCxnSpPr>
        <p:spPr bwMode="auto">
          <a:xfrm>
            <a:off x="3889949"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03" name="Straight Connector 38"/>
          <p:cNvCxnSpPr>
            <a:cxnSpLocks noChangeShapeType="1"/>
          </p:cNvCxnSpPr>
          <p:nvPr/>
        </p:nvCxnSpPr>
        <p:spPr bwMode="auto">
          <a:xfrm>
            <a:off x="4772369"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04" name="Straight Connector 39"/>
          <p:cNvCxnSpPr>
            <a:cxnSpLocks noChangeShapeType="1"/>
          </p:cNvCxnSpPr>
          <p:nvPr/>
        </p:nvCxnSpPr>
        <p:spPr bwMode="auto">
          <a:xfrm>
            <a:off x="5653202"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05" name="Straight Connector 40"/>
          <p:cNvCxnSpPr>
            <a:cxnSpLocks noChangeShapeType="1"/>
          </p:cNvCxnSpPr>
          <p:nvPr/>
        </p:nvCxnSpPr>
        <p:spPr bwMode="auto">
          <a:xfrm>
            <a:off x="6535622"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66" name="TextBox 42"/>
          <p:cNvSpPr txBox="1">
            <a:spLocks noChangeArrowheads="1"/>
          </p:cNvSpPr>
          <p:nvPr/>
        </p:nvSpPr>
        <p:spPr bwMode="auto">
          <a:xfrm>
            <a:off x="1355371" y="2837018"/>
            <a:ext cx="641183" cy="369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100</a:t>
            </a:r>
          </a:p>
        </p:txBody>
      </p:sp>
      <p:sp>
        <p:nvSpPr>
          <p:cNvPr id="67" name="TextBox 43"/>
          <p:cNvSpPr txBox="1">
            <a:spLocks noChangeArrowheads="1"/>
          </p:cNvSpPr>
          <p:nvPr/>
        </p:nvSpPr>
        <p:spPr bwMode="auto">
          <a:xfrm>
            <a:off x="2248902" y="3114757"/>
            <a:ext cx="641183"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88</a:t>
            </a:r>
          </a:p>
        </p:txBody>
      </p:sp>
      <p:sp>
        <p:nvSpPr>
          <p:cNvPr id="68" name="TextBox 44"/>
          <p:cNvSpPr txBox="1">
            <a:spLocks noChangeArrowheads="1"/>
          </p:cNvSpPr>
          <p:nvPr/>
        </p:nvSpPr>
        <p:spPr bwMode="auto">
          <a:xfrm>
            <a:off x="3132908" y="3289336"/>
            <a:ext cx="641183"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79</a:t>
            </a:r>
          </a:p>
        </p:txBody>
      </p:sp>
      <p:sp>
        <p:nvSpPr>
          <p:cNvPr id="69" name="TextBox 45"/>
          <p:cNvSpPr txBox="1">
            <a:spLocks noChangeArrowheads="1"/>
          </p:cNvSpPr>
          <p:nvPr/>
        </p:nvSpPr>
        <p:spPr bwMode="auto">
          <a:xfrm>
            <a:off x="3993109" y="2833843"/>
            <a:ext cx="642771"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100</a:t>
            </a:r>
          </a:p>
        </p:txBody>
      </p:sp>
      <p:sp>
        <p:nvSpPr>
          <p:cNvPr id="70" name="TextBox 46"/>
          <p:cNvSpPr txBox="1">
            <a:spLocks noChangeArrowheads="1"/>
          </p:cNvSpPr>
          <p:nvPr/>
        </p:nvSpPr>
        <p:spPr bwMode="auto">
          <a:xfrm>
            <a:off x="4888226" y="2930655"/>
            <a:ext cx="641183"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94</a:t>
            </a:r>
          </a:p>
        </p:txBody>
      </p:sp>
      <p:sp>
        <p:nvSpPr>
          <p:cNvPr id="71" name="TextBox 47"/>
          <p:cNvSpPr txBox="1">
            <a:spLocks noChangeArrowheads="1"/>
          </p:cNvSpPr>
          <p:nvPr/>
        </p:nvSpPr>
        <p:spPr bwMode="auto">
          <a:xfrm>
            <a:off x="5780170" y="3232201"/>
            <a:ext cx="639596"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81</a:t>
            </a:r>
          </a:p>
        </p:txBody>
      </p:sp>
      <p:sp>
        <p:nvSpPr>
          <p:cNvPr id="72" name="TextBox 71"/>
          <p:cNvSpPr txBox="1"/>
          <p:nvPr/>
        </p:nvSpPr>
        <p:spPr>
          <a:xfrm>
            <a:off x="1366482" y="4630425"/>
            <a:ext cx="641183" cy="584048"/>
          </a:xfrm>
          <a:prstGeom prst="rect">
            <a:avLst/>
          </a:prstGeom>
          <a:noFill/>
        </p:spPr>
        <p:txBody>
          <a:bodyPr>
            <a:spAutoFit/>
          </a:bodyPr>
          <a:lstStyle/>
          <a:p>
            <a:pPr algn="ctr">
              <a:defRPr/>
            </a:pPr>
            <a:r>
              <a:rPr lang="en-US" sz="1600" b="0" dirty="0">
                <a:solidFill>
                  <a:schemeClr val="bg2">
                    <a:lumMod val="10000"/>
                  </a:schemeClr>
                </a:solidFill>
              </a:rPr>
              <a:t>14/</a:t>
            </a:r>
            <a:br>
              <a:rPr lang="en-US" sz="1600" b="0" dirty="0">
                <a:solidFill>
                  <a:schemeClr val="bg2">
                    <a:lumMod val="10000"/>
                  </a:schemeClr>
                </a:solidFill>
              </a:rPr>
            </a:br>
            <a:r>
              <a:rPr lang="en-US" sz="1600" b="0" dirty="0">
                <a:solidFill>
                  <a:schemeClr val="bg2">
                    <a:lumMod val="10000"/>
                  </a:schemeClr>
                </a:solidFill>
              </a:rPr>
              <a:t>14</a:t>
            </a:r>
          </a:p>
        </p:txBody>
      </p:sp>
      <p:sp>
        <p:nvSpPr>
          <p:cNvPr id="73" name="TextBox 72"/>
          <p:cNvSpPr txBox="1"/>
          <p:nvPr/>
        </p:nvSpPr>
        <p:spPr>
          <a:xfrm>
            <a:off x="2271121" y="4630425"/>
            <a:ext cx="641183" cy="584048"/>
          </a:xfrm>
          <a:prstGeom prst="rect">
            <a:avLst/>
          </a:prstGeom>
          <a:noFill/>
        </p:spPr>
        <p:txBody>
          <a:bodyPr>
            <a:spAutoFit/>
          </a:bodyPr>
          <a:lstStyle/>
          <a:p>
            <a:pPr algn="ctr">
              <a:defRPr/>
            </a:pPr>
            <a:r>
              <a:rPr lang="en-US" sz="1600" b="0" dirty="0">
                <a:solidFill>
                  <a:schemeClr val="bg2">
                    <a:lumMod val="10000"/>
                  </a:schemeClr>
                </a:solidFill>
              </a:rPr>
              <a:t>14/</a:t>
            </a:r>
            <a:br>
              <a:rPr lang="en-US" sz="1600" b="0" dirty="0">
                <a:solidFill>
                  <a:schemeClr val="bg2">
                    <a:lumMod val="10000"/>
                  </a:schemeClr>
                </a:solidFill>
              </a:rPr>
            </a:br>
            <a:r>
              <a:rPr lang="en-US" sz="1600" b="0" dirty="0">
                <a:solidFill>
                  <a:schemeClr val="bg2">
                    <a:lumMod val="10000"/>
                  </a:schemeClr>
                </a:solidFill>
              </a:rPr>
              <a:t>16</a:t>
            </a:r>
          </a:p>
        </p:txBody>
      </p:sp>
      <p:sp>
        <p:nvSpPr>
          <p:cNvPr id="74" name="TextBox 73"/>
          <p:cNvSpPr txBox="1"/>
          <p:nvPr/>
        </p:nvSpPr>
        <p:spPr>
          <a:xfrm>
            <a:off x="3126560" y="4630425"/>
            <a:ext cx="641183" cy="584048"/>
          </a:xfrm>
          <a:prstGeom prst="rect">
            <a:avLst/>
          </a:prstGeom>
          <a:noFill/>
        </p:spPr>
        <p:txBody>
          <a:bodyPr>
            <a:spAutoFit/>
          </a:bodyPr>
          <a:lstStyle/>
          <a:p>
            <a:pPr algn="ctr">
              <a:defRPr/>
            </a:pPr>
            <a:r>
              <a:rPr lang="en-US" sz="1600" b="0" dirty="0">
                <a:solidFill>
                  <a:schemeClr val="bg2">
                    <a:lumMod val="10000"/>
                  </a:schemeClr>
                </a:solidFill>
              </a:rPr>
              <a:t>11/</a:t>
            </a:r>
            <a:br>
              <a:rPr lang="en-US" sz="1600" b="0" dirty="0">
                <a:solidFill>
                  <a:schemeClr val="bg2">
                    <a:lumMod val="10000"/>
                  </a:schemeClr>
                </a:solidFill>
              </a:rPr>
            </a:br>
            <a:r>
              <a:rPr lang="en-US" sz="1600" b="0" dirty="0">
                <a:solidFill>
                  <a:schemeClr val="bg2">
                    <a:lumMod val="10000"/>
                  </a:schemeClr>
                </a:solidFill>
              </a:rPr>
              <a:t>14</a:t>
            </a:r>
          </a:p>
        </p:txBody>
      </p:sp>
      <p:sp>
        <p:nvSpPr>
          <p:cNvPr id="54315" name="TextBox 86"/>
          <p:cNvSpPr txBox="1">
            <a:spLocks noChangeArrowheads="1"/>
          </p:cNvSpPr>
          <p:nvPr/>
        </p:nvSpPr>
        <p:spPr bwMode="auto">
          <a:xfrm>
            <a:off x="1237927" y="5198602"/>
            <a:ext cx="899879" cy="369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PI only</a:t>
            </a:r>
          </a:p>
        </p:txBody>
      </p:sp>
      <p:sp>
        <p:nvSpPr>
          <p:cNvPr id="54316" name="TextBox 87"/>
          <p:cNvSpPr txBox="1">
            <a:spLocks noChangeArrowheads="1"/>
          </p:cNvSpPr>
          <p:nvPr/>
        </p:nvSpPr>
        <p:spPr bwMode="auto">
          <a:xfrm>
            <a:off x="3009116" y="5198602"/>
            <a:ext cx="958600" cy="64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PI + NS5A</a:t>
            </a:r>
          </a:p>
        </p:txBody>
      </p:sp>
      <p:sp>
        <p:nvSpPr>
          <p:cNvPr id="54317" name="TextBox 91"/>
          <p:cNvSpPr txBox="1">
            <a:spLocks noChangeArrowheads="1"/>
          </p:cNvSpPr>
          <p:nvPr/>
        </p:nvSpPr>
        <p:spPr bwMode="auto">
          <a:xfrm>
            <a:off x="2101302" y="5198602"/>
            <a:ext cx="964949" cy="64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NS5A only</a:t>
            </a:r>
          </a:p>
        </p:txBody>
      </p:sp>
      <p:sp>
        <p:nvSpPr>
          <p:cNvPr id="54318" name="TextBox 93"/>
          <p:cNvSpPr txBox="1">
            <a:spLocks noChangeArrowheads="1"/>
          </p:cNvSpPr>
          <p:nvPr/>
        </p:nvSpPr>
        <p:spPr bwMode="auto">
          <a:xfrm>
            <a:off x="352333" y="4822462"/>
            <a:ext cx="749105" cy="33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b="0" dirty="0">
                <a:solidFill>
                  <a:schemeClr val="tx1"/>
                </a:solidFill>
              </a:rPr>
              <a:t>n/N =</a:t>
            </a:r>
          </a:p>
        </p:txBody>
      </p:sp>
      <p:sp>
        <p:nvSpPr>
          <p:cNvPr id="103" name="TextBox 102"/>
          <p:cNvSpPr txBox="1"/>
          <p:nvPr/>
        </p:nvSpPr>
        <p:spPr>
          <a:xfrm>
            <a:off x="4007394" y="4630425"/>
            <a:ext cx="641183" cy="584048"/>
          </a:xfrm>
          <a:prstGeom prst="rect">
            <a:avLst/>
          </a:prstGeom>
          <a:noFill/>
        </p:spPr>
        <p:txBody>
          <a:bodyPr>
            <a:spAutoFit/>
          </a:bodyPr>
          <a:lstStyle/>
          <a:p>
            <a:pPr algn="ctr">
              <a:defRPr/>
            </a:pPr>
            <a:r>
              <a:rPr lang="en-US" sz="1600" b="0" dirty="0">
                <a:solidFill>
                  <a:schemeClr val="bg2">
                    <a:lumMod val="10000"/>
                  </a:schemeClr>
                </a:solidFill>
              </a:rPr>
              <a:t>13/</a:t>
            </a:r>
            <a:br>
              <a:rPr lang="en-US" sz="1600" b="0" dirty="0">
                <a:solidFill>
                  <a:schemeClr val="bg2">
                    <a:lumMod val="10000"/>
                  </a:schemeClr>
                </a:solidFill>
              </a:rPr>
            </a:br>
            <a:r>
              <a:rPr lang="en-US" sz="1600" b="0" dirty="0">
                <a:solidFill>
                  <a:schemeClr val="bg2">
                    <a:lumMod val="10000"/>
                  </a:schemeClr>
                </a:solidFill>
              </a:rPr>
              <a:t>13</a:t>
            </a:r>
          </a:p>
        </p:txBody>
      </p:sp>
      <p:sp>
        <p:nvSpPr>
          <p:cNvPr id="104" name="TextBox 103"/>
          <p:cNvSpPr txBox="1"/>
          <p:nvPr/>
        </p:nvSpPr>
        <p:spPr>
          <a:xfrm>
            <a:off x="4907271" y="4630425"/>
            <a:ext cx="641183" cy="584048"/>
          </a:xfrm>
          <a:prstGeom prst="rect">
            <a:avLst/>
          </a:prstGeom>
          <a:noFill/>
        </p:spPr>
        <p:txBody>
          <a:bodyPr>
            <a:spAutoFit/>
          </a:bodyPr>
          <a:lstStyle/>
          <a:p>
            <a:pPr algn="ctr">
              <a:defRPr/>
            </a:pPr>
            <a:r>
              <a:rPr lang="en-US" sz="1600" b="0" dirty="0">
                <a:solidFill>
                  <a:schemeClr val="bg2">
                    <a:lumMod val="10000"/>
                  </a:schemeClr>
                </a:solidFill>
              </a:rPr>
              <a:t>17/</a:t>
            </a:r>
            <a:br>
              <a:rPr lang="en-US" sz="1600" b="0" dirty="0">
                <a:solidFill>
                  <a:schemeClr val="bg2">
                    <a:lumMod val="10000"/>
                  </a:schemeClr>
                </a:solidFill>
              </a:rPr>
            </a:br>
            <a:r>
              <a:rPr lang="en-US" sz="1600" b="0" dirty="0">
                <a:solidFill>
                  <a:schemeClr val="bg2">
                    <a:lumMod val="10000"/>
                  </a:schemeClr>
                </a:solidFill>
              </a:rPr>
              <a:t>18</a:t>
            </a:r>
          </a:p>
        </p:txBody>
      </p:sp>
      <p:sp>
        <p:nvSpPr>
          <p:cNvPr id="105" name="TextBox 104"/>
          <p:cNvSpPr txBox="1"/>
          <p:nvPr/>
        </p:nvSpPr>
        <p:spPr>
          <a:xfrm>
            <a:off x="5788105" y="4630425"/>
            <a:ext cx="639595" cy="584048"/>
          </a:xfrm>
          <a:prstGeom prst="rect">
            <a:avLst/>
          </a:prstGeom>
          <a:noFill/>
        </p:spPr>
        <p:txBody>
          <a:bodyPr>
            <a:spAutoFit/>
          </a:bodyPr>
          <a:lstStyle/>
          <a:p>
            <a:pPr algn="ctr">
              <a:defRPr/>
            </a:pPr>
            <a:r>
              <a:rPr lang="en-US" sz="1600" b="0" dirty="0">
                <a:solidFill>
                  <a:schemeClr val="bg2">
                    <a:lumMod val="10000"/>
                  </a:schemeClr>
                </a:solidFill>
              </a:rPr>
              <a:t>13/</a:t>
            </a:r>
            <a:br>
              <a:rPr lang="en-US" sz="1600" b="0" dirty="0">
                <a:solidFill>
                  <a:schemeClr val="bg2">
                    <a:lumMod val="10000"/>
                  </a:schemeClr>
                </a:solidFill>
              </a:rPr>
            </a:br>
            <a:r>
              <a:rPr lang="en-US" sz="1600" b="0" dirty="0">
                <a:solidFill>
                  <a:schemeClr val="bg2">
                    <a:lumMod val="10000"/>
                  </a:schemeClr>
                </a:solidFill>
              </a:rPr>
              <a:t>16</a:t>
            </a:r>
          </a:p>
        </p:txBody>
      </p:sp>
      <p:sp>
        <p:nvSpPr>
          <p:cNvPr id="54322" name="TextBox 15"/>
          <p:cNvSpPr txBox="1">
            <a:spLocks noChangeArrowheads="1"/>
          </p:cNvSpPr>
          <p:nvPr/>
        </p:nvSpPr>
        <p:spPr bwMode="auto">
          <a:xfrm>
            <a:off x="9371746" y="2251382"/>
            <a:ext cx="2213985" cy="369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nSpc>
                <a:spcPct val="100000"/>
              </a:lnSpc>
              <a:spcBef>
                <a:spcPct val="0"/>
              </a:spcBef>
              <a:spcAft>
                <a:spcPct val="0"/>
              </a:spcAft>
              <a:buClrTx/>
              <a:buFontTx/>
              <a:buNone/>
            </a:pPr>
            <a:r>
              <a:rPr lang="en-US" altLang="en-US" sz="1799" b="0" dirty="0">
                <a:solidFill>
                  <a:schemeClr val="tx1"/>
                </a:solidFill>
              </a:rPr>
              <a:t>16-wk GLE/PIB</a:t>
            </a:r>
          </a:p>
        </p:txBody>
      </p:sp>
      <p:sp>
        <p:nvSpPr>
          <p:cNvPr id="54323" name="TextBox 86"/>
          <p:cNvSpPr txBox="1">
            <a:spLocks noChangeArrowheads="1"/>
          </p:cNvSpPr>
          <p:nvPr/>
        </p:nvSpPr>
        <p:spPr bwMode="auto">
          <a:xfrm>
            <a:off x="3918517" y="5200189"/>
            <a:ext cx="901465" cy="369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PI only</a:t>
            </a:r>
          </a:p>
        </p:txBody>
      </p:sp>
      <p:sp>
        <p:nvSpPr>
          <p:cNvPr id="54324" name="TextBox 87"/>
          <p:cNvSpPr txBox="1">
            <a:spLocks noChangeArrowheads="1"/>
          </p:cNvSpPr>
          <p:nvPr/>
        </p:nvSpPr>
        <p:spPr bwMode="auto">
          <a:xfrm>
            <a:off x="5688118" y="5200189"/>
            <a:ext cx="958600" cy="64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PI + NS5A</a:t>
            </a:r>
          </a:p>
        </p:txBody>
      </p:sp>
      <p:sp>
        <p:nvSpPr>
          <p:cNvPr id="54325" name="TextBox 91"/>
          <p:cNvSpPr txBox="1">
            <a:spLocks noChangeArrowheads="1"/>
          </p:cNvSpPr>
          <p:nvPr/>
        </p:nvSpPr>
        <p:spPr bwMode="auto">
          <a:xfrm>
            <a:off x="4783479" y="5200189"/>
            <a:ext cx="963362" cy="645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NS5A only</a:t>
            </a:r>
          </a:p>
        </p:txBody>
      </p:sp>
      <p:sp>
        <p:nvSpPr>
          <p:cNvPr id="54326" name="TextBox 86"/>
          <p:cNvSpPr txBox="1">
            <a:spLocks noChangeArrowheads="1"/>
          </p:cNvSpPr>
          <p:nvPr/>
        </p:nvSpPr>
        <p:spPr bwMode="auto">
          <a:xfrm>
            <a:off x="2866278" y="5904855"/>
            <a:ext cx="2053690"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dirty="0">
                <a:solidFill>
                  <a:schemeClr val="tx1"/>
                </a:solidFill>
              </a:rPr>
              <a:t>Previous DAA</a:t>
            </a:r>
          </a:p>
        </p:txBody>
      </p:sp>
      <p:sp>
        <p:nvSpPr>
          <p:cNvPr id="185" name="Rectangle 184"/>
          <p:cNvSpPr/>
          <p:nvPr/>
        </p:nvSpPr>
        <p:spPr bwMode="auto">
          <a:xfrm>
            <a:off x="6646718" y="3200460"/>
            <a:ext cx="547545" cy="1991794"/>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186" name="Rectangle 185"/>
          <p:cNvSpPr/>
          <p:nvPr/>
        </p:nvSpPr>
        <p:spPr bwMode="auto">
          <a:xfrm>
            <a:off x="7530727" y="3200460"/>
            <a:ext cx="547544" cy="1991794"/>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187" name="Rectangle 186"/>
          <p:cNvSpPr/>
          <p:nvPr/>
        </p:nvSpPr>
        <p:spPr bwMode="auto">
          <a:xfrm>
            <a:off x="8416321" y="3524225"/>
            <a:ext cx="547544" cy="1668029"/>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188" name="Rectangle 187"/>
          <p:cNvSpPr/>
          <p:nvPr/>
        </p:nvSpPr>
        <p:spPr bwMode="auto">
          <a:xfrm>
            <a:off x="9300327" y="3200460"/>
            <a:ext cx="547545" cy="1991794"/>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189" name="Rectangle 188"/>
          <p:cNvSpPr/>
          <p:nvPr/>
        </p:nvSpPr>
        <p:spPr bwMode="auto">
          <a:xfrm>
            <a:off x="10184335" y="3200460"/>
            <a:ext cx="545958" cy="1991794"/>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sp>
        <p:nvSpPr>
          <p:cNvPr id="190" name="Rectangle 189"/>
          <p:cNvSpPr/>
          <p:nvPr/>
        </p:nvSpPr>
        <p:spPr bwMode="auto">
          <a:xfrm>
            <a:off x="11068342" y="3273466"/>
            <a:ext cx="547545" cy="1918788"/>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b="0" dirty="0">
              <a:solidFill>
                <a:schemeClr val="bg2"/>
              </a:solidFill>
            </a:endParaRPr>
          </a:p>
        </p:txBody>
      </p:sp>
      <p:cxnSp>
        <p:nvCxnSpPr>
          <p:cNvPr id="54333" name="Straight Connector 35"/>
          <p:cNvCxnSpPr>
            <a:cxnSpLocks noChangeShapeType="1"/>
          </p:cNvCxnSpPr>
          <p:nvPr/>
        </p:nvCxnSpPr>
        <p:spPr bwMode="auto">
          <a:xfrm>
            <a:off x="7365669"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34" name="Straight Connector 36"/>
          <p:cNvCxnSpPr>
            <a:cxnSpLocks noChangeShapeType="1"/>
          </p:cNvCxnSpPr>
          <p:nvPr/>
        </p:nvCxnSpPr>
        <p:spPr bwMode="auto">
          <a:xfrm>
            <a:off x="8248089"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35" name="Straight Connector 37"/>
          <p:cNvCxnSpPr>
            <a:cxnSpLocks noChangeShapeType="1"/>
          </p:cNvCxnSpPr>
          <p:nvPr/>
        </p:nvCxnSpPr>
        <p:spPr bwMode="auto">
          <a:xfrm>
            <a:off x="9130509"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36" name="Straight Connector 38"/>
          <p:cNvCxnSpPr>
            <a:cxnSpLocks noChangeShapeType="1"/>
          </p:cNvCxnSpPr>
          <p:nvPr/>
        </p:nvCxnSpPr>
        <p:spPr bwMode="auto">
          <a:xfrm>
            <a:off x="10009755"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37" name="Straight Connector 39"/>
          <p:cNvCxnSpPr>
            <a:cxnSpLocks noChangeShapeType="1"/>
          </p:cNvCxnSpPr>
          <p:nvPr/>
        </p:nvCxnSpPr>
        <p:spPr bwMode="auto">
          <a:xfrm>
            <a:off x="10892175"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38" name="Straight Connector 40"/>
          <p:cNvCxnSpPr>
            <a:cxnSpLocks noChangeShapeType="1"/>
          </p:cNvCxnSpPr>
          <p:nvPr/>
        </p:nvCxnSpPr>
        <p:spPr bwMode="auto">
          <a:xfrm>
            <a:off x="11758725" y="5203363"/>
            <a:ext cx="0" cy="63483"/>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98" name="TextBox 47"/>
          <p:cNvSpPr txBox="1">
            <a:spLocks noChangeArrowheads="1"/>
          </p:cNvSpPr>
          <p:nvPr/>
        </p:nvSpPr>
        <p:spPr bwMode="auto">
          <a:xfrm>
            <a:off x="11019142" y="2916372"/>
            <a:ext cx="641183"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96</a:t>
            </a:r>
          </a:p>
        </p:txBody>
      </p:sp>
      <p:sp>
        <p:nvSpPr>
          <p:cNvPr id="199" name="TextBox 198"/>
          <p:cNvSpPr txBox="1"/>
          <p:nvPr/>
        </p:nvSpPr>
        <p:spPr>
          <a:xfrm>
            <a:off x="6607041" y="4630425"/>
            <a:ext cx="641183" cy="584048"/>
          </a:xfrm>
          <a:prstGeom prst="rect">
            <a:avLst/>
          </a:prstGeom>
          <a:noFill/>
        </p:spPr>
        <p:txBody>
          <a:bodyPr>
            <a:spAutoFit/>
          </a:bodyPr>
          <a:lstStyle/>
          <a:p>
            <a:pPr algn="ctr">
              <a:defRPr/>
            </a:pPr>
            <a:r>
              <a:rPr lang="en-US" sz="1600" b="0" dirty="0">
                <a:solidFill>
                  <a:schemeClr val="bg2">
                    <a:lumMod val="10000"/>
                  </a:schemeClr>
                </a:solidFill>
              </a:rPr>
              <a:t>13/</a:t>
            </a:r>
            <a:br>
              <a:rPr lang="en-US" sz="1600" b="0" dirty="0">
                <a:solidFill>
                  <a:schemeClr val="bg2">
                    <a:lumMod val="10000"/>
                  </a:schemeClr>
                </a:solidFill>
              </a:rPr>
            </a:br>
            <a:r>
              <a:rPr lang="en-US" sz="1600" b="0" dirty="0">
                <a:solidFill>
                  <a:schemeClr val="bg2">
                    <a:lumMod val="10000"/>
                  </a:schemeClr>
                </a:solidFill>
              </a:rPr>
              <a:t>13</a:t>
            </a:r>
          </a:p>
        </p:txBody>
      </p:sp>
      <p:sp>
        <p:nvSpPr>
          <p:cNvPr id="200" name="TextBox 199"/>
          <p:cNvSpPr txBox="1"/>
          <p:nvPr/>
        </p:nvSpPr>
        <p:spPr>
          <a:xfrm>
            <a:off x="7510093" y="4630425"/>
            <a:ext cx="642771" cy="584048"/>
          </a:xfrm>
          <a:prstGeom prst="rect">
            <a:avLst/>
          </a:prstGeom>
          <a:noFill/>
        </p:spPr>
        <p:txBody>
          <a:bodyPr>
            <a:spAutoFit/>
          </a:bodyPr>
          <a:lstStyle/>
          <a:p>
            <a:pPr algn="ctr">
              <a:defRPr/>
            </a:pPr>
            <a:r>
              <a:rPr lang="en-US" sz="1600" b="0" dirty="0">
                <a:solidFill>
                  <a:schemeClr val="bg2">
                    <a:lumMod val="10000"/>
                  </a:schemeClr>
                </a:solidFill>
              </a:rPr>
              <a:t>2/</a:t>
            </a:r>
            <a:br>
              <a:rPr lang="en-US" sz="1600" b="0" dirty="0">
                <a:solidFill>
                  <a:schemeClr val="bg2">
                    <a:lumMod val="10000"/>
                  </a:schemeClr>
                </a:solidFill>
              </a:rPr>
            </a:br>
            <a:r>
              <a:rPr lang="en-US" sz="1600" b="0" dirty="0">
                <a:solidFill>
                  <a:schemeClr val="bg2">
                    <a:lumMod val="10000"/>
                  </a:schemeClr>
                </a:solidFill>
              </a:rPr>
              <a:t>2</a:t>
            </a:r>
          </a:p>
        </p:txBody>
      </p:sp>
      <p:sp>
        <p:nvSpPr>
          <p:cNvPr id="201" name="TextBox 200"/>
          <p:cNvSpPr txBox="1"/>
          <p:nvPr/>
        </p:nvSpPr>
        <p:spPr>
          <a:xfrm>
            <a:off x="8367120" y="4630425"/>
            <a:ext cx="641183" cy="584048"/>
          </a:xfrm>
          <a:prstGeom prst="rect">
            <a:avLst/>
          </a:prstGeom>
          <a:noFill/>
        </p:spPr>
        <p:txBody>
          <a:bodyPr>
            <a:spAutoFit/>
          </a:bodyPr>
          <a:lstStyle/>
          <a:p>
            <a:pPr algn="ctr">
              <a:defRPr/>
            </a:pPr>
            <a:r>
              <a:rPr lang="en-US" sz="1600" b="0" dirty="0">
                <a:solidFill>
                  <a:schemeClr val="bg2">
                    <a:lumMod val="10000"/>
                  </a:schemeClr>
                </a:solidFill>
              </a:rPr>
              <a:t>20/</a:t>
            </a:r>
            <a:br>
              <a:rPr lang="en-US" sz="1600" b="0" dirty="0">
                <a:solidFill>
                  <a:schemeClr val="bg2">
                    <a:lumMod val="10000"/>
                  </a:schemeClr>
                </a:solidFill>
              </a:rPr>
            </a:br>
            <a:r>
              <a:rPr lang="en-US" sz="1600" b="0" dirty="0">
                <a:solidFill>
                  <a:schemeClr val="bg2">
                    <a:lumMod val="10000"/>
                  </a:schemeClr>
                </a:solidFill>
              </a:rPr>
              <a:t>24</a:t>
            </a:r>
          </a:p>
        </p:txBody>
      </p:sp>
      <p:sp>
        <p:nvSpPr>
          <p:cNvPr id="228" name="TextBox 227"/>
          <p:cNvSpPr txBox="1"/>
          <p:nvPr/>
        </p:nvSpPr>
        <p:spPr>
          <a:xfrm>
            <a:off x="9247954" y="4630425"/>
            <a:ext cx="641183" cy="584048"/>
          </a:xfrm>
          <a:prstGeom prst="rect">
            <a:avLst/>
          </a:prstGeom>
          <a:noFill/>
        </p:spPr>
        <p:txBody>
          <a:bodyPr>
            <a:spAutoFit/>
          </a:bodyPr>
          <a:lstStyle/>
          <a:p>
            <a:pPr algn="ctr">
              <a:defRPr/>
            </a:pPr>
            <a:r>
              <a:rPr lang="en-US" sz="1600" b="0" dirty="0">
                <a:solidFill>
                  <a:schemeClr val="bg2">
                    <a:lumMod val="10000"/>
                  </a:schemeClr>
                </a:solidFill>
              </a:rPr>
              <a:t>13/</a:t>
            </a:r>
            <a:br>
              <a:rPr lang="en-US" sz="1600" b="0" dirty="0">
                <a:solidFill>
                  <a:schemeClr val="bg2">
                    <a:lumMod val="10000"/>
                  </a:schemeClr>
                </a:solidFill>
              </a:rPr>
            </a:br>
            <a:r>
              <a:rPr lang="en-US" sz="1600" b="0" dirty="0">
                <a:solidFill>
                  <a:schemeClr val="bg2">
                    <a:lumMod val="10000"/>
                  </a:schemeClr>
                </a:solidFill>
              </a:rPr>
              <a:t>13</a:t>
            </a:r>
          </a:p>
        </p:txBody>
      </p:sp>
      <p:sp>
        <p:nvSpPr>
          <p:cNvPr id="229" name="TextBox 228"/>
          <p:cNvSpPr txBox="1"/>
          <p:nvPr/>
        </p:nvSpPr>
        <p:spPr>
          <a:xfrm>
            <a:off x="10146245" y="4630425"/>
            <a:ext cx="641183" cy="584048"/>
          </a:xfrm>
          <a:prstGeom prst="rect">
            <a:avLst/>
          </a:prstGeom>
          <a:noFill/>
        </p:spPr>
        <p:txBody>
          <a:bodyPr>
            <a:spAutoFit/>
          </a:bodyPr>
          <a:lstStyle/>
          <a:p>
            <a:pPr algn="ctr">
              <a:defRPr/>
            </a:pPr>
            <a:r>
              <a:rPr lang="en-US" sz="1600" b="0" dirty="0">
                <a:solidFill>
                  <a:schemeClr val="bg2">
                    <a:lumMod val="10000"/>
                  </a:schemeClr>
                </a:solidFill>
              </a:rPr>
              <a:t>4/</a:t>
            </a:r>
            <a:br>
              <a:rPr lang="en-US" sz="1600" b="0" dirty="0">
                <a:solidFill>
                  <a:schemeClr val="bg2">
                    <a:lumMod val="10000"/>
                  </a:schemeClr>
                </a:solidFill>
              </a:rPr>
            </a:br>
            <a:r>
              <a:rPr lang="en-US" sz="1600" b="0" dirty="0">
                <a:solidFill>
                  <a:schemeClr val="bg2">
                    <a:lumMod val="10000"/>
                  </a:schemeClr>
                </a:solidFill>
              </a:rPr>
              <a:t>4</a:t>
            </a:r>
          </a:p>
        </p:txBody>
      </p:sp>
      <p:sp>
        <p:nvSpPr>
          <p:cNvPr id="230" name="TextBox 229"/>
          <p:cNvSpPr txBox="1"/>
          <p:nvPr/>
        </p:nvSpPr>
        <p:spPr>
          <a:xfrm>
            <a:off x="11027077" y="4630425"/>
            <a:ext cx="641183" cy="584048"/>
          </a:xfrm>
          <a:prstGeom prst="rect">
            <a:avLst/>
          </a:prstGeom>
          <a:noFill/>
        </p:spPr>
        <p:txBody>
          <a:bodyPr>
            <a:spAutoFit/>
          </a:bodyPr>
          <a:lstStyle/>
          <a:p>
            <a:pPr algn="ctr">
              <a:defRPr/>
            </a:pPr>
            <a:r>
              <a:rPr lang="en-US" sz="1600" b="0" dirty="0">
                <a:solidFill>
                  <a:schemeClr val="bg2">
                    <a:lumMod val="10000"/>
                  </a:schemeClr>
                </a:solidFill>
              </a:rPr>
              <a:t>22/</a:t>
            </a:r>
            <a:br>
              <a:rPr lang="en-US" sz="1600" b="0" dirty="0">
                <a:solidFill>
                  <a:schemeClr val="bg2">
                    <a:lumMod val="10000"/>
                  </a:schemeClr>
                </a:solidFill>
              </a:rPr>
            </a:br>
            <a:r>
              <a:rPr lang="en-US" sz="1600" b="0" dirty="0">
                <a:solidFill>
                  <a:schemeClr val="bg2">
                    <a:lumMod val="10000"/>
                  </a:schemeClr>
                </a:solidFill>
              </a:rPr>
              <a:t>23</a:t>
            </a:r>
          </a:p>
        </p:txBody>
      </p:sp>
      <p:sp>
        <p:nvSpPr>
          <p:cNvPr id="232" name="TextBox 42"/>
          <p:cNvSpPr txBox="1">
            <a:spLocks noChangeArrowheads="1"/>
          </p:cNvSpPr>
          <p:nvPr/>
        </p:nvSpPr>
        <p:spPr bwMode="auto">
          <a:xfrm>
            <a:off x="6578474" y="2837018"/>
            <a:ext cx="641183" cy="369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100</a:t>
            </a:r>
          </a:p>
        </p:txBody>
      </p:sp>
      <p:sp>
        <p:nvSpPr>
          <p:cNvPr id="233" name="TextBox 43"/>
          <p:cNvSpPr txBox="1">
            <a:spLocks noChangeArrowheads="1"/>
          </p:cNvSpPr>
          <p:nvPr/>
        </p:nvSpPr>
        <p:spPr bwMode="auto">
          <a:xfrm>
            <a:off x="7457720" y="2841778"/>
            <a:ext cx="641183"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100</a:t>
            </a:r>
          </a:p>
        </p:txBody>
      </p:sp>
      <p:sp>
        <p:nvSpPr>
          <p:cNvPr id="234" name="TextBox 44"/>
          <p:cNvSpPr txBox="1">
            <a:spLocks noChangeArrowheads="1"/>
          </p:cNvSpPr>
          <p:nvPr/>
        </p:nvSpPr>
        <p:spPr bwMode="auto">
          <a:xfrm>
            <a:off x="8343314" y="3168718"/>
            <a:ext cx="641183"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83</a:t>
            </a:r>
          </a:p>
        </p:txBody>
      </p:sp>
      <p:sp>
        <p:nvSpPr>
          <p:cNvPr id="235" name="TextBox 45"/>
          <p:cNvSpPr txBox="1">
            <a:spLocks noChangeArrowheads="1"/>
          </p:cNvSpPr>
          <p:nvPr/>
        </p:nvSpPr>
        <p:spPr bwMode="auto">
          <a:xfrm>
            <a:off x="9230495" y="2841778"/>
            <a:ext cx="642771"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100</a:t>
            </a:r>
          </a:p>
        </p:txBody>
      </p:sp>
      <p:sp>
        <p:nvSpPr>
          <p:cNvPr id="236" name="TextBox 46"/>
          <p:cNvSpPr txBox="1">
            <a:spLocks noChangeArrowheads="1"/>
          </p:cNvSpPr>
          <p:nvPr/>
        </p:nvSpPr>
        <p:spPr bwMode="auto">
          <a:xfrm>
            <a:off x="10141483" y="2841778"/>
            <a:ext cx="641183"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defRPr/>
            </a:pPr>
            <a:r>
              <a:rPr lang="en-US" altLang="en-US" sz="1798" dirty="0">
                <a:solidFill>
                  <a:schemeClr val="tx1"/>
                </a:solidFill>
              </a:rPr>
              <a:t>100</a:t>
            </a:r>
          </a:p>
        </p:txBody>
      </p:sp>
      <p:cxnSp>
        <p:nvCxnSpPr>
          <p:cNvPr id="54351" name="Straight Connector 2"/>
          <p:cNvCxnSpPr>
            <a:cxnSpLocks noChangeShapeType="1"/>
          </p:cNvCxnSpPr>
          <p:nvPr/>
        </p:nvCxnSpPr>
        <p:spPr bwMode="auto">
          <a:xfrm>
            <a:off x="1391875" y="5868353"/>
            <a:ext cx="508343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54352" name="TextBox 86"/>
          <p:cNvSpPr txBox="1">
            <a:spLocks noChangeArrowheads="1"/>
          </p:cNvSpPr>
          <p:nvPr/>
        </p:nvSpPr>
        <p:spPr bwMode="auto">
          <a:xfrm>
            <a:off x="6516577" y="5195428"/>
            <a:ext cx="899879"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None</a:t>
            </a:r>
          </a:p>
        </p:txBody>
      </p:sp>
      <p:sp>
        <p:nvSpPr>
          <p:cNvPr id="54353" name="TextBox 87"/>
          <p:cNvSpPr txBox="1">
            <a:spLocks noChangeArrowheads="1"/>
          </p:cNvSpPr>
          <p:nvPr/>
        </p:nvSpPr>
        <p:spPr bwMode="auto">
          <a:xfrm>
            <a:off x="8287766" y="5195428"/>
            <a:ext cx="958600" cy="64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NS5A only</a:t>
            </a:r>
          </a:p>
        </p:txBody>
      </p:sp>
      <p:sp>
        <p:nvSpPr>
          <p:cNvPr id="54354" name="TextBox 91"/>
          <p:cNvSpPr txBox="1">
            <a:spLocks noChangeArrowheads="1"/>
          </p:cNvSpPr>
          <p:nvPr/>
        </p:nvSpPr>
        <p:spPr bwMode="auto">
          <a:xfrm>
            <a:off x="7381540" y="5195428"/>
            <a:ext cx="963361" cy="64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NS3 only</a:t>
            </a:r>
          </a:p>
        </p:txBody>
      </p:sp>
      <p:sp>
        <p:nvSpPr>
          <p:cNvPr id="54355" name="TextBox 86"/>
          <p:cNvSpPr txBox="1">
            <a:spLocks noChangeArrowheads="1"/>
          </p:cNvSpPr>
          <p:nvPr/>
        </p:nvSpPr>
        <p:spPr bwMode="auto">
          <a:xfrm>
            <a:off x="8340140" y="5904855"/>
            <a:ext cx="1717228"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dirty="0">
                <a:solidFill>
                  <a:schemeClr val="tx1"/>
                </a:solidFill>
              </a:rPr>
              <a:t>Baseline RAS</a:t>
            </a:r>
          </a:p>
        </p:txBody>
      </p:sp>
      <p:cxnSp>
        <p:nvCxnSpPr>
          <p:cNvPr id="54356" name="Straight Connector 262"/>
          <p:cNvCxnSpPr>
            <a:cxnSpLocks noChangeShapeType="1"/>
          </p:cNvCxnSpPr>
          <p:nvPr/>
        </p:nvCxnSpPr>
        <p:spPr bwMode="auto">
          <a:xfrm>
            <a:off x="6672112" y="5865178"/>
            <a:ext cx="508343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54357" name="TextBox 86"/>
          <p:cNvSpPr txBox="1">
            <a:spLocks noChangeArrowheads="1"/>
          </p:cNvSpPr>
          <p:nvPr/>
        </p:nvSpPr>
        <p:spPr bwMode="auto">
          <a:xfrm>
            <a:off x="9127335" y="5192254"/>
            <a:ext cx="899878" cy="36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None</a:t>
            </a:r>
          </a:p>
        </p:txBody>
      </p:sp>
      <p:sp>
        <p:nvSpPr>
          <p:cNvPr id="54358" name="TextBox 87"/>
          <p:cNvSpPr txBox="1">
            <a:spLocks noChangeArrowheads="1"/>
          </p:cNvSpPr>
          <p:nvPr/>
        </p:nvSpPr>
        <p:spPr bwMode="auto">
          <a:xfrm>
            <a:off x="10898524" y="5192254"/>
            <a:ext cx="958600" cy="64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NS5A only</a:t>
            </a:r>
          </a:p>
        </p:txBody>
      </p:sp>
      <p:sp>
        <p:nvSpPr>
          <p:cNvPr id="54359" name="TextBox 91"/>
          <p:cNvSpPr txBox="1">
            <a:spLocks noChangeArrowheads="1"/>
          </p:cNvSpPr>
          <p:nvPr/>
        </p:nvSpPr>
        <p:spPr bwMode="auto">
          <a:xfrm>
            <a:off x="9992297" y="5192254"/>
            <a:ext cx="963362" cy="64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9" b="0" dirty="0">
                <a:solidFill>
                  <a:schemeClr val="tx1"/>
                </a:solidFill>
              </a:rPr>
              <a:t>NS3 only</a:t>
            </a:r>
          </a:p>
        </p:txBody>
      </p:sp>
      <p:cxnSp>
        <p:nvCxnSpPr>
          <p:cNvPr id="54360" name="Straight Connector 17"/>
          <p:cNvCxnSpPr>
            <a:cxnSpLocks noChangeShapeType="1"/>
          </p:cNvCxnSpPr>
          <p:nvPr/>
        </p:nvCxnSpPr>
        <p:spPr bwMode="auto">
          <a:xfrm>
            <a:off x="1237927" y="5198602"/>
            <a:ext cx="1053190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54361" name="Straight Connector 22"/>
          <p:cNvCxnSpPr>
            <a:cxnSpLocks noChangeShapeType="1"/>
          </p:cNvCxnSpPr>
          <p:nvPr/>
        </p:nvCxnSpPr>
        <p:spPr bwMode="auto">
          <a:xfrm flipH="1">
            <a:off x="1182380" y="3613102"/>
            <a:ext cx="5396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95" name="Rectangle 94"/>
          <p:cNvSpPr/>
          <p:nvPr/>
        </p:nvSpPr>
        <p:spPr bwMode="auto">
          <a:xfrm>
            <a:off x="6888460" y="2279256"/>
            <a:ext cx="184683" cy="307697"/>
          </a:xfrm>
          <a:prstGeom prst="rect">
            <a:avLst/>
          </a:prstGeom>
          <a:solidFill>
            <a:schemeClr val="accent2"/>
          </a:solidFill>
          <a:ln>
            <a:solidFill>
              <a:schemeClr val="bg2">
                <a:lumMod val="10000"/>
              </a:schemeClr>
            </a:solidFill>
          </a:ln>
          <a:extLst/>
        </p:spPr>
        <p:txBody>
          <a:bodyPr wrap="none" anchor="ctr">
            <a:spAutoFit/>
          </a:bodyPr>
          <a:lstStyle/>
          <a:p>
            <a:pPr algn="ctr" eaLnBrk="1" hangingPunct="1">
              <a:defRPr/>
            </a:pPr>
            <a:endParaRPr lang="en-US" sz="1400" b="0" dirty="0">
              <a:solidFill>
                <a:schemeClr val="bg2"/>
              </a:solidFill>
            </a:endParaRPr>
          </a:p>
        </p:txBody>
      </p:sp>
      <p:sp>
        <p:nvSpPr>
          <p:cNvPr id="96" name="Rectangle 95"/>
          <p:cNvSpPr/>
          <p:nvPr/>
        </p:nvSpPr>
        <p:spPr bwMode="auto">
          <a:xfrm>
            <a:off x="9232586" y="2290365"/>
            <a:ext cx="184683" cy="307697"/>
          </a:xfrm>
          <a:prstGeom prst="rect">
            <a:avLst/>
          </a:prstGeom>
          <a:solidFill>
            <a:schemeClr val="accent3"/>
          </a:solidFill>
          <a:ln>
            <a:solidFill>
              <a:schemeClr val="bg2">
                <a:lumMod val="10000"/>
              </a:schemeClr>
            </a:solidFill>
          </a:ln>
          <a:extLst/>
        </p:spPr>
        <p:txBody>
          <a:bodyPr wrap="none" anchor="ctr">
            <a:spAutoFit/>
          </a:bodyPr>
          <a:lstStyle/>
          <a:p>
            <a:pPr algn="ctr" eaLnBrk="1" hangingPunct="1">
              <a:defRPr/>
            </a:pPr>
            <a:endParaRPr lang="en-US" sz="1400" b="0" dirty="0">
              <a:solidFill>
                <a:schemeClr val="bg2"/>
              </a:solidFill>
            </a:endParaRPr>
          </a:p>
        </p:txBody>
      </p:sp>
    </p:spTree>
    <p:extLst>
      <p:ext uri="{BB962C8B-B14F-4D97-AF65-F5344CB8AC3E}">
        <p14:creationId xmlns:p14="http://schemas.microsoft.com/office/powerpoint/2010/main" val="533978706"/>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 to the Original Case: While Waiting for New Therapies . . .</a:t>
            </a:r>
          </a:p>
        </p:txBody>
      </p:sp>
      <p:sp>
        <p:nvSpPr>
          <p:cNvPr id="3" name="Content Placeholder 2"/>
          <p:cNvSpPr>
            <a:spLocks noGrp="1"/>
          </p:cNvSpPr>
          <p:nvPr>
            <p:ph idx="1"/>
          </p:nvPr>
        </p:nvSpPr>
        <p:spPr/>
        <p:txBody>
          <a:bodyPr/>
          <a:lstStyle/>
          <a:p>
            <a:r>
              <a:rPr lang="en-US" dirty="0"/>
              <a:t>Pt gains 25 lbs over 3 wks; wife reports pt intermittently confused</a:t>
            </a:r>
          </a:p>
          <a:p>
            <a:r>
              <a:rPr lang="en-US" dirty="0"/>
              <a:t>Admitted: new ascites, edema, and encephalopathy</a:t>
            </a:r>
          </a:p>
          <a:p>
            <a:pPr lvl="1"/>
            <a:r>
              <a:rPr lang="en-US" dirty="0"/>
              <a:t>U/S shows no masses; tap without evidence of SBP</a:t>
            </a:r>
          </a:p>
          <a:p>
            <a:pPr lvl="1"/>
            <a:r>
              <a:rPr lang="en-US" dirty="0"/>
              <a:t>Responds to diuretics, Na+ restriction, and lactulose</a:t>
            </a:r>
          </a:p>
          <a:p>
            <a:pPr lvl="1"/>
            <a:r>
              <a:rPr lang="en-US" dirty="0"/>
              <a:t>EGD with grade 2 varices, banded</a:t>
            </a:r>
          </a:p>
          <a:p>
            <a:pPr lvl="1"/>
            <a:r>
              <a:rPr lang="en-US" dirty="0"/>
              <a:t>CTP B9, MELD 17</a:t>
            </a:r>
          </a:p>
        </p:txBody>
      </p:sp>
      <p:grpSp>
        <p:nvGrpSpPr>
          <p:cNvPr id="4" name="Group 1"/>
          <p:cNvGrpSpPr>
            <a:grpSpLocks/>
          </p:cNvGrpSpPr>
          <p:nvPr/>
        </p:nvGrpSpPr>
        <p:grpSpPr bwMode="auto">
          <a:xfrm>
            <a:off x="9192405" y="6207989"/>
            <a:ext cx="2672654" cy="450733"/>
            <a:chOff x="9289790" y="4481726"/>
            <a:chExt cx="2673350" cy="450347"/>
          </a:xfrm>
        </p:grpSpPr>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Rectangle 6"/>
          <p:cNvSpPr/>
          <p:nvPr/>
        </p:nvSpPr>
        <p:spPr>
          <a:xfrm>
            <a:off x="604516" y="5804330"/>
            <a:ext cx="7313295" cy="830997"/>
          </a:xfrm>
          <a:prstGeom prst="rect">
            <a:avLst/>
          </a:prstGeom>
          <a:ln>
            <a:solidFill>
              <a:schemeClr val="tx1"/>
            </a:solidFill>
          </a:ln>
        </p:spPr>
        <p:txBody>
          <a:bodyPr wrap="square">
            <a:spAutoFit/>
          </a:bodyPr>
          <a:lstStyle/>
          <a:p>
            <a:pPr marL="285664" indent="-285664">
              <a:buFont typeface="Arial" panose="020B0604020202020204" pitchFamily="34" charset="0"/>
              <a:buChar char="•"/>
            </a:pPr>
            <a:r>
              <a:rPr lang="en-US" sz="1600" b="0" dirty="0"/>
              <a:t>Black man with GT1a HCV and cirrhosis</a:t>
            </a:r>
          </a:p>
          <a:p>
            <a:pPr marL="285664" indent="-285664">
              <a:buFont typeface="Arial" panose="020B0604020202020204" pitchFamily="34" charset="0"/>
              <a:buChar char="•"/>
            </a:pPr>
            <a:r>
              <a:rPr lang="en-US" sz="1600" b="0" dirty="0"/>
              <a:t>Previous pegIFN/RBV null response, relapse after LDV/SOF + RBV 12 wks</a:t>
            </a:r>
          </a:p>
          <a:p>
            <a:pPr marL="285664" indent="-285664">
              <a:buFont typeface="Arial" panose="020B0604020202020204" pitchFamily="34" charset="0"/>
              <a:buChar char="•"/>
            </a:pPr>
            <a:r>
              <a:rPr lang="en-US" sz="1600" b="0" dirty="0">
                <a:solidFill>
                  <a:srgbClr val="FFC000"/>
                </a:solidFill>
              </a:rPr>
              <a:t>Dual NS5A RASs: Q30H, Y93H</a:t>
            </a:r>
          </a:p>
        </p:txBody>
      </p:sp>
    </p:spTree>
    <p:extLst>
      <p:ext uri="{BB962C8B-B14F-4D97-AF65-F5344CB8AC3E}">
        <p14:creationId xmlns:p14="http://schemas.microsoft.com/office/powerpoint/2010/main" val="524682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Progression of Liver Disease and Decompensation</a:t>
            </a:r>
          </a:p>
        </p:txBody>
      </p:sp>
      <p:sp>
        <p:nvSpPr>
          <p:cNvPr id="3" name="Content Placeholder 2"/>
          <p:cNvSpPr>
            <a:spLocks noGrp="1"/>
          </p:cNvSpPr>
          <p:nvPr>
            <p:ph sz="half" idx="1"/>
          </p:nvPr>
        </p:nvSpPr>
        <p:spPr>
          <a:xfrm>
            <a:off x="603094" y="1511229"/>
            <a:ext cx="4953770" cy="4677520"/>
          </a:xfrm>
        </p:spPr>
        <p:txBody>
          <a:bodyPr/>
          <a:lstStyle/>
          <a:p>
            <a:r>
              <a:rPr lang="en-US" sz="2598" dirty="0"/>
              <a:t>Lower baseline platelet count associated with higher incidence of decompensation/ HCC</a:t>
            </a:r>
          </a:p>
          <a:p>
            <a:pPr lvl="1"/>
            <a:r>
              <a:rPr lang="en-US" sz="2398" dirty="0"/>
              <a:t>&lt; 100,000/mm</a:t>
            </a:r>
            <a:r>
              <a:rPr lang="en-US" sz="2398" baseline="30000" dirty="0"/>
              <a:t>3</a:t>
            </a:r>
            <a:r>
              <a:rPr lang="en-US" sz="2398" dirty="0"/>
              <a:t>: 7.9%</a:t>
            </a:r>
          </a:p>
          <a:p>
            <a:pPr lvl="1"/>
            <a:r>
              <a:rPr lang="en-US" sz="2398" dirty="0"/>
              <a:t>≥ 200,000/mm</a:t>
            </a:r>
            <a:r>
              <a:rPr lang="en-US" sz="2398" baseline="30000" dirty="0"/>
              <a:t>3</a:t>
            </a:r>
            <a:r>
              <a:rPr lang="en-US" sz="2398" dirty="0"/>
              <a:t>: 1.3%</a:t>
            </a:r>
          </a:p>
          <a:p>
            <a:endParaRPr lang="en-US" sz="2598" dirty="0"/>
          </a:p>
          <a:p>
            <a:endParaRPr lang="en-US" sz="2598" dirty="0"/>
          </a:p>
        </p:txBody>
      </p:sp>
      <p:sp>
        <p:nvSpPr>
          <p:cNvPr id="17" name="Text Box 11"/>
          <p:cNvSpPr txBox="1">
            <a:spLocks noChangeArrowheads="1"/>
          </p:cNvSpPr>
          <p:nvPr/>
        </p:nvSpPr>
        <p:spPr bwMode="auto">
          <a:xfrm>
            <a:off x="414123" y="6353439"/>
            <a:ext cx="8006353" cy="307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Dienstag JL, et al. Hepatology. 2011;54:396-405. </a:t>
            </a:r>
          </a:p>
        </p:txBody>
      </p:sp>
      <p:grpSp>
        <p:nvGrpSpPr>
          <p:cNvPr id="27" name="Group 26"/>
          <p:cNvGrpSpPr/>
          <p:nvPr/>
        </p:nvGrpSpPr>
        <p:grpSpPr>
          <a:xfrm>
            <a:off x="6652382" y="3822459"/>
            <a:ext cx="361087" cy="1644199"/>
            <a:chOff x="2057448" y="3227063"/>
            <a:chExt cx="564438" cy="1601569"/>
          </a:xfrm>
          <a:effectLst/>
        </p:grpSpPr>
        <p:cxnSp>
          <p:nvCxnSpPr>
            <p:cNvPr id="16" name="Straight Connector 15"/>
            <p:cNvCxnSpPr/>
            <p:nvPr/>
          </p:nvCxnSpPr>
          <p:spPr>
            <a:xfrm>
              <a:off x="2621885" y="3227063"/>
              <a:ext cx="1" cy="1601569"/>
            </a:xfrm>
            <a:prstGeom prst="line">
              <a:avLst/>
            </a:prstGeom>
            <a:ln w="28575" cmpd="sng">
              <a:solidFill>
                <a:schemeClr val="tx2"/>
              </a:solidFill>
              <a:prstDash val="sysDot"/>
              <a:round/>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2057448" y="4574185"/>
              <a:ext cx="539038" cy="0"/>
            </a:xfrm>
            <a:prstGeom prst="line">
              <a:avLst/>
            </a:prstGeom>
            <a:ln w="28575" cmpd="sng">
              <a:solidFill>
                <a:schemeClr val="tx2"/>
              </a:solidFill>
              <a:prstDash val="sysDot"/>
              <a:round/>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2082847" y="4672232"/>
              <a:ext cx="513638" cy="0"/>
            </a:xfrm>
            <a:prstGeom prst="line">
              <a:avLst/>
            </a:prstGeom>
            <a:ln w="28575" cmpd="sng">
              <a:solidFill>
                <a:schemeClr val="tx2"/>
              </a:solidFill>
              <a:prstDash val="sysDot"/>
              <a:round/>
            </a:ln>
          </p:spPr>
          <p:style>
            <a:lnRef idx="2">
              <a:schemeClr val="accent1"/>
            </a:lnRef>
            <a:fillRef idx="0">
              <a:schemeClr val="accent1"/>
            </a:fillRef>
            <a:effectRef idx="1">
              <a:schemeClr val="accent1"/>
            </a:effectRef>
            <a:fontRef idx="minor">
              <a:schemeClr val="tx1"/>
            </a:fontRef>
          </p:style>
        </p:cxnSp>
      </p:grpSp>
      <p:sp>
        <p:nvSpPr>
          <p:cNvPr id="31" name="TextBox 30"/>
          <p:cNvSpPr txBox="1"/>
          <p:nvPr/>
        </p:nvSpPr>
        <p:spPr>
          <a:xfrm>
            <a:off x="6753841" y="3215687"/>
            <a:ext cx="1460656" cy="584775"/>
          </a:xfrm>
          <a:prstGeom prst="rect">
            <a:avLst/>
          </a:prstGeom>
          <a:noFill/>
          <a:ln w="28575">
            <a:solidFill>
              <a:schemeClr val="tx2"/>
            </a:solidFill>
          </a:ln>
        </p:spPr>
        <p:txBody>
          <a:bodyPr wrap="none" rtlCol="0">
            <a:spAutoFit/>
          </a:bodyPr>
          <a:lstStyle/>
          <a:p>
            <a:pPr algn="ctr"/>
            <a:r>
              <a:rPr lang="en-US" sz="1600" b="0" dirty="0">
                <a:solidFill>
                  <a:schemeClr val="tx2"/>
                </a:solidFill>
              </a:rPr>
              <a:t>Arrival of</a:t>
            </a:r>
          </a:p>
          <a:p>
            <a:pPr algn="ctr"/>
            <a:r>
              <a:rPr lang="en-US" sz="1600" b="0" dirty="0">
                <a:solidFill>
                  <a:schemeClr val="tx2"/>
                </a:solidFill>
              </a:rPr>
              <a:t>new regimens</a:t>
            </a:r>
          </a:p>
        </p:txBody>
      </p:sp>
      <p:sp>
        <p:nvSpPr>
          <p:cNvPr id="7" name="Rectangle 6"/>
          <p:cNvSpPr/>
          <p:nvPr/>
        </p:nvSpPr>
        <p:spPr>
          <a:xfrm>
            <a:off x="8171121" y="1733773"/>
            <a:ext cx="2342519" cy="830997"/>
          </a:xfrm>
          <a:prstGeom prst="rect">
            <a:avLst/>
          </a:prstGeom>
        </p:spPr>
        <p:txBody>
          <a:bodyPr wrap="square">
            <a:spAutoFit/>
          </a:bodyPr>
          <a:lstStyle/>
          <a:p>
            <a:r>
              <a:rPr lang="en-US" sz="1600" b="0" dirty="0">
                <a:solidFill>
                  <a:schemeClr val="accent2"/>
                </a:solidFill>
              </a:rPr>
              <a:t>Combined cirrhosis groups: decomp/HCC rate 5.5%/yr </a:t>
            </a:r>
          </a:p>
        </p:txBody>
      </p:sp>
      <p:sp>
        <p:nvSpPr>
          <p:cNvPr id="18" name="Rectangle 17"/>
          <p:cNvSpPr/>
          <p:nvPr/>
        </p:nvSpPr>
        <p:spPr>
          <a:xfrm>
            <a:off x="10744968" y="2283636"/>
            <a:ext cx="1053494" cy="830997"/>
          </a:xfrm>
          <a:prstGeom prst="rect">
            <a:avLst/>
          </a:prstGeom>
        </p:spPr>
        <p:txBody>
          <a:bodyPr wrap="none">
            <a:spAutoFit/>
          </a:bodyPr>
          <a:lstStyle/>
          <a:p>
            <a:r>
              <a:rPr lang="en-US" sz="1600" b="0" dirty="0"/>
              <a:t>Cirrhosis</a:t>
            </a:r>
          </a:p>
          <a:p>
            <a:r>
              <a:rPr lang="en-US" sz="1600" b="0" dirty="0"/>
              <a:t>treatment</a:t>
            </a:r>
          </a:p>
          <a:p>
            <a:r>
              <a:rPr lang="en-US" sz="1600" b="0" dirty="0"/>
              <a:t>(pegIFN)</a:t>
            </a:r>
          </a:p>
        </p:txBody>
      </p:sp>
      <p:sp>
        <p:nvSpPr>
          <p:cNvPr id="19" name="Rectangle 18"/>
          <p:cNvSpPr/>
          <p:nvPr/>
        </p:nvSpPr>
        <p:spPr>
          <a:xfrm>
            <a:off x="10762308" y="3253642"/>
            <a:ext cx="1053494" cy="830997"/>
          </a:xfrm>
          <a:prstGeom prst="rect">
            <a:avLst/>
          </a:prstGeom>
        </p:spPr>
        <p:txBody>
          <a:bodyPr wrap="none">
            <a:spAutoFit/>
          </a:bodyPr>
          <a:lstStyle/>
          <a:p>
            <a:r>
              <a:rPr lang="en-US" sz="1600" b="0" dirty="0"/>
              <a:t>Fibrosis</a:t>
            </a:r>
          </a:p>
          <a:p>
            <a:r>
              <a:rPr lang="en-US" sz="1600" b="0" dirty="0"/>
              <a:t>treatment</a:t>
            </a:r>
          </a:p>
          <a:p>
            <a:r>
              <a:rPr lang="en-US" sz="1600" b="0" dirty="0"/>
              <a:t>(pegIFN)</a:t>
            </a:r>
          </a:p>
        </p:txBody>
      </p:sp>
      <p:sp>
        <p:nvSpPr>
          <p:cNvPr id="21" name="Rectangle 20"/>
          <p:cNvSpPr/>
          <p:nvPr/>
        </p:nvSpPr>
        <p:spPr>
          <a:xfrm>
            <a:off x="9661962" y="4703120"/>
            <a:ext cx="2326999" cy="738664"/>
          </a:xfrm>
          <a:prstGeom prst="rect">
            <a:avLst/>
          </a:prstGeom>
        </p:spPr>
        <p:txBody>
          <a:bodyPr wrap="square">
            <a:spAutoFit/>
          </a:bodyPr>
          <a:lstStyle/>
          <a:p>
            <a:r>
              <a:rPr lang="en-US" sz="1400" b="0" dirty="0">
                <a:solidFill>
                  <a:schemeClr val="accent3"/>
                </a:solidFill>
              </a:rPr>
              <a:t>Combined fibrosis groups: cirrhosis rate 10%/yr and decomp/HCC rate 2.1%/yr </a:t>
            </a:r>
          </a:p>
        </p:txBody>
      </p:sp>
      <p:sp>
        <p:nvSpPr>
          <p:cNvPr id="22" name="Rectangle 19"/>
          <p:cNvSpPr>
            <a:spLocks noChangeArrowheads="1"/>
          </p:cNvSpPr>
          <p:nvPr/>
        </p:nvSpPr>
        <p:spPr bwMode="auto">
          <a:xfrm>
            <a:off x="7332899" y="5902065"/>
            <a:ext cx="3395451" cy="36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798" dirty="0">
                <a:solidFill>
                  <a:schemeClr val="tx1"/>
                </a:solidFill>
              </a:rPr>
              <a:t>Yrs After Randomization</a:t>
            </a:r>
          </a:p>
        </p:txBody>
      </p:sp>
      <p:sp>
        <p:nvSpPr>
          <p:cNvPr id="71" name="TextBox 70"/>
          <p:cNvSpPr txBox="1"/>
          <p:nvPr/>
        </p:nvSpPr>
        <p:spPr>
          <a:xfrm rot="16200000">
            <a:off x="3830804" y="3346848"/>
            <a:ext cx="4123785" cy="646163"/>
          </a:xfrm>
          <a:prstGeom prst="rect">
            <a:avLst/>
          </a:prstGeom>
          <a:noFill/>
        </p:spPr>
        <p:txBody>
          <a:bodyPr wrap="square" rtlCol="0">
            <a:spAutoFit/>
          </a:bodyPr>
          <a:lstStyle/>
          <a:p>
            <a:pPr algn="ctr">
              <a:buNone/>
            </a:pPr>
            <a:r>
              <a:rPr lang="en-US" b="1" dirty="0"/>
              <a:t>Cumulative Proportion With First Clinical Outcome Excluding DNLR</a:t>
            </a:r>
          </a:p>
        </p:txBody>
      </p:sp>
      <p:sp>
        <p:nvSpPr>
          <p:cNvPr id="72" name="TextBox 71"/>
          <p:cNvSpPr txBox="1"/>
          <p:nvPr/>
        </p:nvSpPr>
        <p:spPr>
          <a:xfrm>
            <a:off x="6142528" y="2167890"/>
            <a:ext cx="505135" cy="369236"/>
          </a:xfrm>
          <a:prstGeom prst="rect">
            <a:avLst/>
          </a:prstGeom>
          <a:noFill/>
        </p:spPr>
        <p:txBody>
          <a:bodyPr wrap="none" rtlCol="0">
            <a:spAutoFit/>
          </a:bodyPr>
          <a:lstStyle/>
          <a:p>
            <a:pPr algn="r"/>
            <a:r>
              <a:rPr lang="en-US" b="0" dirty="0"/>
              <a:t>0.5</a:t>
            </a:r>
          </a:p>
        </p:txBody>
      </p:sp>
      <p:cxnSp>
        <p:nvCxnSpPr>
          <p:cNvPr id="73" name="Straight Connector 72"/>
          <p:cNvCxnSpPr/>
          <p:nvPr/>
        </p:nvCxnSpPr>
        <p:spPr bwMode="auto">
          <a:xfrm>
            <a:off x="6588451" y="1707830"/>
            <a:ext cx="67009" cy="0"/>
          </a:xfrm>
          <a:prstGeom prst="line">
            <a:avLst/>
          </a:prstGeom>
          <a:noFill/>
          <a:ln w="28575" cap="flat" cmpd="sng" algn="ctr">
            <a:solidFill>
              <a:schemeClr val="tx1"/>
            </a:solidFill>
            <a:prstDash val="solid"/>
            <a:round/>
            <a:headEnd type="none" w="med" len="med"/>
            <a:tailEnd type="none" w="med" len="med"/>
          </a:ln>
          <a:effectLst/>
        </p:spPr>
      </p:cxnSp>
      <p:cxnSp>
        <p:nvCxnSpPr>
          <p:cNvPr id="74" name="Straight Connector 73"/>
          <p:cNvCxnSpPr/>
          <p:nvPr/>
        </p:nvCxnSpPr>
        <p:spPr bwMode="auto">
          <a:xfrm>
            <a:off x="6588451" y="2359730"/>
            <a:ext cx="67009" cy="0"/>
          </a:xfrm>
          <a:prstGeom prst="line">
            <a:avLst/>
          </a:prstGeom>
          <a:noFill/>
          <a:ln w="28575" cap="flat" cmpd="sng" algn="ctr">
            <a:solidFill>
              <a:schemeClr val="tx1"/>
            </a:solidFill>
            <a:prstDash val="solid"/>
            <a:round/>
            <a:headEnd type="none" w="med" len="med"/>
            <a:tailEnd type="none" w="med" len="med"/>
          </a:ln>
          <a:effectLst/>
        </p:spPr>
      </p:cxnSp>
      <p:cxnSp>
        <p:nvCxnSpPr>
          <p:cNvPr id="75" name="Straight Connector 74"/>
          <p:cNvCxnSpPr/>
          <p:nvPr/>
        </p:nvCxnSpPr>
        <p:spPr bwMode="auto">
          <a:xfrm>
            <a:off x="6588451" y="2984750"/>
            <a:ext cx="67009" cy="0"/>
          </a:xfrm>
          <a:prstGeom prst="line">
            <a:avLst/>
          </a:prstGeom>
          <a:noFill/>
          <a:ln w="2857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a:off x="6588451" y="4272976"/>
            <a:ext cx="67009" cy="0"/>
          </a:xfrm>
          <a:prstGeom prst="line">
            <a:avLst/>
          </a:prstGeom>
          <a:noFill/>
          <a:ln w="28575"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a:off x="6588451" y="4933843"/>
            <a:ext cx="67009" cy="0"/>
          </a:xfrm>
          <a:prstGeom prst="line">
            <a:avLst/>
          </a:prstGeom>
          <a:noFill/>
          <a:ln w="28575"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a:off x="6588451" y="5549894"/>
            <a:ext cx="67009" cy="0"/>
          </a:xfrm>
          <a:prstGeom prst="line">
            <a:avLst/>
          </a:prstGeom>
          <a:noFill/>
          <a:ln w="28575" cap="flat" cmpd="sng" algn="ctr">
            <a:solidFill>
              <a:schemeClr val="tx1"/>
            </a:solidFill>
            <a:prstDash val="solid"/>
            <a:round/>
            <a:headEnd type="none" w="med" len="med"/>
            <a:tailEnd type="none" w="med" len="med"/>
          </a:ln>
          <a:effectLst/>
        </p:spPr>
      </p:cxnSp>
      <p:sp>
        <p:nvSpPr>
          <p:cNvPr id="79" name="TextBox 78"/>
          <p:cNvSpPr txBox="1"/>
          <p:nvPr/>
        </p:nvSpPr>
        <p:spPr>
          <a:xfrm>
            <a:off x="6142528" y="2806829"/>
            <a:ext cx="505135" cy="369236"/>
          </a:xfrm>
          <a:prstGeom prst="rect">
            <a:avLst/>
          </a:prstGeom>
          <a:noFill/>
        </p:spPr>
        <p:txBody>
          <a:bodyPr wrap="none" rtlCol="0">
            <a:spAutoFit/>
          </a:bodyPr>
          <a:lstStyle/>
          <a:p>
            <a:pPr algn="r"/>
            <a:r>
              <a:rPr lang="en-US" b="0" dirty="0"/>
              <a:t>0.4</a:t>
            </a:r>
          </a:p>
        </p:txBody>
      </p:sp>
      <p:sp>
        <p:nvSpPr>
          <p:cNvPr id="80" name="TextBox 79"/>
          <p:cNvSpPr txBox="1"/>
          <p:nvPr/>
        </p:nvSpPr>
        <p:spPr>
          <a:xfrm>
            <a:off x="6142528" y="3445768"/>
            <a:ext cx="505135" cy="369236"/>
          </a:xfrm>
          <a:prstGeom prst="rect">
            <a:avLst/>
          </a:prstGeom>
          <a:noFill/>
        </p:spPr>
        <p:txBody>
          <a:bodyPr wrap="none" rtlCol="0">
            <a:spAutoFit/>
          </a:bodyPr>
          <a:lstStyle/>
          <a:p>
            <a:pPr algn="r"/>
            <a:r>
              <a:rPr lang="en-US" b="0" dirty="0"/>
              <a:t>0.3</a:t>
            </a:r>
          </a:p>
        </p:txBody>
      </p:sp>
      <p:sp>
        <p:nvSpPr>
          <p:cNvPr id="81" name="TextBox 80"/>
          <p:cNvSpPr txBox="1"/>
          <p:nvPr/>
        </p:nvSpPr>
        <p:spPr>
          <a:xfrm>
            <a:off x="6142528" y="4084706"/>
            <a:ext cx="505135" cy="369236"/>
          </a:xfrm>
          <a:prstGeom prst="rect">
            <a:avLst/>
          </a:prstGeom>
          <a:noFill/>
        </p:spPr>
        <p:txBody>
          <a:bodyPr wrap="none" rtlCol="0">
            <a:spAutoFit/>
          </a:bodyPr>
          <a:lstStyle/>
          <a:p>
            <a:pPr algn="r"/>
            <a:r>
              <a:rPr lang="en-US" b="0" dirty="0"/>
              <a:t>0.2</a:t>
            </a:r>
          </a:p>
        </p:txBody>
      </p:sp>
      <p:sp>
        <p:nvSpPr>
          <p:cNvPr id="82" name="TextBox 81"/>
          <p:cNvSpPr txBox="1"/>
          <p:nvPr/>
        </p:nvSpPr>
        <p:spPr>
          <a:xfrm>
            <a:off x="6142528" y="4723645"/>
            <a:ext cx="505135" cy="369236"/>
          </a:xfrm>
          <a:prstGeom prst="rect">
            <a:avLst/>
          </a:prstGeom>
          <a:noFill/>
        </p:spPr>
        <p:txBody>
          <a:bodyPr wrap="none" rtlCol="0">
            <a:spAutoFit/>
          </a:bodyPr>
          <a:lstStyle/>
          <a:p>
            <a:pPr algn="r"/>
            <a:r>
              <a:rPr lang="en-US" b="0" dirty="0"/>
              <a:t>0.1</a:t>
            </a:r>
          </a:p>
        </p:txBody>
      </p:sp>
      <p:sp>
        <p:nvSpPr>
          <p:cNvPr id="83" name="TextBox 82"/>
          <p:cNvSpPr txBox="1"/>
          <p:nvPr/>
        </p:nvSpPr>
        <p:spPr>
          <a:xfrm>
            <a:off x="6334838" y="5362585"/>
            <a:ext cx="312825" cy="369236"/>
          </a:xfrm>
          <a:prstGeom prst="rect">
            <a:avLst/>
          </a:prstGeom>
          <a:noFill/>
        </p:spPr>
        <p:txBody>
          <a:bodyPr wrap="none" rtlCol="0">
            <a:spAutoFit/>
          </a:bodyPr>
          <a:lstStyle/>
          <a:p>
            <a:pPr algn="r"/>
            <a:r>
              <a:rPr lang="en-US" b="0" dirty="0"/>
              <a:t>0</a:t>
            </a:r>
          </a:p>
        </p:txBody>
      </p:sp>
      <p:sp>
        <p:nvSpPr>
          <p:cNvPr id="84" name="Freeform: Shape 83"/>
          <p:cNvSpPr/>
          <p:nvPr/>
        </p:nvSpPr>
        <p:spPr bwMode="auto">
          <a:xfrm>
            <a:off x="6649454" y="1690106"/>
            <a:ext cx="4308098" cy="3863244"/>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cxnSp>
        <p:nvCxnSpPr>
          <p:cNvPr id="86" name="Straight Connector 85"/>
          <p:cNvCxnSpPr/>
          <p:nvPr/>
        </p:nvCxnSpPr>
        <p:spPr bwMode="auto">
          <a:xfrm rot="5400000">
            <a:off x="7684335" y="5592434"/>
            <a:ext cx="75471" cy="0"/>
          </a:xfrm>
          <a:prstGeom prst="line">
            <a:avLst/>
          </a:prstGeom>
          <a:noFill/>
          <a:ln w="2857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rot="5400000">
            <a:off x="7148114" y="5592434"/>
            <a:ext cx="75471" cy="0"/>
          </a:xfrm>
          <a:prstGeom prst="line">
            <a:avLst/>
          </a:prstGeom>
          <a:noFill/>
          <a:ln w="2857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rot="5400000">
            <a:off x="6611894" y="5592434"/>
            <a:ext cx="75471" cy="0"/>
          </a:xfrm>
          <a:prstGeom prst="line">
            <a:avLst/>
          </a:prstGeom>
          <a:noFill/>
          <a:ln w="2857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rot="5400000">
            <a:off x="10901620" y="5592894"/>
            <a:ext cx="75549" cy="0"/>
          </a:xfrm>
          <a:prstGeom prst="line">
            <a:avLst/>
          </a:prstGeom>
          <a:noFill/>
          <a:ln w="2857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rot="5400000">
            <a:off x="10365436" y="5592894"/>
            <a:ext cx="75471" cy="0"/>
          </a:xfrm>
          <a:prstGeom prst="line">
            <a:avLst/>
          </a:prstGeom>
          <a:noFill/>
          <a:ln w="2857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rot="5400000">
            <a:off x="9829216" y="5592894"/>
            <a:ext cx="75471" cy="0"/>
          </a:xfrm>
          <a:prstGeom prst="line">
            <a:avLst/>
          </a:prstGeom>
          <a:noFill/>
          <a:ln w="2857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rot="5400000">
            <a:off x="9292995" y="5592894"/>
            <a:ext cx="75471" cy="0"/>
          </a:xfrm>
          <a:prstGeom prst="line">
            <a:avLst/>
          </a:prstGeom>
          <a:noFill/>
          <a:ln w="2857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rot="5400000">
            <a:off x="8756775" y="5592894"/>
            <a:ext cx="75471" cy="0"/>
          </a:xfrm>
          <a:prstGeom prst="line">
            <a:avLst/>
          </a:prstGeom>
          <a:noFill/>
          <a:ln w="2857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rot="5400000">
            <a:off x="8220555" y="5592894"/>
            <a:ext cx="75471" cy="0"/>
          </a:xfrm>
          <a:prstGeom prst="line">
            <a:avLst/>
          </a:prstGeom>
          <a:noFill/>
          <a:ln w="28575" cap="flat" cmpd="sng" algn="ctr">
            <a:solidFill>
              <a:schemeClr val="tx1"/>
            </a:solidFill>
            <a:prstDash val="solid"/>
            <a:round/>
            <a:headEnd type="none" w="med" len="med"/>
            <a:tailEnd type="none" w="med" len="med"/>
          </a:ln>
          <a:effectLst/>
        </p:spPr>
      </p:cxnSp>
      <p:sp>
        <p:nvSpPr>
          <p:cNvPr id="102" name="TextBox 101"/>
          <p:cNvSpPr txBox="1"/>
          <p:nvPr/>
        </p:nvSpPr>
        <p:spPr>
          <a:xfrm>
            <a:off x="6493691" y="5576801"/>
            <a:ext cx="312825" cy="369236"/>
          </a:xfrm>
          <a:prstGeom prst="rect">
            <a:avLst/>
          </a:prstGeom>
          <a:noFill/>
        </p:spPr>
        <p:txBody>
          <a:bodyPr wrap="none" rtlCol="0">
            <a:spAutoFit/>
          </a:bodyPr>
          <a:lstStyle/>
          <a:p>
            <a:pPr algn="ctr"/>
            <a:r>
              <a:rPr lang="en-US" b="0" dirty="0"/>
              <a:t>0</a:t>
            </a:r>
          </a:p>
        </p:txBody>
      </p:sp>
      <p:sp>
        <p:nvSpPr>
          <p:cNvPr id="106" name="TextBox 105"/>
          <p:cNvSpPr txBox="1"/>
          <p:nvPr/>
        </p:nvSpPr>
        <p:spPr>
          <a:xfrm>
            <a:off x="7027815" y="5581263"/>
            <a:ext cx="312825" cy="369236"/>
          </a:xfrm>
          <a:prstGeom prst="rect">
            <a:avLst/>
          </a:prstGeom>
          <a:noFill/>
        </p:spPr>
        <p:txBody>
          <a:bodyPr wrap="none" rtlCol="0">
            <a:spAutoFit/>
          </a:bodyPr>
          <a:lstStyle/>
          <a:p>
            <a:pPr algn="ctr"/>
            <a:r>
              <a:rPr lang="en-US" b="0" dirty="0"/>
              <a:t>1</a:t>
            </a:r>
          </a:p>
        </p:txBody>
      </p:sp>
      <p:sp>
        <p:nvSpPr>
          <p:cNvPr id="107" name="TextBox 106"/>
          <p:cNvSpPr txBox="1"/>
          <p:nvPr/>
        </p:nvSpPr>
        <p:spPr>
          <a:xfrm>
            <a:off x="7576389" y="5585914"/>
            <a:ext cx="312825" cy="369236"/>
          </a:xfrm>
          <a:prstGeom prst="rect">
            <a:avLst/>
          </a:prstGeom>
          <a:noFill/>
        </p:spPr>
        <p:txBody>
          <a:bodyPr wrap="none" rtlCol="0">
            <a:spAutoFit/>
          </a:bodyPr>
          <a:lstStyle/>
          <a:p>
            <a:pPr algn="ctr"/>
            <a:r>
              <a:rPr lang="en-US" b="0" dirty="0"/>
              <a:t>2</a:t>
            </a:r>
          </a:p>
        </p:txBody>
      </p:sp>
      <p:sp>
        <p:nvSpPr>
          <p:cNvPr id="108" name="TextBox 107"/>
          <p:cNvSpPr txBox="1"/>
          <p:nvPr/>
        </p:nvSpPr>
        <p:spPr>
          <a:xfrm>
            <a:off x="8111380" y="5590375"/>
            <a:ext cx="312825" cy="369236"/>
          </a:xfrm>
          <a:prstGeom prst="rect">
            <a:avLst/>
          </a:prstGeom>
          <a:noFill/>
        </p:spPr>
        <p:txBody>
          <a:bodyPr wrap="none" rtlCol="0">
            <a:spAutoFit/>
          </a:bodyPr>
          <a:lstStyle/>
          <a:p>
            <a:pPr algn="ctr"/>
            <a:r>
              <a:rPr lang="en-US" b="0" dirty="0"/>
              <a:t>3</a:t>
            </a:r>
          </a:p>
        </p:txBody>
      </p:sp>
      <p:sp>
        <p:nvSpPr>
          <p:cNvPr id="109" name="TextBox 108"/>
          <p:cNvSpPr txBox="1"/>
          <p:nvPr/>
        </p:nvSpPr>
        <p:spPr>
          <a:xfrm>
            <a:off x="8651172" y="5585914"/>
            <a:ext cx="312825" cy="369236"/>
          </a:xfrm>
          <a:prstGeom prst="rect">
            <a:avLst/>
          </a:prstGeom>
          <a:noFill/>
        </p:spPr>
        <p:txBody>
          <a:bodyPr wrap="none" rtlCol="0">
            <a:spAutoFit/>
          </a:bodyPr>
          <a:lstStyle/>
          <a:p>
            <a:pPr algn="ctr"/>
            <a:r>
              <a:rPr lang="en-US" b="0" dirty="0"/>
              <a:t>4</a:t>
            </a:r>
          </a:p>
        </p:txBody>
      </p:sp>
      <p:sp>
        <p:nvSpPr>
          <p:cNvPr id="110" name="TextBox 109"/>
          <p:cNvSpPr txBox="1"/>
          <p:nvPr/>
        </p:nvSpPr>
        <p:spPr>
          <a:xfrm>
            <a:off x="9180726" y="5590375"/>
            <a:ext cx="312825" cy="369236"/>
          </a:xfrm>
          <a:prstGeom prst="rect">
            <a:avLst/>
          </a:prstGeom>
          <a:noFill/>
        </p:spPr>
        <p:txBody>
          <a:bodyPr wrap="none" rtlCol="0">
            <a:spAutoFit/>
          </a:bodyPr>
          <a:lstStyle/>
          <a:p>
            <a:pPr algn="ctr"/>
            <a:r>
              <a:rPr lang="en-US" b="0" dirty="0"/>
              <a:t>5</a:t>
            </a:r>
          </a:p>
        </p:txBody>
      </p:sp>
      <p:sp>
        <p:nvSpPr>
          <p:cNvPr id="111" name="TextBox 110"/>
          <p:cNvSpPr txBox="1"/>
          <p:nvPr/>
        </p:nvSpPr>
        <p:spPr>
          <a:xfrm>
            <a:off x="9715188" y="5568994"/>
            <a:ext cx="312825" cy="369236"/>
          </a:xfrm>
          <a:prstGeom prst="rect">
            <a:avLst/>
          </a:prstGeom>
          <a:noFill/>
        </p:spPr>
        <p:txBody>
          <a:bodyPr wrap="none" rtlCol="0">
            <a:spAutoFit/>
          </a:bodyPr>
          <a:lstStyle/>
          <a:p>
            <a:pPr algn="ctr"/>
            <a:r>
              <a:rPr lang="en-US" b="0" dirty="0"/>
              <a:t>6</a:t>
            </a:r>
          </a:p>
        </p:txBody>
      </p:sp>
      <p:sp>
        <p:nvSpPr>
          <p:cNvPr id="112" name="TextBox 111"/>
          <p:cNvSpPr txBox="1"/>
          <p:nvPr/>
        </p:nvSpPr>
        <p:spPr>
          <a:xfrm>
            <a:off x="10242922" y="5564533"/>
            <a:ext cx="312825" cy="369236"/>
          </a:xfrm>
          <a:prstGeom prst="rect">
            <a:avLst/>
          </a:prstGeom>
          <a:noFill/>
        </p:spPr>
        <p:txBody>
          <a:bodyPr wrap="none" rtlCol="0">
            <a:spAutoFit/>
          </a:bodyPr>
          <a:lstStyle/>
          <a:p>
            <a:pPr algn="ctr"/>
            <a:r>
              <a:rPr lang="en-US" b="0" dirty="0"/>
              <a:t>7</a:t>
            </a:r>
          </a:p>
        </p:txBody>
      </p:sp>
      <p:sp>
        <p:nvSpPr>
          <p:cNvPr id="113" name="TextBox 112"/>
          <p:cNvSpPr txBox="1"/>
          <p:nvPr/>
        </p:nvSpPr>
        <p:spPr>
          <a:xfrm>
            <a:off x="10793910" y="5568994"/>
            <a:ext cx="312825" cy="369236"/>
          </a:xfrm>
          <a:prstGeom prst="rect">
            <a:avLst/>
          </a:prstGeom>
          <a:noFill/>
        </p:spPr>
        <p:txBody>
          <a:bodyPr wrap="none" rtlCol="0">
            <a:spAutoFit/>
          </a:bodyPr>
          <a:lstStyle/>
          <a:p>
            <a:pPr algn="ctr"/>
            <a:r>
              <a:rPr lang="en-US" b="0" dirty="0"/>
              <a:t>8</a:t>
            </a:r>
          </a:p>
        </p:txBody>
      </p:sp>
      <p:grpSp>
        <p:nvGrpSpPr>
          <p:cNvPr id="10" name="Group 9"/>
          <p:cNvGrpSpPr/>
          <p:nvPr/>
        </p:nvGrpSpPr>
        <p:grpSpPr>
          <a:xfrm>
            <a:off x="6667369" y="2644672"/>
            <a:ext cx="4110448" cy="2878183"/>
            <a:chOff x="6677758" y="2611315"/>
            <a:chExt cx="4149969" cy="2905858"/>
          </a:xfrm>
        </p:grpSpPr>
        <p:sp>
          <p:nvSpPr>
            <p:cNvPr id="6" name="Freeform: Shape 5"/>
            <p:cNvSpPr/>
            <p:nvPr/>
          </p:nvSpPr>
          <p:spPr bwMode="auto">
            <a:xfrm>
              <a:off x="6677758" y="4290646"/>
              <a:ext cx="1323242" cy="1226527"/>
            </a:xfrm>
            <a:custGeom>
              <a:avLst/>
              <a:gdLst>
                <a:gd name="connsiteX0" fmla="*/ 0 w 1323242"/>
                <a:gd name="connsiteY0" fmla="*/ 1226527 h 1226527"/>
                <a:gd name="connsiteX1" fmla="*/ 118696 w 1323242"/>
                <a:gd name="connsiteY1" fmla="*/ 1226527 h 1226527"/>
                <a:gd name="connsiteX2" fmla="*/ 118696 w 1323242"/>
                <a:gd name="connsiteY2" fmla="*/ 1182566 h 1226527"/>
                <a:gd name="connsiteX3" fmla="*/ 136280 w 1323242"/>
                <a:gd name="connsiteY3" fmla="*/ 1182566 h 1226527"/>
                <a:gd name="connsiteX4" fmla="*/ 136280 w 1323242"/>
                <a:gd name="connsiteY4" fmla="*/ 1156189 h 1226527"/>
                <a:gd name="connsiteX5" fmla="*/ 153865 w 1323242"/>
                <a:gd name="connsiteY5" fmla="*/ 1156189 h 1226527"/>
                <a:gd name="connsiteX6" fmla="*/ 153865 w 1323242"/>
                <a:gd name="connsiteY6" fmla="*/ 1121019 h 1226527"/>
                <a:gd name="connsiteX7" fmla="*/ 189034 w 1323242"/>
                <a:gd name="connsiteY7" fmla="*/ 1121019 h 1226527"/>
                <a:gd name="connsiteX8" fmla="*/ 189034 w 1323242"/>
                <a:gd name="connsiteY8" fmla="*/ 1090246 h 1226527"/>
                <a:gd name="connsiteX9" fmla="*/ 237392 w 1323242"/>
                <a:gd name="connsiteY9" fmla="*/ 1090246 h 1226527"/>
                <a:gd name="connsiteX10" fmla="*/ 237392 w 1323242"/>
                <a:gd name="connsiteY10" fmla="*/ 1050681 h 1226527"/>
                <a:gd name="connsiteX11" fmla="*/ 263769 w 1323242"/>
                <a:gd name="connsiteY11" fmla="*/ 1050681 h 1226527"/>
                <a:gd name="connsiteX12" fmla="*/ 263769 w 1323242"/>
                <a:gd name="connsiteY12" fmla="*/ 993531 h 1226527"/>
                <a:gd name="connsiteX13" fmla="*/ 290146 w 1323242"/>
                <a:gd name="connsiteY13" fmla="*/ 993531 h 1226527"/>
                <a:gd name="connsiteX14" fmla="*/ 290146 w 1323242"/>
                <a:gd name="connsiteY14" fmla="*/ 967154 h 1226527"/>
                <a:gd name="connsiteX15" fmla="*/ 400050 w 1323242"/>
                <a:gd name="connsiteY15" fmla="*/ 967154 h 1226527"/>
                <a:gd name="connsiteX16" fmla="*/ 400050 w 1323242"/>
                <a:gd name="connsiteY16" fmla="*/ 936381 h 1226527"/>
                <a:gd name="connsiteX17" fmla="*/ 444011 w 1323242"/>
                <a:gd name="connsiteY17" fmla="*/ 936381 h 1226527"/>
                <a:gd name="connsiteX18" fmla="*/ 444011 w 1323242"/>
                <a:gd name="connsiteY18" fmla="*/ 896816 h 1226527"/>
                <a:gd name="connsiteX19" fmla="*/ 492369 w 1323242"/>
                <a:gd name="connsiteY19" fmla="*/ 896816 h 1226527"/>
                <a:gd name="connsiteX20" fmla="*/ 492369 w 1323242"/>
                <a:gd name="connsiteY20" fmla="*/ 852854 h 1226527"/>
                <a:gd name="connsiteX21" fmla="*/ 536330 w 1323242"/>
                <a:gd name="connsiteY21" fmla="*/ 852854 h 1226527"/>
                <a:gd name="connsiteX22" fmla="*/ 536330 w 1323242"/>
                <a:gd name="connsiteY22" fmla="*/ 795704 h 1226527"/>
                <a:gd name="connsiteX23" fmla="*/ 575896 w 1323242"/>
                <a:gd name="connsiteY23" fmla="*/ 795704 h 1226527"/>
                <a:gd name="connsiteX24" fmla="*/ 575896 w 1323242"/>
                <a:gd name="connsiteY24" fmla="*/ 738554 h 1226527"/>
                <a:gd name="connsiteX25" fmla="*/ 672611 w 1323242"/>
                <a:gd name="connsiteY25" fmla="*/ 738554 h 1226527"/>
                <a:gd name="connsiteX26" fmla="*/ 672611 w 1323242"/>
                <a:gd name="connsiteY26" fmla="*/ 694592 h 1226527"/>
                <a:gd name="connsiteX27" fmla="*/ 729761 w 1323242"/>
                <a:gd name="connsiteY27" fmla="*/ 694592 h 1226527"/>
                <a:gd name="connsiteX28" fmla="*/ 729761 w 1323242"/>
                <a:gd name="connsiteY28" fmla="*/ 659423 h 1226527"/>
                <a:gd name="connsiteX29" fmla="*/ 756138 w 1323242"/>
                <a:gd name="connsiteY29" fmla="*/ 659423 h 1226527"/>
                <a:gd name="connsiteX30" fmla="*/ 756138 w 1323242"/>
                <a:gd name="connsiteY30" fmla="*/ 619858 h 1226527"/>
                <a:gd name="connsiteX31" fmla="*/ 791307 w 1323242"/>
                <a:gd name="connsiteY31" fmla="*/ 619858 h 1226527"/>
                <a:gd name="connsiteX32" fmla="*/ 791307 w 1323242"/>
                <a:gd name="connsiteY32" fmla="*/ 575896 h 1226527"/>
                <a:gd name="connsiteX33" fmla="*/ 808892 w 1323242"/>
                <a:gd name="connsiteY33" fmla="*/ 575896 h 1226527"/>
                <a:gd name="connsiteX34" fmla="*/ 808892 w 1323242"/>
                <a:gd name="connsiteY34" fmla="*/ 474785 h 1226527"/>
                <a:gd name="connsiteX35" fmla="*/ 835269 w 1323242"/>
                <a:gd name="connsiteY35" fmla="*/ 474785 h 1226527"/>
                <a:gd name="connsiteX36" fmla="*/ 835269 w 1323242"/>
                <a:gd name="connsiteY36" fmla="*/ 386862 h 1226527"/>
                <a:gd name="connsiteX37" fmla="*/ 914400 w 1323242"/>
                <a:gd name="connsiteY37" fmla="*/ 386862 h 1226527"/>
                <a:gd name="connsiteX38" fmla="*/ 914400 w 1323242"/>
                <a:gd name="connsiteY38" fmla="*/ 347296 h 1226527"/>
                <a:gd name="connsiteX39" fmla="*/ 953965 w 1323242"/>
                <a:gd name="connsiteY39" fmla="*/ 347296 h 1226527"/>
                <a:gd name="connsiteX40" fmla="*/ 953965 w 1323242"/>
                <a:gd name="connsiteY40" fmla="*/ 307731 h 1226527"/>
                <a:gd name="connsiteX41" fmla="*/ 980342 w 1323242"/>
                <a:gd name="connsiteY41" fmla="*/ 307731 h 1226527"/>
                <a:gd name="connsiteX42" fmla="*/ 980342 w 1323242"/>
                <a:gd name="connsiteY42" fmla="*/ 193431 h 1226527"/>
                <a:gd name="connsiteX43" fmla="*/ 1081454 w 1323242"/>
                <a:gd name="connsiteY43" fmla="*/ 193431 h 1226527"/>
                <a:gd name="connsiteX44" fmla="*/ 1081454 w 1323242"/>
                <a:gd name="connsiteY44" fmla="*/ 136281 h 1226527"/>
                <a:gd name="connsiteX45" fmla="*/ 1107830 w 1323242"/>
                <a:gd name="connsiteY45" fmla="*/ 136281 h 1226527"/>
                <a:gd name="connsiteX46" fmla="*/ 1107830 w 1323242"/>
                <a:gd name="connsiteY46" fmla="*/ 79131 h 1226527"/>
                <a:gd name="connsiteX47" fmla="*/ 1178169 w 1323242"/>
                <a:gd name="connsiteY47" fmla="*/ 79131 h 1226527"/>
                <a:gd name="connsiteX48" fmla="*/ 1178169 w 1323242"/>
                <a:gd name="connsiteY48" fmla="*/ 43962 h 1226527"/>
                <a:gd name="connsiteX49" fmla="*/ 1222130 w 1323242"/>
                <a:gd name="connsiteY49" fmla="*/ 43962 h 1226527"/>
                <a:gd name="connsiteX50" fmla="*/ 1222130 w 1323242"/>
                <a:gd name="connsiteY50" fmla="*/ 0 h 1226527"/>
                <a:gd name="connsiteX51" fmla="*/ 1323242 w 1323242"/>
                <a:gd name="connsiteY51" fmla="*/ 0 h 1226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323242" h="1226527">
                  <a:moveTo>
                    <a:pt x="0" y="1226527"/>
                  </a:moveTo>
                  <a:lnTo>
                    <a:pt x="118696" y="1226527"/>
                  </a:lnTo>
                  <a:lnTo>
                    <a:pt x="118696" y="1182566"/>
                  </a:lnTo>
                  <a:lnTo>
                    <a:pt x="136280" y="1182566"/>
                  </a:lnTo>
                  <a:lnTo>
                    <a:pt x="136280" y="1156189"/>
                  </a:lnTo>
                  <a:lnTo>
                    <a:pt x="153865" y="1156189"/>
                  </a:lnTo>
                  <a:lnTo>
                    <a:pt x="153865" y="1121019"/>
                  </a:lnTo>
                  <a:lnTo>
                    <a:pt x="189034" y="1121019"/>
                  </a:lnTo>
                  <a:lnTo>
                    <a:pt x="189034" y="1090246"/>
                  </a:lnTo>
                  <a:lnTo>
                    <a:pt x="237392" y="1090246"/>
                  </a:lnTo>
                  <a:lnTo>
                    <a:pt x="237392" y="1050681"/>
                  </a:lnTo>
                  <a:lnTo>
                    <a:pt x="263769" y="1050681"/>
                  </a:lnTo>
                  <a:lnTo>
                    <a:pt x="263769" y="993531"/>
                  </a:lnTo>
                  <a:lnTo>
                    <a:pt x="290146" y="993531"/>
                  </a:lnTo>
                  <a:lnTo>
                    <a:pt x="290146" y="967154"/>
                  </a:lnTo>
                  <a:lnTo>
                    <a:pt x="400050" y="967154"/>
                  </a:lnTo>
                  <a:lnTo>
                    <a:pt x="400050" y="936381"/>
                  </a:lnTo>
                  <a:lnTo>
                    <a:pt x="444011" y="936381"/>
                  </a:lnTo>
                  <a:lnTo>
                    <a:pt x="444011" y="896816"/>
                  </a:lnTo>
                  <a:lnTo>
                    <a:pt x="492369" y="896816"/>
                  </a:lnTo>
                  <a:lnTo>
                    <a:pt x="492369" y="852854"/>
                  </a:lnTo>
                  <a:lnTo>
                    <a:pt x="536330" y="852854"/>
                  </a:lnTo>
                  <a:lnTo>
                    <a:pt x="536330" y="795704"/>
                  </a:lnTo>
                  <a:lnTo>
                    <a:pt x="575896" y="795704"/>
                  </a:lnTo>
                  <a:lnTo>
                    <a:pt x="575896" y="738554"/>
                  </a:lnTo>
                  <a:lnTo>
                    <a:pt x="672611" y="738554"/>
                  </a:lnTo>
                  <a:lnTo>
                    <a:pt x="672611" y="694592"/>
                  </a:lnTo>
                  <a:lnTo>
                    <a:pt x="729761" y="694592"/>
                  </a:lnTo>
                  <a:lnTo>
                    <a:pt x="729761" y="659423"/>
                  </a:lnTo>
                  <a:lnTo>
                    <a:pt x="756138" y="659423"/>
                  </a:lnTo>
                  <a:lnTo>
                    <a:pt x="756138" y="619858"/>
                  </a:lnTo>
                  <a:lnTo>
                    <a:pt x="791307" y="619858"/>
                  </a:lnTo>
                  <a:lnTo>
                    <a:pt x="791307" y="575896"/>
                  </a:lnTo>
                  <a:lnTo>
                    <a:pt x="808892" y="575896"/>
                  </a:lnTo>
                  <a:lnTo>
                    <a:pt x="808892" y="474785"/>
                  </a:lnTo>
                  <a:lnTo>
                    <a:pt x="835269" y="474785"/>
                  </a:lnTo>
                  <a:lnTo>
                    <a:pt x="835269" y="386862"/>
                  </a:lnTo>
                  <a:lnTo>
                    <a:pt x="914400" y="386862"/>
                  </a:lnTo>
                  <a:lnTo>
                    <a:pt x="914400" y="347296"/>
                  </a:lnTo>
                  <a:lnTo>
                    <a:pt x="953965" y="347296"/>
                  </a:lnTo>
                  <a:lnTo>
                    <a:pt x="953965" y="307731"/>
                  </a:lnTo>
                  <a:lnTo>
                    <a:pt x="980342" y="307731"/>
                  </a:lnTo>
                  <a:lnTo>
                    <a:pt x="980342" y="193431"/>
                  </a:lnTo>
                  <a:lnTo>
                    <a:pt x="1081454" y="193431"/>
                  </a:lnTo>
                  <a:lnTo>
                    <a:pt x="1081454" y="136281"/>
                  </a:lnTo>
                  <a:lnTo>
                    <a:pt x="1107830" y="136281"/>
                  </a:lnTo>
                  <a:lnTo>
                    <a:pt x="1107830" y="79131"/>
                  </a:lnTo>
                  <a:lnTo>
                    <a:pt x="1178169" y="79131"/>
                  </a:lnTo>
                  <a:lnTo>
                    <a:pt x="1178169" y="43962"/>
                  </a:lnTo>
                  <a:lnTo>
                    <a:pt x="1222130" y="43962"/>
                  </a:lnTo>
                  <a:lnTo>
                    <a:pt x="1222130" y="0"/>
                  </a:lnTo>
                  <a:lnTo>
                    <a:pt x="1323242" y="0"/>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9" name="Freeform: Shape 8"/>
            <p:cNvSpPr/>
            <p:nvPr/>
          </p:nvSpPr>
          <p:spPr bwMode="auto">
            <a:xfrm>
              <a:off x="7930662" y="2611315"/>
              <a:ext cx="2897065" cy="1679331"/>
            </a:xfrm>
            <a:custGeom>
              <a:avLst/>
              <a:gdLst>
                <a:gd name="connsiteX0" fmla="*/ 0 w 2897065"/>
                <a:gd name="connsiteY0" fmla="*/ 1679331 h 1679331"/>
                <a:gd name="connsiteX1" fmla="*/ 96715 w 2897065"/>
                <a:gd name="connsiteY1" fmla="*/ 1679331 h 1679331"/>
                <a:gd name="connsiteX2" fmla="*/ 96715 w 2897065"/>
                <a:gd name="connsiteY2" fmla="*/ 1626577 h 1679331"/>
                <a:gd name="connsiteX3" fmla="*/ 123092 w 2897065"/>
                <a:gd name="connsiteY3" fmla="*/ 1626577 h 1679331"/>
                <a:gd name="connsiteX4" fmla="*/ 123092 w 2897065"/>
                <a:gd name="connsiteY4" fmla="*/ 1551843 h 1679331"/>
                <a:gd name="connsiteX5" fmla="*/ 303334 w 2897065"/>
                <a:gd name="connsiteY5" fmla="*/ 1551843 h 1679331"/>
                <a:gd name="connsiteX6" fmla="*/ 303334 w 2897065"/>
                <a:gd name="connsiteY6" fmla="*/ 1503485 h 1679331"/>
                <a:gd name="connsiteX7" fmla="*/ 325315 w 2897065"/>
                <a:gd name="connsiteY7" fmla="*/ 1503485 h 1679331"/>
                <a:gd name="connsiteX8" fmla="*/ 325315 w 2897065"/>
                <a:gd name="connsiteY8" fmla="*/ 1441939 h 1679331"/>
                <a:gd name="connsiteX9" fmla="*/ 351692 w 2897065"/>
                <a:gd name="connsiteY9" fmla="*/ 1441939 h 1679331"/>
                <a:gd name="connsiteX10" fmla="*/ 351692 w 2897065"/>
                <a:gd name="connsiteY10" fmla="*/ 1389185 h 1679331"/>
                <a:gd name="connsiteX11" fmla="*/ 400050 w 2897065"/>
                <a:gd name="connsiteY11" fmla="*/ 1389185 h 1679331"/>
                <a:gd name="connsiteX12" fmla="*/ 400050 w 2897065"/>
                <a:gd name="connsiteY12" fmla="*/ 1340827 h 1679331"/>
                <a:gd name="connsiteX13" fmla="*/ 448407 w 2897065"/>
                <a:gd name="connsiteY13" fmla="*/ 1340827 h 1679331"/>
                <a:gd name="connsiteX14" fmla="*/ 448407 w 2897065"/>
                <a:gd name="connsiteY14" fmla="*/ 1305658 h 1679331"/>
                <a:gd name="connsiteX15" fmla="*/ 558311 w 2897065"/>
                <a:gd name="connsiteY15" fmla="*/ 1305658 h 1679331"/>
                <a:gd name="connsiteX16" fmla="*/ 558311 w 2897065"/>
                <a:gd name="connsiteY16" fmla="*/ 1248508 h 1679331"/>
                <a:gd name="connsiteX17" fmla="*/ 681403 w 2897065"/>
                <a:gd name="connsiteY17" fmla="*/ 1248508 h 1679331"/>
                <a:gd name="connsiteX18" fmla="*/ 681403 w 2897065"/>
                <a:gd name="connsiteY18" fmla="*/ 1169377 h 1679331"/>
                <a:gd name="connsiteX19" fmla="*/ 734157 w 2897065"/>
                <a:gd name="connsiteY19" fmla="*/ 1169377 h 1679331"/>
                <a:gd name="connsiteX20" fmla="*/ 734157 w 2897065"/>
                <a:gd name="connsiteY20" fmla="*/ 1138604 h 1679331"/>
                <a:gd name="connsiteX21" fmla="*/ 782515 w 2897065"/>
                <a:gd name="connsiteY21" fmla="*/ 1138604 h 1679331"/>
                <a:gd name="connsiteX22" fmla="*/ 782515 w 2897065"/>
                <a:gd name="connsiteY22" fmla="*/ 1103435 h 1679331"/>
                <a:gd name="connsiteX23" fmla="*/ 835269 w 2897065"/>
                <a:gd name="connsiteY23" fmla="*/ 1103435 h 1679331"/>
                <a:gd name="connsiteX24" fmla="*/ 835269 w 2897065"/>
                <a:gd name="connsiteY24" fmla="*/ 1072662 h 1679331"/>
                <a:gd name="connsiteX25" fmla="*/ 931984 w 2897065"/>
                <a:gd name="connsiteY25" fmla="*/ 1072662 h 1679331"/>
                <a:gd name="connsiteX26" fmla="*/ 931984 w 2897065"/>
                <a:gd name="connsiteY26" fmla="*/ 1041889 h 1679331"/>
                <a:gd name="connsiteX27" fmla="*/ 962757 w 2897065"/>
                <a:gd name="connsiteY27" fmla="*/ 1041889 h 1679331"/>
                <a:gd name="connsiteX28" fmla="*/ 962757 w 2897065"/>
                <a:gd name="connsiteY28" fmla="*/ 993531 h 1679331"/>
                <a:gd name="connsiteX29" fmla="*/ 1055076 w 2897065"/>
                <a:gd name="connsiteY29" fmla="*/ 993531 h 1679331"/>
                <a:gd name="connsiteX30" fmla="*/ 1055076 w 2897065"/>
                <a:gd name="connsiteY30" fmla="*/ 993531 h 1679331"/>
                <a:gd name="connsiteX31" fmla="*/ 1143000 w 2897065"/>
                <a:gd name="connsiteY31" fmla="*/ 993531 h 1679331"/>
                <a:gd name="connsiteX32" fmla="*/ 1143000 w 2897065"/>
                <a:gd name="connsiteY32" fmla="*/ 892420 h 1679331"/>
                <a:gd name="connsiteX33" fmla="*/ 1529861 w 2897065"/>
                <a:gd name="connsiteY33" fmla="*/ 892420 h 1679331"/>
                <a:gd name="connsiteX34" fmla="*/ 1529861 w 2897065"/>
                <a:gd name="connsiteY34" fmla="*/ 826477 h 1679331"/>
                <a:gd name="connsiteX35" fmla="*/ 1701311 w 2897065"/>
                <a:gd name="connsiteY35" fmla="*/ 826477 h 1679331"/>
                <a:gd name="connsiteX36" fmla="*/ 1701311 w 2897065"/>
                <a:gd name="connsiteY36" fmla="*/ 773723 h 1679331"/>
                <a:gd name="connsiteX37" fmla="*/ 1727688 w 2897065"/>
                <a:gd name="connsiteY37" fmla="*/ 773723 h 1679331"/>
                <a:gd name="connsiteX38" fmla="*/ 1727688 w 2897065"/>
                <a:gd name="connsiteY38" fmla="*/ 729762 h 1679331"/>
                <a:gd name="connsiteX39" fmla="*/ 1820007 w 2897065"/>
                <a:gd name="connsiteY39" fmla="*/ 729762 h 1679331"/>
                <a:gd name="connsiteX40" fmla="*/ 1820007 w 2897065"/>
                <a:gd name="connsiteY40" fmla="*/ 681404 h 1679331"/>
                <a:gd name="connsiteX41" fmla="*/ 1837592 w 2897065"/>
                <a:gd name="connsiteY41" fmla="*/ 681404 h 1679331"/>
                <a:gd name="connsiteX42" fmla="*/ 1837592 w 2897065"/>
                <a:gd name="connsiteY42" fmla="*/ 593481 h 1679331"/>
                <a:gd name="connsiteX43" fmla="*/ 1925515 w 2897065"/>
                <a:gd name="connsiteY43" fmla="*/ 593481 h 1679331"/>
                <a:gd name="connsiteX44" fmla="*/ 1925515 w 2897065"/>
                <a:gd name="connsiteY44" fmla="*/ 483577 h 1679331"/>
                <a:gd name="connsiteX45" fmla="*/ 1951892 w 2897065"/>
                <a:gd name="connsiteY45" fmla="*/ 483577 h 1679331"/>
                <a:gd name="connsiteX46" fmla="*/ 1951892 w 2897065"/>
                <a:gd name="connsiteY46" fmla="*/ 435220 h 1679331"/>
                <a:gd name="connsiteX47" fmla="*/ 1995853 w 2897065"/>
                <a:gd name="connsiteY47" fmla="*/ 435220 h 1679331"/>
                <a:gd name="connsiteX48" fmla="*/ 1995853 w 2897065"/>
                <a:gd name="connsiteY48" fmla="*/ 334108 h 1679331"/>
                <a:gd name="connsiteX49" fmla="*/ 2031023 w 2897065"/>
                <a:gd name="connsiteY49" fmla="*/ 334108 h 1679331"/>
                <a:gd name="connsiteX50" fmla="*/ 2031023 w 2897065"/>
                <a:gd name="connsiteY50" fmla="*/ 294543 h 1679331"/>
                <a:gd name="connsiteX51" fmla="*/ 2422280 w 2897065"/>
                <a:gd name="connsiteY51" fmla="*/ 294543 h 1679331"/>
                <a:gd name="connsiteX52" fmla="*/ 2422280 w 2897065"/>
                <a:gd name="connsiteY52" fmla="*/ 224204 h 1679331"/>
                <a:gd name="connsiteX53" fmla="*/ 2466242 w 2897065"/>
                <a:gd name="connsiteY53" fmla="*/ 224204 h 1679331"/>
                <a:gd name="connsiteX54" fmla="*/ 2466242 w 2897065"/>
                <a:gd name="connsiteY54" fmla="*/ 131885 h 1679331"/>
                <a:gd name="connsiteX55" fmla="*/ 2655276 w 2897065"/>
                <a:gd name="connsiteY55" fmla="*/ 131885 h 1679331"/>
                <a:gd name="connsiteX56" fmla="*/ 2655276 w 2897065"/>
                <a:gd name="connsiteY56" fmla="*/ 0 h 1679331"/>
                <a:gd name="connsiteX57" fmla="*/ 2897065 w 2897065"/>
                <a:gd name="connsiteY57" fmla="*/ 0 h 1679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2897065" h="1679331">
                  <a:moveTo>
                    <a:pt x="0" y="1679331"/>
                  </a:moveTo>
                  <a:lnTo>
                    <a:pt x="96715" y="1679331"/>
                  </a:lnTo>
                  <a:lnTo>
                    <a:pt x="96715" y="1626577"/>
                  </a:lnTo>
                  <a:lnTo>
                    <a:pt x="123092" y="1626577"/>
                  </a:lnTo>
                  <a:lnTo>
                    <a:pt x="123092" y="1551843"/>
                  </a:lnTo>
                  <a:lnTo>
                    <a:pt x="303334" y="1551843"/>
                  </a:lnTo>
                  <a:lnTo>
                    <a:pt x="303334" y="1503485"/>
                  </a:lnTo>
                  <a:lnTo>
                    <a:pt x="325315" y="1503485"/>
                  </a:lnTo>
                  <a:lnTo>
                    <a:pt x="325315" y="1441939"/>
                  </a:lnTo>
                  <a:lnTo>
                    <a:pt x="351692" y="1441939"/>
                  </a:lnTo>
                  <a:lnTo>
                    <a:pt x="351692" y="1389185"/>
                  </a:lnTo>
                  <a:lnTo>
                    <a:pt x="400050" y="1389185"/>
                  </a:lnTo>
                  <a:lnTo>
                    <a:pt x="400050" y="1340827"/>
                  </a:lnTo>
                  <a:lnTo>
                    <a:pt x="448407" y="1340827"/>
                  </a:lnTo>
                  <a:lnTo>
                    <a:pt x="448407" y="1305658"/>
                  </a:lnTo>
                  <a:lnTo>
                    <a:pt x="558311" y="1305658"/>
                  </a:lnTo>
                  <a:lnTo>
                    <a:pt x="558311" y="1248508"/>
                  </a:lnTo>
                  <a:lnTo>
                    <a:pt x="681403" y="1248508"/>
                  </a:lnTo>
                  <a:lnTo>
                    <a:pt x="681403" y="1169377"/>
                  </a:lnTo>
                  <a:lnTo>
                    <a:pt x="734157" y="1169377"/>
                  </a:lnTo>
                  <a:lnTo>
                    <a:pt x="734157" y="1138604"/>
                  </a:lnTo>
                  <a:lnTo>
                    <a:pt x="782515" y="1138604"/>
                  </a:lnTo>
                  <a:lnTo>
                    <a:pt x="782515" y="1103435"/>
                  </a:lnTo>
                  <a:lnTo>
                    <a:pt x="835269" y="1103435"/>
                  </a:lnTo>
                  <a:lnTo>
                    <a:pt x="835269" y="1072662"/>
                  </a:lnTo>
                  <a:lnTo>
                    <a:pt x="931984" y="1072662"/>
                  </a:lnTo>
                  <a:lnTo>
                    <a:pt x="931984" y="1041889"/>
                  </a:lnTo>
                  <a:lnTo>
                    <a:pt x="962757" y="1041889"/>
                  </a:lnTo>
                  <a:lnTo>
                    <a:pt x="962757" y="993531"/>
                  </a:lnTo>
                  <a:lnTo>
                    <a:pt x="1055076" y="993531"/>
                  </a:lnTo>
                  <a:lnTo>
                    <a:pt x="1055076" y="993531"/>
                  </a:lnTo>
                  <a:lnTo>
                    <a:pt x="1143000" y="993531"/>
                  </a:lnTo>
                  <a:lnTo>
                    <a:pt x="1143000" y="892420"/>
                  </a:lnTo>
                  <a:lnTo>
                    <a:pt x="1529861" y="892420"/>
                  </a:lnTo>
                  <a:lnTo>
                    <a:pt x="1529861" y="826477"/>
                  </a:lnTo>
                  <a:lnTo>
                    <a:pt x="1701311" y="826477"/>
                  </a:lnTo>
                  <a:lnTo>
                    <a:pt x="1701311" y="773723"/>
                  </a:lnTo>
                  <a:lnTo>
                    <a:pt x="1727688" y="773723"/>
                  </a:lnTo>
                  <a:lnTo>
                    <a:pt x="1727688" y="729762"/>
                  </a:lnTo>
                  <a:lnTo>
                    <a:pt x="1820007" y="729762"/>
                  </a:lnTo>
                  <a:lnTo>
                    <a:pt x="1820007" y="681404"/>
                  </a:lnTo>
                  <a:lnTo>
                    <a:pt x="1837592" y="681404"/>
                  </a:lnTo>
                  <a:lnTo>
                    <a:pt x="1837592" y="593481"/>
                  </a:lnTo>
                  <a:lnTo>
                    <a:pt x="1925515" y="593481"/>
                  </a:lnTo>
                  <a:lnTo>
                    <a:pt x="1925515" y="483577"/>
                  </a:lnTo>
                  <a:lnTo>
                    <a:pt x="1951892" y="483577"/>
                  </a:lnTo>
                  <a:lnTo>
                    <a:pt x="1951892" y="435220"/>
                  </a:lnTo>
                  <a:lnTo>
                    <a:pt x="1995853" y="435220"/>
                  </a:lnTo>
                  <a:lnTo>
                    <a:pt x="1995853" y="334108"/>
                  </a:lnTo>
                  <a:lnTo>
                    <a:pt x="2031023" y="334108"/>
                  </a:lnTo>
                  <a:lnTo>
                    <a:pt x="2031023" y="294543"/>
                  </a:lnTo>
                  <a:lnTo>
                    <a:pt x="2422280" y="294543"/>
                  </a:lnTo>
                  <a:lnTo>
                    <a:pt x="2422280" y="224204"/>
                  </a:lnTo>
                  <a:lnTo>
                    <a:pt x="2466242" y="224204"/>
                  </a:lnTo>
                  <a:lnTo>
                    <a:pt x="2466242" y="131885"/>
                  </a:lnTo>
                  <a:lnTo>
                    <a:pt x="2655276" y="131885"/>
                  </a:lnTo>
                  <a:lnTo>
                    <a:pt x="2655276" y="0"/>
                  </a:lnTo>
                  <a:lnTo>
                    <a:pt x="2897065" y="0"/>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grpSp>
        <p:nvGrpSpPr>
          <p:cNvPr id="114" name="Group 113"/>
          <p:cNvGrpSpPr/>
          <p:nvPr/>
        </p:nvGrpSpPr>
        <p:grpSpPr>
          <a:xfrm>
            <a:off x="6676078" y="1849734"/>
            <a:ext cx="4083599" cy="3673119"/>
            <a:chOff x="6686550" y="1808735"/>
            <a:chExt cx="4122862" cy="3708438"/>
          </a:xfrm>
        </p:grpSpPr>
        <p:sp>
          <p:nvSpPr>
            <p:cNvPr id="11" name="Freeform: Shape 10"/>
            <p:cNvSpPr/>
            <p:nvPr/>
          </p:nvSpPr>
          <p:spPr bwMode="auto">
            <a:xfrm>
              <a:off x="6686550" y="3807069"/>
              <a:ext cx="1855177" cy="1710104"/>
            </a:xfrm>
            <a:custGeom>
              <a:avLst/>
              <a:gdLst>
                <a:gd name="connsiteX0" fmla="*/ 0 w 1855177"/>
                <a:gd name="connsiteY0" fmla="*/ 1710104 h 1710104"/>
                <a:gd name="connsiteX1" fmla="*/ 0 w 1855177"/>
                <a:gd name="connsiteY1" fmla="*/ 1657350 h 1710104"/>
                <a:gd name="connsiteX2" fmla="*/ 109904 w 1855177"/>
                <a:gd name="connsiteY2" fmla="*/ 1657350 h 1710104"/>
                <a:gd name="connsiteX3" fmla="*/ 109904 w 1855177"/>
                <a:gd name="connsiteY3" fmla="*/ 1613389 h 1710104"/>
                <a:gd name="connsiteX4" fmla="*/ 145073 w 1855177"/>
                <a:gd name="connsiteY4" fmla="*/ 1613389 h 1710104"/>
                <a:gd name="connsiteX5" fmla="*/ 145073 w 1855177"/>
                <a:gd name="connsiteY5" fmla="*/ 1569427 h 1710104"/>
                <a:gd name="connsiteX6" fmla="*/ 197827 w 1855177"/>
                <a:gd name="connsiteY6" fmla="*/ 1569427 h 1710104"/>
                <a:gd name="connsiteX7" fmla="*/ 197827 w 1855177"/>
                <a:gd name="connsiteY7" fmla="*/ 1516673 h 1710104"/>
                <a:gd name="connsiteX8" fmla="*/ 250581 w 1855177"/>
                <a:gd name="connsiteY8" fmla="*/ 1516673 h 1710104"/>
                <a:gd name="connsiteX9" fmla="*/ 250581 w 1855177"/>
                <a:gd name="connsiteY9" fmla="*/ 1459523 h 1710104"/>
                <a:gd name="connsiteX10" fmla="*/ 307731 w 1855177"/>
                <a:gd name="connsiteY10" fmla="*/ 1459523 h 1710104"/>
                <a:gd name="connsiteX11" fmla="*/ 307731 w 1855177"/>
                <a:gd name="connsiteY11" fmla="*/ 1384789 h 1710104"/>
                <a:gd name="connsiteX12" fmla="*/ 426427 w 1855177"/>
                <a:gd name="connsiteY12" fmla="*/ 1384789 h 1710104"/>
                <a:gd name="connsiteX13" fmla="*/ 426427 w 1855177"/>
                <a:gd name="connsiteY13" fmla="*/ 1345223 h 1710104"/>
                <a:gd name="connsiteX14" fmla="*/ 483577 w 1855177"/>
                <a:gd name="connsiteY14" fmla="*/ 1345223 h 1710104"/>
                <a:gd name="connsiteX15" fmla="*/ 483577 w 1855177"/>
                <a:gd name="connsiteY15" fmla="*/ 1288073 h 1710104"/>
                <a:gd name="connsiteX16" fmla="*/ 553915 w 1855177"/>
                <a:gd name="connsiteY16" fmla="*/ 1288073 h 1710104"/>
                <a:gd name="connsiteX17" fmla="*/ 553915 w 1855177"/>
                <a:gd name="connsiteY17" fmla="*/ 1164981 h 1710104"/>
                <a:gd name="connsiteX18" fmla="*/ 597877 w 1855177"/>
                <a:gd name="connsiteY18" fmla="*/ 1164981 h 1710104"/>
                <a:gd name="connsiteX19" fmla="*/ 597877 w 1855177"/>
                <a:gd name="connsiteY19" fmla="*/ 1116623 h 1710104"/>
                <a:gd name="connsiteX20" fmla="*/ 663819 w 1855177"/>
                <a:gd name="connsiteY20" fmla="*/ 1116623 h 1710104"/>
                <a:gd name="connsiteX21" fmla="*/ 663819 w 1855177"/>
                <a:gd name="connsiteY21" fmla="*/ 1059473 h 1710104"/>
                <a:gd name="connsiteX22" fmla="*/ 685800 w 1855177"/>
                <a:gd name="connsiteY22" fmla="*/ 1059473 h 1710104"/>
                <a:gd name="connsiteX23" fmla="*/ 685800 w 1855177"/>
                <a:gd name="connsiteY23" fmla="*/ 971550 h 1710104"/>
                <a:gd name="connsiteX24" fmla="*/ 830873 w 1855177"/>
                <a:gd name="connsiteY24" fmla="*/ 971550 h 1710104"/>
                <a:gd name="connsiteX25" fmla="*/ 830873 w 1855177"/>
                <a:gd name="connsiteY25" fmla="*/ 940777 h 1710104"/>
                <a:gd name="connsiteX26" fmla="*/ 892419 w 1855177"/>
                <a:gd name="connsiteY26" fmla="*/ 940777 h 1710104"/>
                <a:gd name="connsiteX27" fmla="*/ 892419 w 1855177"/>
                <a:gd name="connsiteY27" fmla="*/ 918796 h 1710104"/>
                <a:gd name="connsiteX28" fmla="*/ 940777 w 1855177"/>
                <a:gd name="connsiteY28" fmla="*/ 918796 h 1710104"/>
                <a:gd name="connsiteX29" fmla="*/ 940777 w 1855177"/>
                <a:gd name="connsiteY29" fmla="*/ 857250 h 1710104"/>
                <a:gd name="connsiteX30" fmla="*/ 989135 w 1855177"/>
                <a:gd name="connsiteY30" fmla="*/ 857250 h 1710104"/>
                <a:gd name="connsiteX31" fmla="*/ 989135 w 1855177"/>
                <a:gd name="connsiteY31" fmla="*/ 791308 h 1710104"/>
                <a:gd name="connsiteX32" fmla="*/ 1063869 w 1855177"/>
                <a:gd name="connsiteY32" fmla="*/ 791308 h 1710104"/>
                <a:gd name="connsiteX33" fmla="*/ 1063869 w 1855177"/>
                <a:gd name="connsiteY33" fmla="*/ 756139 h 1710104"/>
                <a:gd name="connsiteX34" fmla="*/ 1169377 w 1855177"/>
                <a:gd name="connsiteY34" fmla="*/ 756139 h 1710104"/>
                <a:gd name="connsiteX35" fmla="*/ 1169377 w 1855177"/>
                <a:gd name="connsiteY35" fmla="*/ 720969 h 1710104"/>
                <a:gd name="connsiteX36" fmla="*/ 1217735 w 1855177"/>
                <a:gd name="connsiteY36" fmla="*/ 720969 h 1710104"/>
                <a:gd name="connsiteX37" fmla="*/ 1217735 w 1855177"/>
                <a:gd name="connsiteY37" fmla="*/ 606669 h 1710104"/>
                <a:gd name="connsiteX38" fmla="*/ 1235319 w 1855177"/>
                <a:gd name="connsiteY38" fmla="*/ 589085 h 1710104"/>
                <a:gd name="connsiteX39" fmla="*/ 1327638 w 1855177"/>
                <a:gd name="connsiteY39" fmla="*/ 589085 h 1710104"/>
                <a:gd name="connsiteX40" fmla="*/ 1358412 w 1855177"/>
                <a:gd name="connsiteY40" fmla="*/ 589085 h 1710104"/>
                <a:gd name="connsiteX41" fmla="*/ 1358412 w 1855177"/>
                <a:gd name="connsiteY41" fmla="*/ 509954 h 1710104"/>
                <a:gd name="connsiteX42" fmla="*/ 1358412 w 1855177"/>
                <a:gd name="connsiteY42" fmla="*/ 457200 h 1710104"/>
                <a:gd name="connsiteX43" fmla="*/ 1428750 w 1855177"/>
                <a:gd name="connsiteY43" fmla="*/ 457200 h 1710104"/>
                <a:gd name="connsiteX44" fmla="*/ 1428750 w 1855177"/>
                <a:gd name="connsiteY44" fmla="*/ 413239 h 1710104"/>
                <a:gd name="connsiteX45" fmla="*/ 1481504 w 1855177"/>
                <a:gd name="connsiteY45" fmla="*/ 413239 h 1710104"/>
                <a:gd name="connsiteX46" fmla="*/ 1481504 w 1855177"/>
                <a:gd name="connsiteY46" fmla="*/ 373673 h 1710104"/>
                <a:gd name="connsiteX47" fmla="*/ 1543050 w 1855177"/>
                <a:gd name="connsiteY47" fmla="*/ 373673 h 1710104"/>
                <a:gd name="connsiteX48" fmla="*/ 1543050 w 1855177"/>
                <a:gd name="connsiteY48" fmla="*/ 316523 h 1710104"/>
                <a:gd name="connsiteX49" fmla="*/ 1613388 w 1855177"/>
                <a:gd name="connsiteY49" fmla="*/ 316523 h 1710104"/>
                <a:gd name="connsiteX50" fmla="*/ 1613388 w 1855177"/>
                <a:gd name="connsiteY50" fmla="*/ 241789 h 1710104"/>
                <a:gd name="connsiteX51" fmla="*/ 1657350 w 1855177"/>
                <a:gd name="connsiteY51" fmla="*/ 241789 h 1710104"/>
                <a:gd name="connsiteX52" fmla="*/ 1657350 w 1855177"/>
                <a:gd name="connsiteY52" fmla="*/ 158262 h 1710104"/>
                <a:gd name="connsiteX53" fmla="*/ 1696915 w 1855177"/>
                <a:gd name="connsiteY53" fmla="*/ 158262 h 1710104"/>
                <a:gd name="connsiteX54" fmla="*/ 1696915 w 1855177"/>
                <a:gd name="connsiteY54" fmla="*/ 96716 h 1710104"/>
                <a:gd name="connsiteX55" fmla="*/ 1784838 w 1855177"/>
                <a:gd name="connsiteY55" fmla="*/ 96716 h 1710104"/>
                <a:gd name="connsiteX56" fmla="*/ 1784838 w 1855177"/>
                <a:gd name="connsiteY56" fmla="*/ 39566 h 1710104"/>
                <a:gd name="connsiteX57" fmla="*/ 1855177 w 1855177"/>
                <a:gd name="connsiteY57" fmla="*/ 39566 h 1710104"/>
                <a:gd name="connsiteX58" fmla="*/ 1855177 w 1855177"/>
                <a:gd name="connsiteY58" fmla="*/ 0 h 1710104"/>
                <a:gd name="connsiteX59" fmla="*/ 1828800 w 1855177"/>
                <a:gd name="connsiteY59" fmla="*/ 0 h 1710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855177" h="1710104">
                  <a:moveTo>
                    <a:pt x="0" y="1710104"/>
                  </a:moveTo>
                  <a:lnTo>
                    <a:pt x="0" y="1657350"/>
                  </a:lnTo>
                  <a:lnTo>
                    <a:pt x="109904" y="1657350"/>
                  </a:lnTo>
                  <a:lnTo>
                    <a:pt x="109904" y="1613389"/>
                  </a:lnTo>
                  <a:lnTo>
                    <a:pt x="145073" y="1613389"/>
                  </a:lnTo>
                  <a:lnTo>
                    <a:pt x="145073" y="1569427"/>
                  </a:lnTo>
                  <a:lnTo>
                    <a:pt x="197827" y="1569427"/>
                  </a:lnTo>
                  <a:lnTo>
                    <a:pt x="197827" y="1516673"/>
                  </a:lnTo>
                  <a:lnTo>
                    <a:pt x="250581" y="1516673"/>
                  </a:lnTo>
                  <a:lnTo>
                    <a:pt x="250581" y="1459523"/>
                  </a:lnTo>
                  <a:lnTo>
                    <a:pt x="307731" y="1459523"/>
                  </a:lnTo>
                  <a:lnTo>
                    <a:pt x="307731" y="1384789"/>
                  </a:lnTo>
                  <a:lnTo>
                    <a:pt x="426427" y="1384789"/>
                  </a:lnTo>
                  <a:lnTo>
                    <a:pt x="426427" y="1345223"/>
                  </a:lnTo>
                  <a:lnTo>
                    <a:pt x="483577" y="1345223"/>
                  </a:lnTo>
                  <a:lnTo>
                    <a:pt x="483577" y="1288073"/>
                  </a:lnTo>
                  <a:lnTo>
                    <a:pt x="553915" y="1288073"/>
                  </a:lnTo>
                  <a:lnTo>
                    <a:pt x="553915" y="1164981"/>
                  </a:lnTo>
                  <a:lnTo>
                    <a:pt x="597877" y="1164981"/>
                  </a:lnTo>
                  <a:lnTo>
                    <a:pt x="597877" y="1116623"/>
                  </a:lnTo>
                  <a:lnTo>
                    <a:pt x="663819" y="1116623"/>
                  </a:lnTo>
                  <a:lnTo>
                    <a:pt x="663819" y="1059473"/>
                  </a:lnTo>
                  <a:lnTo>
                    <a:pt x="685800" y="1059473"/>
                  </a:lnTo>
                  <a:lnTo>
                    <a:pt x="685800" y="971550"/>
                  </a:lnTo>
                  <a:lnTo>
                    <a:pt x="830873" y="971550"/>
                  </a:lnTo>
                  <a:lnTo>
                    <a:pt x="830873" y="940777"/>
                  </a:lnTo>
                  <a:lnTo>
                    <a:pt x="892419" y="940777"/>
                  </a:lnTo>
                  <a:lnTo>
                    <a:pt x="892419" y="918796"/>
                  </a:lnTo>
                  <a:lnTo>
                    <a:pt x="940777" y="918796"/>
                  </a:lnTo>
                  <a:lnTo>
                    <a:pt x="940777" y="857250"/>
                  </a:lnTo>
                  <a:lnTo>
                    <a:pt x="989135" y="857250"/>
                  </a:lnTo>
                  <a:lnTo>
                    <a:pt x="989135" y="791308"/>
                  </a:lnTo>
                  <a:lnTo>
                    <a:pt x="1063869" y="791308"/>
                  </a:lnTo>
                  <a:lnTo>
                    <a:pt x="1063869" y="756139"/>
                  </a:lnTo>
                  <a:lnTo>
                    <a:pt x="1169377" y="756139"/>
                  </a:lnTo>
                  <a:lnTo>
                    <a:pt x="1169377" y="720969"/>
                  </a:lnTo>
                  <a:lnTo>
                    <a:pt x="1217735" y="720969"/>
                  </a:lnTo>
                  <a:lnTo>
                    <a:pt x="1217735" y="606669"/>
                  </a:lnTo>
                  <a:lnTo>
                    <a:pt x="1235319" y="589085"/>
                  </a:lnTo>
                  <a:lnTo>
                    <a:pt x="1327638" y="589085"/>
                  </a:lnTo>
                  <a:lnTo>
                    <a:pt x="1358412" y="589085"/>
                  </a:lnTo>
                  <a:lnTo>
                    <a:pt x="1358412" y="509954"/>
                  </a:lnTo>
                  <a:lnTo>
                    <a:pt x="1358412" y="457200"/>
                  </a:lnTo>
                  <a:lnTo>
                    <a:pt x="1428750" y="457200"/>
                  </a:lnTo>
                  <a:lnTo>
                    <a:pt x="1428750" y="413239"/>
                  </a:lnTo>
                  <a:lnTo>
                    <a:pt x="1481504" y="413239"/>
                  </a:lnTo>
                  <a:lnTo>
                    <a:pt x="1481504" y="373673"/>
                  </a:lnTo>
                  <a:lnTo>
                    <a:pt x="1543050" y="373673"/>
                  </a:lnTo>
                  <a:lnTo>
                    <a:pt x="1543050" y="316523"/>
                  </a:lnTo>
                  <a:lnTo>
                    <a:pt x="1613388" y="316523"/>
                  </a:lnTo>
                  <a:lnTo>
                    <a:pt x="1613388" y="241789"/>
                  </a:lnTo>
                  <a:lnTo>
                    <a:pt x="1657350" y="241789"/>
                  </a:lnTo>
                  <a:lnTo>
                    <a:pt x="1657350" y="158262"/>
                  </a:lnTo>
                  <a:lnTo>
                    <a:pt x="1696915" y="158262"/>
                  </a:lnTo>
                  <a:lnTo>
                    <a:pt x="1696915" y="96716"/>
                  </a:lnTo>
                  <a:lnTo>
                    <a:pt x="1784838" y="96716"/>
                  </a:lnTo>
                  <a:lnTo>
                    <a:pt x="1784838" y="39566"/>
                  </a:lnTo>
                  <a:lnTo>
                    <a:pt x="1855177" y="39566"/>
                  </a:lnTo>
                  <a:lnTo>
                    <a:pt x="1855177" y="0"/>
                  </a:lnTo>
                  <a:lnTo>
                    <a:pt x="1828800" y="0"/>
                  </a:lnTo>
                </a:path>
              </a:pathLst>
            </a:custGeom>
            <a:noFill/>
            <a:ln w="19050">
              <a:solidFill>
                <a:schemeClr val="accent2"/>
              </a:solidFill>
              <a:prstDash val="sysDash"/>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2" name="Freeform: Shape 11"/>
            <p:cNvSpPr/>
            <p:nvPr/>
          </p:nvSpPr>
          <p:spPr bwMode="auto">
            <a:xfrm>
              <a:off x="8553510" y="1808735"/>
              <a:ext cx="2255902" cy="1995054"/>
            </a:xfrm>
            <a:custGeom>
              <a:avLst/>
              <a:gdLst>
                <a:gd name="connsiteX0" fmla="*/ 0 w 2255902"/>
                <a:gd name="connsiteY0" fmla="*/ 1995054 h 1995054"/>
                <a:gd name="connsiteX1" fmla="*/ 77394 w 2255902"/>
                <a:gd name="connsiteY1" fmla="*/ 1995054 h 1995054"/>
                <a:gd name="connsiteX2" fmla="*/ 77394 w 2255902"/>
                <a:gd name="connsiteY2" fmla="*/ 1857464 h 1995054"/>
                <a:gd name="connsiteX3" fmla="*/ 143323 w 2255902"/>
                <a:gd name="connsiteY3" fmla="*/ 1857464 h 1995054"/>
                <a:gd name="connsiteX4" fmla="*/ 143323 w 2255902"/>
                <a:gd name="connsiteY4" fmla="*/ 1820200 h 1995054"/>
                <a:gd name="connsiteX5" fmla="*/ 217851 w 2255902"/>
                <a:gd name="connsiteY5" fmla="*/ 1820200 h 1995054"/>
                <a:gd name="connsiteX6" fmla="*/ 217851 w 2255902"/>
                <a:gd name="connsiteY6" fmla="*/ 1685477 h 1995054"/>
                <a:gd name="connsiteX7" fmla="*/ 349708 w 2255902"/>
                <a:gd name="connsiteY7" fmla="*/ 1685477 h 1995054"/>
                <a:gd name="connsiteX8" fmla="*/ 349708 w 2255902"/>
                <a:gd name="connsiteY8" fmla="*/ 1636747 h 1995054"/>
                <a:gd name="connsiteX9" fmla="*/ 438568 w 2255902"/>
                <a:gd name="connsiteY9" fmla="*/ 1636747 h 1995054"/>
                <a:gd name="connsiteX10" fmla="*/ 438568 w 2255902"/>
                <a:gd name="connsiteY10" fmla="*/ 1608083 h 1995054"/>
                <a:gd name="connsiteX11" fmla="*/ 521695 w 2255902"/>
                <a:gd name="connsiteY11" fmla="*/ 1608083 h 1995054"/>
                <a:gd name="connsiteX12" fmla="*/ 521695 w 2255902"/>
                <a:gd name="connsiteY12" fmla="*/ 1576552 h 1995054"/>
                <a:gd name="connsiteX13" fmla="*/ 567558 w 2255902"/>
                <a:gd name="connsiteY13" fmla="*/ 1576552 h 1995054"/>
                <a:gd name="connsiteX14" fmla="*/ 567558 w 2255902"/>
                <a:gd name="connsiteY14" fmla="*/ 1479092 h 1995054"/>
                <a:gd name="connsiteX15" fmla="*/ 685083 w 2255902"/>
                <a:gd name="connsiteY15" fmla="*/ 1479092 h 1995054"/>
                <a:gd name="connsiteX16" fmla="*/ 685083 w 2255902"/>
                <a:gd name="connsiteY16" fmla="*/ 1381632 h 1995054"/>
                <a:gd name="connsiteX17" fmla="*/ 794008 w 2255902"/>
                <a:gd name="connsiteY17" fmla="*/ 1381632 h 1995054"/>
                <a:gd name="connsiteX18" fmla="*/ 794008 w 2255902"/>
                <a:gd name="connsiteY18" fmla="*/ 1287039 h 1995054"/>
                <a:gd name="connsiteX19" fmla="*/ 854204 w 2255902"/>
                <a:gd name="connsiteY19" fmla="*/ 1287039 h 1995054"/>
                <a:gd name="connsiteX20" fmla="*/ 854204 w 2255902"/>
                <a:gd name="connsiteY20" fmla="*/ 1252642 h 1995054"/>
                <a:gd name="connsiteX21" fmla="*/ 1023325 w 2255902"/>
                <a:gd name="connsiteY21" fmla="*/ 1252642 h 1995054"/>
                <a:gd name="connsiteX22" fmla="*/ 1023325 w 2255902"/>
                <a:gd name="connsiteY22" fmla="*/ 1215378 h 1995054"/>
                <a:gd name="connsiteX23" fmla="*/ 1069188 w 2255902"/>
                <a:gd name="connsiteY23" fmla="*/ 1215378 h 1995054"/>
                <a:gd name="connsiteX24" fmla="*/ 1069188 w 2255902"/>
                <a:gd name="connsiteY24" fmla="*/ 1123651 h 1995054"/>
                <a:gd name="connsiteX25" fmla="*/ 1112185 w 2255902"/>
                <a:gd name="connsiteY25" fmla="*/ 1123651 h 1995054"/>
                <a:gd name="connsiteX26" fmla="*/ 1112185 w 2255902"/>
                <a:gd name="connsiteY26" fmla="*/ 1092120 h 1995054"/>
                <a:gd name="connsiteX27" fmla="*/ 1169514 w 2255902"/>
                <a:gd name="connsiteY27" fmla="*/ 1092120 h 1995054"/>
                <a:gd name="connsiteX28" fmla="*/ 1169514 w 2255902"/>
                <a:gd name="connsiteY28" fmla="*/ 1069189 h 1995054"/>
                <a:gd name="connsiteX29" fmla="*/ 1223977 w 2255902"/>
                <a:gd name="connsiteY29" fmla="*/ 1069189 h 1995054"/>
                <a:gd name="connsiteX30" fmla="*/ 1223977 w 2255902"/>
                <a:gd name="connsiteY30" fmla="*/ 1029058 h 1995054"/>
                <a:gd name="connsiteX31" fmla="*/ 1301372 w 2255902"/>
                <a:gd name="connsiteY31" fmla="*/ 1029058 h 1995054"/>
                <a:gd name="connsiteX32" fmla="*/ 1301372 w 2255902"/>
                <a:gd name="connsiteY32" fmla="*/ 874269 h 1995054"/>
                <a:gd name="connsiteX33" fmla="*/ 1373033 w 2255902"/>
                <a:gd name="connsiteY33" fmla="*/ 874269 h 1995054"/>
                <a:gd name="connsiteX34" fmla="*/ 1373033 w 2255902"/>
                <a:gd name="connsiteY34" fmla="*/ 771077 h 1995054"/>
                <a:gd name="connsiteX35" fmla="*/ 1513489 w 2255902"/>
                <a:gd name="connsiteY35" fmla="*/ 771077 h 1995054"/>
                <a:gd name="connsiteX36" fmla="*/ 1513489 w 2255902"/>
                <a:gd name="connsiteY36" fmla="*/ 733813 h 1995054"/>
                <a:gd name="connsiteX37" fmla="*/ 1593750 w 2255902"/>
                <a:gd name="connsiteY37" fmla="*/ 733813 h 1995054"/>
                <a:gd name="connsiteX38" fmla="*/ 1593750 w 2255902"/>
                <a:gd name="connsiteY38" fmla="*/ 610555 h 1995054"/>
                <a:gd name="connsiteX39" fmla="*/ 1625281 w 2255902"/>
                <a:gd name="connsiteY39" fmla="*/ 610555 h 1995054"/>
                <a:gd name="connsiteX40" fmla="*/ 1625281 w 2255902"/>
                <a:gd name="connsiteY40" fmla="*/ 441434 h 1995054"/>
                <a:gd name="connsiteX41" fmla="*/ 1831666 w 2255902"/>
                <a:gd name="connsiteY41" fmla="*/ 441434 h 1995054"/>
                <a:gd name="connsiteX42" fmla="*/ 1831666 w 2255902"/>
                <a:gd name="connsiteY42" fmla="*/ 378372 h 1995054"/>
                <a:gd name="connsiteX43" fmla="*/ 1886129 w 2255902"/>
                <a:gd name="connsiteY43" fmla="*/ 378372 h 1995054"/>
                <a:gd name="connsiteX44" fmla="*/ 1886129 w 2255902"/>
                <a:gd name="connsiteY44" fmla="*/ 295245 h 1995054"/>
                <a:gd name="connsiteX45" fmla="*/ 1914793 w 2255902"/>
                <a:gd name="connsiteY45" fmla="*/ 295245 h 1995054"/>
                <a:gd name="connsiteX46" fmla="*/ 1914793 w 2255902"/>
                <a:gd name="connsiteY46" fmla="*/ 212118 h 1995054"/>
                <a:gd name="connsiteX47" fmla="*/ 2017986 w 2255902"/>
                <a:gd name="connsiteY47" fmla="*/ 212118 h 1995054"/>
                <a:gd name="connsiteX48" fmla="*/ 2017986 w 2255902"/>
                <a:gd name="connsiteY48" fmla="*/ 106059 h 1995054"/>
                <a:gd name="connsiteX49" fmla="*/ 2060983 w 2255902"/>
                <a:gd name="connsiteY49" fmla="*/ 106059 h 1995054"/>
                <a:gd name="connsiteX50" fmla="*/ 2060983 w 2255902"/>
                <a:gd name="connsiteY50" fmla="*/ 0 h 1995054"/>
                <a:gd name="connsiteX51" fmla="*/ 2255902 w 2255902"/>
                <a:gd name="connsiteY51" fmla="*/ 0 h 1995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255902" h="1995054">
                  <a:moveTo>
                    <a:pt x="0" y="1995054"/>
                  </a:moveTo>
                  <a:lnTo>
                    <a:pt x="77394" y="1995054"/>
                  </a:lnTo>
                  <a:lnTo>
                    <a:pt x="77394" y="1857464"/>
                  </a:lnTo>
                  <a:lnTo>
                    <a:pt x="143323" y="1857464"/>
                  </a:lnTo>
                  <a:lnTo>
                    <a:pt x="143323" y="1820200"/>
                  </a:lnTo>
                  <a:lnTo>
                    <a:pt x="217851" y="1820200"/>
                  </a:lnTo>
                  <a:lnTo>
                    <a:pt x="217851" y="1685477"/>
                  </a:lnTo>
                  <a:lnTo>
                    <a:pt x="349708" y="1685477"/>
                  </a:lnTo>
                  <a:lnTo>
                    <a:pt x="349708" y="1636747"/>
                  </a:lnTo>
                  <a:lnTo>
                    <a:pt x="438568" y="1636747"/>
                  </a:lnTo>
                  <a:lnTo>
                    <a:pt x="438568" y="1608083"/>
                  </a:lnTo>
                  <a:lnTo>
                    <a:pt x="521695" y="1608083"/>
                  </a:lnTo>
                  <a:lnTo>
                    <a:pt x="521695" y="1576552"/>
                  </a:lnTo>
                  <a:lnTo>
                    <a:pt x="567558" y="1576552"/>
                  </a:lnTo>
                  <a:lnTo>
                    <a:pt x="567558" y="1479092"/>
                  </a:lnTo>
                  <a:lnTo>
                    <a:pt x="685083" y="1479092"/>
                  </a:lnTo>
                  <a:lnTo>
                    <a:pt x="685083" y="1381632"/>
                  </a:lnTo>
                  <a:lnTo>
                    <a:pt x="794008" y="1381632"/>
                  </a:lnTo>
                  <a:lnTo>
                    <a:pt x="794008" y="1287039"/>
                  </a:lnTo>
                  <a:lnTo>
                    <a:pt x="854204" y="1287039"/>
                  </a:lnTo>
                  <a:lnTo>
                    <a:pt x="854204" y="1252642"/>
                  </a:lnTo>
                  <a:lnTo>
                    <a:pt x="1023325" y="1252642"/>
                  </a:lnTo>
                  <a:lnTo>
                    <a:pt x="1023325" y="1215378"/>
                  </a:lnTo>
                  <a:lnTo>
                    <a:pt x="1069188" y="1215378"/>
                  </a:lnTo>
                  <a:lnTo>
                    <a:pt x="1069188" y="1123651"/>
                  </a:lnTo>
                  <a:lnTo>
                    <a:pt x="1112185" y="1123651"/>
                  </a:lnTo>
                  <a:lnTo>
                    <a:pt x="1112185" y="1092120"/>
                  </a:lnTo>
                  <a:lnTo>
                    <a:pt x="1169514" y="1092120"/>
                  </a:lnTo>
                  <a:lnTo>
                    <a:pt x="1169514" y="1069189"/>
                  </a:lnTo>
                  <a:lnTo>
                    <a:pt x="1223977" y="1069189"/>
                  </a:lnTo>
                  <a:lnTo>
                    <a:pt x="1223977" y="1029058"/>
                  </a:lnTo>
                  <a:lnTo>
                    <a:pt x="1301372" y="1029058"/>
                  </a:lnTo>
                  <a:lnTo>
                    <a:pt x="1301372" y="874269"/>
                  </a:lnTo>
                  <a:lnTo>
                    <a:pt x="1373033" y="874269"/>
                  </a:lnTo>
                  <a:lnTo>
                    <a:pt x="1373033" y="771077"/>
                  </a:lnTo>
                  <a:lnTo>
                    <a:pt x="1513489" y="771077"/>
                  </a:lnTo>
                  <a:lnTo>
                    <a:pt x="1513489" y="733813"/>
                  </a:lnTo>
                  <a:lnTo>
                    <a:pt x="1593750" y="733813"/>
                  </a:lnTo>
                  <a:lnTo>
                    <a:pt x="1593750" y="610555"/>
                  </a:lnTo>
                  <a:lnTo>
                    <a:pt x="1625281" y="610555"/>
                  </a:lnTo>
                  <a:lnTo>
                    <a:pt x="1625281" y="441434"/>
                  </a:lnTo>
                  <a:lnTo>
                    <a:pt x="1831666" y="441434"/>
                  </a:lnTo>
                  <a:lnTo>
                    <a:pt x="1831666" y="378372"/>
                  </a:lnTo>
                  <a:lnTo>
                    <a:pt x="1886129" y="378372"/>
                  </a:lnTo>
                  <a:lnTo>
                    <a:pt x="1886129" y="295245"/>
                  </a:lnTo>
                  <a:lnTo>
                    <a:pt x="1914793" y="295245"/>
                  </a:lnTo>
                  <a:lnTo>
                    <a:pt x="1914793" y="212118"/>
                  </a:lnTo>
                  <a:lnTo>
                    <a:pt x="2017986" y="212118"/>
                  </a:lnTo>
                  <a:lnTo>
                    <a:pt x="2017986" y="106059"/>
                  </a:lnTo>
                  <a:lnTo>
                    <a:pt x="2060983" y="106059"/>
                  </a:lnTo>
                  <a:lnTo>
                    <a:pt x="2060983" y="0"/>
                  </a:lnTo>
                  <a:lnTo>
                    <a:pt x="2255902" y="0"/>
                  </a:lnTo>
                </a:path>
              </a:pathLst>
            </a:custGeom>
            <a:noFill/>
            <a:ln w="19050">
              <a:solidFill>
                <a:schemeClr val="accent2"/>
              </a:solidFill>
              <a:prstDash val="sysDash"/>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sp>
        <p:nvSpPr>
          <p:cNvPr id="115" name="Freeform: Shape 114"/>
          <p:cNvSpPr/>
          <p:nvPr/>
        </p:nvSpPr>
        <p:spPr bwMode="auto">
          <a:xfrm>
            <a:off x="6659677" y="3714848"/>
            <a:ext cx="4134865" cy="1832545"/>
          </a:xfrm>
          <a:custGeom>
            <a:avLst/>
            <a:gdLst>
              <a:gd name="connsiteX0" fmla="*/ 0 w 4174620"/>
              <a:gd name="connsiteY0" fmla="*/ 1850165 h 1850165"/>
              <a:gd name="connsiteX1" fmla="*/ 42728 w 4174620"/>
              <a:gd name="connsiteY1" fmla="*/ 1807437 h 1850165"/>
              <a:gd name="connsiteX2" fmla="*/ 414471 w 4174620"/>
              <a:gd name="connsiteY2" fmla="*/ 1807437 h 1850165"/>
              <a:gd name="connsiteX3" fmla="*/ 414471 w 4174620"/>
              <a:gd name="connsiteY3" fmla="*/ 1807437 h 1850165"/>
              <a:gd name="connsiteX4" fmla="*/ 414471 w 4174620"/>
              <a:gd name="connsiteY4" fmla="*/ 1807437 h 1850165"/>
              <a:gd name="connsiteX5" fmla="*/ 414471 w 4174620"/>
              <a:gd name="connsiteY5" fmla="*/ 1768980 h 1850165"/>
              <a:gd name="connsiteX6" fmla="*/ 649480 w 4174620"/>
              <a:gd name="connsiteY6" fmla="*/ 1768980 h 1850165"/>
              <a:gd name="connsiteX7" fmla="*/ 649480 w 4174620"/>
              <a:gd name="connsiteY7" fmla="*/ 1756161 h 1850165"/>
              <a:gd name="connsiteX8" fmla="*/ 811850 w 4174620"/>
              <a:gd name="connsiteY8" fmla="*/ 1756161 h 1850165"/>
              <a:gd name="connsiteX9" fmla="*/ 811850 w 4174620"/>
              <a:gd name="connsiteY9" fmla="*/ 1704886 h 1850165"/>
              <a:gd name="connsiteX10" fmla="*/ 858852 w 4174620"/>
              <a:gd name="connsiteY10" fmla="*/ 1704886 h 1850165"/>
              <a:gd name="connsiteX11" fmla="*/ 858852 w 4174620"/>
              <a:gd name="connsiteY11" fmla="*/ 1662157 h 1850165"/>
              <a:gd name="connsiteX12" fmla="*/ 927218 w 4174620"/>
              <a:gd name="connsiteY12" fmla="*/ 1662157 h 1850165"/>
              <a:gd name="connsiteX13" fmla="*/ 927218 w 4174620"/>
              <a:gd name="connsiteY13" fmla="*/ 1649338 h 1850165"/>
              <a:gd name="connsiteX14" fmla="*/ 1021222 w 4174620"/>
              <a:gd name="connsiteY14" fmla="*/ 1649338 h 1850165"/>
              <a:gd name="connsiteX15" fmla="*/ 1021222 w 4174620"/>
              <a:gd name="connsiteY15" fmla="*/ 1619428 h 1850165"/>
              <a:gd name="connsiteX16" fmla="*/ 1187865 w 4174620"/>
              <a:gd name="connsiteY16" fmla="*/ 1619428 h 1850165"/>
              <a:gd name="connsiteX17" fmla="*/ 1187865 w 4174620"/>
              <a:gd name="connsiteY17" fmla="*/ 1576699 h 1850165"/>
              <a:gd name="connsiteX18" fmla="*/ 1251958 w 4174620"/>
              <a:gd name="connsiteY18" fmla="*/ 1576699 h 1850165"/>
              <a:gd name="connsiteX19" fmla="*/ 1251958 w 4174620"/>
              <a:gd name="connsiteY19" fmla="*/ 1542516 h 1850165"/>
              <a:gd name="connsiteX20" fmla="*/ 1298960 w 4174620"/>
              <a:gd name="connsiteY20" fmla="*/ 1542516 h 1850165"/>
              <a:gd name="connsiteX21" fmla="*/ 1345962 w 4174620"/>
              <a:gd name="connsiteY21" fmla="*/ 1542516 h 1850165"/>
              <a:gd name="connsiteX22" fmla="*/ 1345962 w 4174620"/>
              <a:gd name="connsiteY22" fmla="*/ 1486968 h 1850165"/>
              <a:gd name="connsiteX23" fmla="*/ 1388691 w 4174620"/>
              <a:gd name="connsiteY23" fmla="*/ 1486968 h 1850165"/>
              <a:gd name="connsiteX24" fmla="*/ 1388691 w 4174620"/>
              <a:gd name="connsiteY24" fmla="*/ 1452785 h 1850165"/>
              <a:gd name="connsiteX25" fmla="*/ 1427147 w 4174620"/>
              <a:gd name="connsiteY25" fmla="*/ 1452785 h 1850165"/>
              <a:gd name="connsiteX26" fmla="*/ 1427147 w 4174620"/>
              <a:gd name="connsiteY26" fmla="*/ 1397238 h 1850165"/>
              <a:gd name="connsiteX27" fmla="*/ 1465603 w 4174620"/>
              <a:gd name="connsiteY27" fmla="*/ 1397238 h 1850165"/>
              <a:gd name="connsiteX28" fmla="*/ 1465603 w 4174620"/>
              <a:gd name="connsiteY28" fmla="*/ 1337417 h 1850165"/>
              <a:gd name="connsiteX29" fmla="*/ 1764706 w 4174620"/>
              <a:gd name="connsiteY29" fmla="*/ 1337417 h 1850165"/>
              <a:gd name="connsiteX30" fmla="*/ 1764706 w 4174620"/>
              <a:gd name="connsiteY30" fmla="*/ 1281869 h 1850165"/>
              <a:gd name="connsiteX31" fmla="*/ 1798889 w 4174620"/>
              <a:gd name="connsiteY31" fmla="*/ 1281869 h 1850165"/>
              <a:gd name="connsiteX32" fmla="*/ 1798889 w 4174620"/>
              <a:gd name="connsiteY32" fmla="*/ 1264778 h 1850165"/>
              <a:gd name="connsiteX33" fmla="*/ 1935622 w 4174620"/>
              <a:gd name="connsiteY33" fmla="*/ 1264778 h 1850165"/>
              <a:gd name="connsiteX34" fmla="*/ 1935622 w 4174620"/>
              <a:gd name="connsiteY34" fmla="*/ 1239140 h 1850165"/>
              <a:gd name="connsiteX35" fmla="*/ 1986897 w 4174620"/>
              <a:gd name="connsiteY35" fmla="*/ 1239140 h 1850165"/>
              <a:gd name="connsiteX36" fmla="*/ 1986897 w 4174620"/>
              <a:gd name="connsiteY36" fmla="*/ 1196411 h 1850165"/>
              <a:gd name="connsiteX37" fmla="*/ 2059536 w 4174620"/>
              <a:gd name="connsiteY37" fmla="*/ 1196411 h 1850165"/>
              <a:gd name="connsiteX38" fmla="*/ 2059536 w 4174620"/>
              <a:gd name="connsiteY38" fmla="*/ 1162228 h 1850165"/>
              <a:gd name="connsiteX39" fmla="*/ 2097992 w 4174620"/>
              <a:gd name="connsiteY39" fmla="*/ 1162228 h 1850165"/>
              <a:gd name="connsiteX40" fmla="*/ 2097992 w 4174620"/>
              <a:gd name="connsiteY40" fmla="*/ 1102408 h 1850165"/>
              <a:gd name="connsiteX41" fmla="*/ 2187723 w 4174620"/>
              <a:gd name="connsiteY41" fmla="*/ 1102408 h 1850165"/>
              <a:gd name="connsiteX42" fmla="*/ 2187723 w 4174620"/>
              <a:gd name="connsiteY42" fmla="*/ 1076770 h 1850165"/>
              <a:gd name="connsiteX43" fmla="*/ 2474007 w 4174620"/>
              <a:gd name="connsiteY43" fmla="*/ 1076770 h 1850165"/>
              <a:gd name="connsiteX44" fmla="*/ 2474007 w 4174620"/>
              <a:gd name="connsiteY44" fmla="*/ 1029768 h 1850165"/>
              <a:gd name="connsiteX45" fmla="*/ 2546646 w 4174620"/>
              <a:gd name="connsiteY45" fmla="*/ 1029768 h 1850165"/>
              <a:gd name="connsiteX46" fmla="*/ 2546646 w 4174620"/>
              <a:gd name="connsiteY46" fmla="*/ 999858 h 1850165"/>
              <a:gd name="connsiteX47" fmla="*/ 2623558 w 4174620"/>
              <a:gd name="connsiteY47" fmla="*/ 999858 h 1850165"/>
              <a:gd name="connsiteX48" fmla="*/ 2623558 w 4174620"/>
              <a:gd name="connsiteY48" fmla="*/ 944310 h 1850165"/>
              <a:gd name="connsiteX49" fmla="*/ 2696198 w 4174620"/>
              <a:gd name="connsiteY49" fmla="*/ 944310 h 1850165"/>
              <a:gd name="connsiteX50" fmla="*/ 2696198 w 4174620"/>
              <a:gd name="connsiteY50" fmla="*/ 922946 h 1850165"/>
              <a:gd name="connsiteX51" fmla="*/ 2734654 w 4174620"/>
              <a:gd name="connsiteY51" fmla="*/ 922946 h 1850165"/>
              <a:gd name="connsiteX52" fmla="*/ 2734654 w 4174620"/>
              <a:gd name="connsiteY52" fmla="*/ 893036 h 1850165"/>
              <a:gd name="connsiteX53" fmla="*/ 2785928 w 4174620"/>
              <a:gd name="connsiteY53" fmla="*/ 893036 h 1850165"/>
              <a:gd name="connsiteX54" fmla="*/ 2785928 w 4174620"/>
              <a:gd name="connsiteY54" fmla="*/ 875944 h 1850165"/>
              <a:gd name="connsiteX55" fmla="*/ 2862841 w 4174620"/>
              <a:gd name="connsiteY55" fmla="*/ 875944 h 1850165"/>
              <a:gd name="connsiteX56" fmla="*/ 2862841 w 4174620"/>
              <a:gd name="connsiteY56" fmla="*/ 824669 h 1850165"/>
              <a:gd name="connsiteX57" fmla="*/ 3097850 w 4174620"/>
              <a:gd name="connsiteY57" fmla="*/ 824669 h 1850165"/>
              <a:gd name="connsiteX58" fmla="*/ 3097850 w 4174620"/>
              <a:gd name="connsiteY58" fmla="*/ 790486 h 1850165"/>
              <a:gd name="connsiteX59" fmla="*/ 3097850 w 4174620"/>
              <a:gd name="connsiteY59" fmla="*/ 790486 h 1850165"/>
              <a:gd name="connsiteX60" fmla="*/ 3136306 w 4174620"/>
              <a:gd name="connsiteY60" fmla="*/ 752030 h 1850165"/>
              <a:gd name="connsiteX61" fmla="*/ 3230310 w 4174620"/>
              <a:gd name="connsiteY61" fmla="*/ 752030 h 1850165"/>
              <a:gd name="connsiteX62" fmla="*/ 3230310 w 4174620"/>
              <a:gd name="connsiteY62" fmla="*/ 692210 h 1850165"/>
              <a:gd name="connsiteX63" fmla="*/ 3285857 w 4174620"/>
              <a:gd name="connsiteY63" fmla="*/ 692210 h 1850165"/>
              <a:gd name="connsiteX64" fmla="*/ 3285857 w 4174620"/>
              <a:gd name="connsiteY64" fmla="*/ 670845 h 1850165"/>
              <a:gd name="connsiteX65" fmla="*/ 3345678 w 4174620"/>
              <a:gd name="connsiteY65" fmla="*/ 670845 h 1850165"/>
              <a:gd name="connsiteX66" fmla="*/ 3345678 w 4174620"/>
              <a:gd name="connsiteY66" fmla="*/ 623843 h 1850165"/>
              <a:gd name="connsiteX67" fmla="*/ 3405499 w 4174620"/>
              <a:gd name="connsiteY67" fmla="*/ 623843 h 1850165"/>
              <a:gd name="connsiteX68" fmla="*/ 3405499 w 4174620"/>
              <a:gd name="connsiteY68" fmla="*/ 593933 h 1850165"/>
              <a:gd name="connsiteX69" fmla="*/ 3508048 w 4174620"/>
              <a:gd name="connsiteY69" fmla="*/ 593933 h 1850165"/>
              <a:gd name="connsiteX70" fmla="*/ 3508048 w 4174620"/>
              <a:gd name="connsiteY70" fmla="*/ 559750 h 1850165"/>
              <a:gd name="connsiteX71" fmla="*/ 3734512 w 4174620"/>
              <a:gd name="connsiteY71" fmla="*/ 559750 h 1850165"/>
              <a:gd name="connsiteX72" fmla="*/ 3734512 w 4174620"/>
              <a:gd name="connsiteY72" fmla="*/ 478565 h 1850165"/>
              <a:gd name="connsiteX73" fmla="*/ 3734512 w 4174620"/>
              <a:gd name="connsiteY73" fmla="*/ 478565 h 1850165"/>
              <a:gd name="connsiteX74" fmla="*/ 3772968 w 4174620"/>
              <a:gd name="connsiteY74" fmla="*/ 478565 h 1850165"/>
              <a:gd name="connsiteX75" fmla="*/ 3772968 w 4174620"/>
              <a:gd name="connsiteY75" fmla="*/ 393107 h 1850165"/>
              <a:gd name="connsiteX76" fmla="*/ 3990886 w 4174620"/>
              <a:gd name="connsiteY76" fmla="*/ 393107 h 1850165"/>
              <a:gd name="connsiteX77" fmla="*/ 3990886 w 4174620"/>
              <a:gd name="connsiteY77" fmla="*/ 277738 h 1850165"/>
              <a:gd name="connsiteX78" fmla="*/ 4174620 w 4174620"/>
              <a:gd name="connsiteY78" fmla="*/ 277738 h 1850165"/>
              <a:gd name="connsiteX79" fmla="*/ 4174620 w 4174620"/>
              <a:gd name="connsiteY79" fmla="*/ 0 h 1850165"/>
              <a:gd name="connsiteX0" fmla="*/ 0 w 4174620"/>
              <a:gd name="connsiteY0" fmla="*/ 1850165 h 1850165"/>
              <a:gd name="connsiteX1" fmla="*/ 42728 w 4174620"/>
              <a:gd name="connsiteY1" fmla="*/ 1807437 h 1850165"/>
              <a:gd name="connsiteX2" fmla="*/ 414471 w 4174620"/>
              <a:gd name="connsiteY2" fmla="*/ 1807437 h 1850165"/>
              <a:gd name="connsiteX3" fmla="*/ 414471 w 4174620"/>
              <a:gd name="connsiteY3" fmla="*/ 1807437 h 1850165"/>
              <a:gd name="connsiteX4" fmla="*/ 414471 w 4174620"/>
              <a:gd name="connsiteY4" fmla="*/ 1807437 h 1850165"/>
              <a:gd name="connsiteX5" fmla="*/ 414471 w 4174620"/>
              <a:gd name="connsiteY5" fmla="*/ 1768980 h 1850165"/>
              <a:gd name="connsiteX6" fmla="*/ 649480 w 4174620"/>
              <a:gd name="connsiteY6" fmla="*/ 1768980 h 1850165"/>
              <a:gd name="connsiteX7" fmla="*/ 649480 w 4174620"/>
              <a:gd name="connsiteY7" fmla="*/ 1756161 h 1850165"/>
              <a:gd name="connsiteX8" fmla="*/ 811850 w 4174620"/>
              <a:gd name="connsiteY8" fmla="*/ 1756161 h 1850165"/>
              <a:gd name="connsiteX9" fmla="*/ 811850 w 4174620"/>
              <a:gd name="connsiteY9" fmla="*/ 1704886 h 1850165"/>
              <a:gd name="connsiteX10" fmla="*/ 858852 w 4174620"/>
              <a:gd name="connsiteY10" fmla="*/ 1704886 h 1850165"/>
              <a:gd name="connsiteX11" fmla="*/ 858852 w 4174620"/>
              <a:gd name="connsiteY11" fmla="*/ 1662157 h 1850165"/>
              <a:gd name="connsiteX12" fmla="*/ 927218 w 4174620"/>
              <a:gd name="connsiteY12" fmla="*/ 1662157 h 1850165"/>
              <a:gd name="connsiteX13" fmla="*/ 927218 w 4174620"/>
              <a:gd name="connsiteY13" fmla="*/ 1649338 h 1850165"/>
              <a:gd name="connsiteX14" fmla="*/ 1021222 w 4174620"/>
              <a:gd name="connsiteY14" fmla="*/ 1649338 h 1850165"/>
              <a:gd name="connsiteX15" fmla="*/ 1021222 w 4174620"/>
              <a:gd name="connsiteY15" fmla="*/ 1619428 h 1850165"/>
              <a:gd name="connsiteX16" fmla="*/ 1187865 w 4174620"/>
              <a:gd name="connsiteY16" fmla="*/ 1619428 h 1850165"/>
              <a:gd name="connsiteX17" fmla="*/ 1187865 w 4174620"/>
              <a:gd name="connsiteY17" fmla="*/ 1576699 h 1850165"/>
              <a:gd name="connsiteX18" fmla="*/ 1251958 w 4174620"/>
              <a:gd name="connsiteY18" fmla="*/ 1576699 h 1850165"/>
              <a:gd name="connsiteX19" fmla="*/ 1251958 w 4174620"/>
              <a:gd name="connsiteY19" fmla="*/ 1542516 h 1850165"/>
              <a:gd name="connsiteX20" fmla="*/ 1298960 w 4174620"/>
              <a:gd name="connsiteY20" fmla="*/ 1542516 h 1850165"/>
              <a:gd name="connsiteX21" fmla="*/ 1345962 w 4174620"/>
              <a:gd name="connsiteY21" fmla="*/ 1542516 h 1850165"/>
              <a:gd name="connsiteX22" fmla="*/ 1345962 w 4174620"/>
              <a:gd name="connsiteY22" fmla="*/ 1486968 h 1850165"/>
              <a:gd name="connsiteX23" fmla="*/ 1388691 w 4174620"/>
              <a:gd name="connsiteY23" fmla="*/ 1486968 h 1850165"/>
              <a:gd name="connsiteX24" fmla="*/ 1388691 w 4174620"/>
              <a:gd name="connsiteY24" fmla="*/ 1452785 h 1850165"/>
              <a:gd name="connsiteX25" fmla="*/ 1427147 w 4174620"/>
              <a:gd name="connsiteY25" fmla="*/ 1452785 h 1850165"/>
              <a:gd name="connsiteX26" fmla="*/ 1427147 w 4174620"/>
              <a:gd name="connsiteY26" fmla="*/ 1397238 h 1850165"/>
              <a:gd name="connsiteX27" fmla="*/ 1465603 w 4174620"/>
              <a:gd name="connsiteY27" fmla="*/ 1397238 h 1850165"/>
              <a:gd name="connsiteX28" fmla="*/ 1465603 w 4174620"/>
              <a:gd name="connsiteY28" fmla="*/ 1337417 h 1850165"/>
              <a:gd name="connsiteX29" fmla="*/ 1764706 w 4174620"/>
              <a:gd name="connsiteY29" fmla="*/ 1337417 h 1850165"/>
              <a:gd name="connsiteX30" fmla="*/ 1764706 w 4174620"/>
              <a:gd name="connsiteY30" fmla="*/ 1281869 h 1850165"/>
              <a:gd name="connsiteX31" fmla="*/ 1798889 w 4174620"/>
              <a:gd name="connsiteY31" fmla="*/ 1281869 h 1850165"/>
              <a:gd name="connsiteX32" fmla="*/ 1798889 w 4174620"/>
              <a:gd name="connsiteY32" fmla="*/ 1264778 h 1850165"/>
              <a:gd name="connsiteX33" fmla="*/ 1935622 w 4174620"/>
              <a:gd name="connsiteY33" fmla="*/ 1264778 h 1850165"/>
              <a:gd name="connsiteX34" fmla="*/ 1935622 w 4174620"/>
              <a:gd name="connsiteY34" fmla="*/ 1239140 h 1850165"/>
              <a:gd name="connsiteX35" fmla="*/ 1986897 w 4174620"/>
              <a:gd name="connsiteY35" fmla="*/ 1239140 h 1850165"/>
              <a:gd name="connsiteX36" fmla="*/ 1986897 w 4174620"/>
              <a:gd name="connsiteY36" fmla="*/ 1196411 h 1850165"/>
              <a:gd name="connsiteX37" fmla="*/ 2059536 w 4174620"/>
              <a:gd name="connsiteY37" fmla="*/ 1196411 h 1850165"/>
              <a:gd name="connsiteX38" fmla="*/ 2059536 w 4174620"/>
              <a:gd name="connsiteY38" fmla="*/ 1162228 h 1850165"/>
              <a:gd name="connsiteX39" fmla="*/ 2097992 w 4174620"/>
              <a:gd name="connsiteY39" fmla="*/ 1162228 h 1850165"/>
              <a:gd name="connsiteX40" fmla="*/ 2097992 w 4174620"/>
              <a:gd name="connsiteY40" fmla="*/ 1102408 h 1850165"/>
              <a:gd name="connsiteX41" fmla="*/ 2187723 w 4174620"/>
              <a:gd name="connsiteY41" fmla="*/ 1102408 h 1850165"/>
              <a:gd name="connsiteX42" fmla="*/ 2187723 w 4174620"/>
              <a:gd name="connsiteY42" fmla="*/ 1076770 h 1850165"/>
              <a:gd name="connsiteX43" fmla="*/ 2474007 w 4174620"/>
              <a:gd name="connsiteY43" fmla="*/ 1076770 h 1850165"/>
              <a:gd name="connsiteX44" fmla="*/ 2474007 w 4174620"/>
              <a:gd name="connsiteY44" fmla="*/ 1029768 h 1850165"/>
              <a:gd name="connsiteX45" fmla="*/ 2546646 w 4174620"/>
              <a:gd name="connsiteY45" fmla="*/ 1029768 h 1850165"/>
              <a:gd name="connsiteX46" fmla="*/ 2546646 w 4174620"/>
              <a:gd name="connsiteY46" fmla="*/ 999858 h 1850165"/>
              <a:gd name="connsiteX47" fmla="*/ 2623558 w 4174620"/>
              <a:gd name="connsiteY47" fmla="*/ 999858 h 1850165"/>
              <a:gd name="connsiteX48" fmla="*/ 2623558 w 4174620"/>
              <a:gd name="connsiteY48" fmla="*/ 944310 h 1850165"/>
              <a:gd name="connsiteX49" fmla="*/ 2696198 w 4174620"/>
              <a:gd name="connsiteY49" fmla="*/ 944310 h 1850165"/>
              <a:gd name="connsiteX50" fmla="*/ 2696198 w 4174620"/>
              <a:gd name="connsiteY50" fmla="*/ 922946 h 1850165"/>
              <a:gd name="connsiteX51" fmla="*/ 2734654 w 4174620"/>
              <a:gd name="connsiteY51" fmla="*/ 922946 h 1850165"/>
              <a:gd name="connsiteX52" fmla="*/ 2734654 w 4174620"/>
              <a:gd name="connsiteY52" fmla="*/ 893036 h 1850165"/>
              <a:gd name="connsiteX53" fmla="*/ 2785928 w 4174620"/>
              <a:gd name="connsiteY53" fmla="*/ 893036 h 1850165"/>
              <a:gd name="connsiteX54" fmla="*/ 2785928 w 4174620"/>
              <a:gd name="connsiteY54" fmla="*/ 875944 h 1850165"/>
              <a:gd name="connsiteX55" fmla="*/ 2862841 w 4174620"/>
              <a:gd name="connsiteY55" fmla="*/ 875944 h 1850165"/>
              <a:gd name="connsiteX56" fmla="*/ 2862841 w 4174620"/>
              <a:gd name="connsiteY56" fmla="*/ 824669 h 1850165"/>
              <a:gd name="connsiteX57" fmla="*/ 3097850 w 4174620"/>
              <a:gd name="connsiteY57" fmla="*/ 824669 h 1850165"/>
              <a:gd name="connsiteX58" fmla="*/ 3097850 w 4174620"/>
              <a:gd name="connsiteY58" fmla="*/ 790486 h 1850165"/>
              <a:gd name="connsiteX59" fmla="*/ 3097850 w 4174620"/>
              <a:gd name="connsiteY59" fmla="*/ 758358 h 1850165"/>
              <a:gd name="connsiteX60" fmla="*/ 3136306 w 4174620"/>
              <a:gd name="connsiteY60" fmla="*/ 752030 h 1850165"/>
              <a:gd name="connsiteX61" fmla="*/ 3230310 w 4174620"/>
              <a:gd name="connsiteY61" fmla="*/ 752030 h 1850165"/>
              <a:gd name="connsiteX62" fmla="*/ 3230310 w 4174620"/>
              <a:gd name="connsiteY62" fmla="*/ 692210 h 1850165"/>
              <a:gd name="connsiteX63" fmla="*/ 3285857 w 4174620"/>
              <a:gd name="connsiteY63" fmla="*/ 692210 h 1850165"/>
              <a:gd name="connsiteX64" fmla="*/ 3285857 w 4174620"/>
              <a:gd name="connsiteY64" fmla="*/ 670845 h 1850165"/>
              <a:gd name="connsiteX65" fmla="*/ 3345678 w 4174620"/>
              <a:gd name="connsiteY65" fmla="*/ 670845 h 1850165"/>
              <a:gd name="connsiteX66" fmla="*/ 3345678 w 4174620"/>
              <a:gd name="connsiteY66" fmla="*/ 623843 h 1850165"/>
              <a:gd name="connsiteX67" fmla="*/ 3405499 w 4174620"/>
              <a:gd name="connsiteY67" fmla="*/ 623843 h 1850165"/>
              <a:gd name="connsiteX68" fmla="*/ 3405499 w 4174620"/>
              <a:gd name="connsiteY68" fmla="*/ 593933 h 1850165"/>
              <a:gd name="connsiteX69" fmla="*/ 3508048 w 4174620"/>
              <a:gd name="connsiteY69" fmla="*/ 593933 h 1850165"/>
              <a:gd name="connsiteX70" fmla="*/ 3508048 w 4174620"/>
              <a:gd name="connsiteY70" fmla="*/ 559750 h 1850165"/>
              <a:gd name="connsiteX71" fmla="*/ 3734512 w 4174620"/>
              <a:gd name="connsiteY71" fmla="*/ 559750 h 1850165"/>
              <a:gd name="connsiteX72" fmla="*/ 3734512 w 4174620"/>
              <a:gd name="connsiteY72" fmla="*/ 478565 h 1850165"/>
              <a:gd name="connsiteX73" fmla="*/ 3734512 w 4174620"/>
              <a:gd name="connsiteY73" fmla="*/ 478565 h 1850165"/>
              <a:gd name="connsiteX74" fmla="*/ 3772968 w 4174620"/>
              <a:gd name="connsiteY74" fmla="*/ 478565 h 1850165"/>
              <a:gd name="connsiteX75" fmla="*/ 3772968 w 4174620"/>
              <a:gd name="connsiteY75" fmla="*/ 393107 h 1850165"/>
              <a:gd name="connsiteX76" fmla="*/ 3990886 w 4174620"/>
              <a:gd name="connsiteY76" fmla="*/ 393107 h 1850165"/>
              <a:gd name="connsiteX77" fmla="*/ 3990886 w 4174620"/>
              <a:gd name="connsiteY77" fmla="*/ 277738 h 1850165"/>
              <a:gd name="connsiteX78" fmla="*/ 4174620 w 4174620"/>
              <a:gd name="connsiteY78" fmla="*/ 277738 h 1850165"/>
              <a:gd name="connsiteX79" fmla="*/ 4174620 w 4174620"/>
              <a:gd name="connsiteY79" fmla="*/ 0 h 1850165"/>
              <a:gd name="connsiteX0" fmla="*/ 0 w 4174620"/>
              <a:gd name="connsiteY0" fmla="*/ 1850165 h 1850165"/>
              <a:gd name="connsiteX1" fmla="*/ 42728 w 4174620"/>
              <a:gd name="connsiteY1" fmla="*/ 1807437 h 1850165"/>
              <a:gd name="connsiteX2" fmla="*/ 414471 w 4174620"/>
              <a:gd name="connsiteY2" fmla="*/ 1807437 h 1850165"/>
              <a:gd name="connsiteX3" fmla="*/ 414471 w 4174620"/>
              <a:gd name="connsiteY3" fmla="*/ 1807437 h 1850165"/>
              <a:gd name="connsiteX4" fmla="*/ 414471 w 4174620"/>
              <a:gd name="connsiteY4" fmla="*/ 1807437 h 1850165"/>
              <a:gd name="connsiteX5" fmla="*/ 414471 w 4174620"/>
              <a:gd name="connsiteY5" fmla="*/ 1768980 h 1850165"/>
              <a:gd name="connsiteX6" fmla="*/ 649480 w 4174620"/>
              <a:gd name="connsiteY6" fmla="*/ 1768980 h 1850165"/>
              <a:gd name="connsiteX7" fmla="*/ 649480 w 4174620"/>
              <a:gd name="connsiteY7" fmla="*/ 1756161 h 1850165"/>
              <a:gd name="connsiteX8" fmla="*/ 811850 w 4174620"/>
              <a:gd name="connsiteY8" fmla="*/ 1756161 h 1850165"/>
              <a:gd name="connsiteX9" fmla="*/ 811850 w 4174620"/>
              <a:gd name="connsiteY9" fmla="*/ 1704886 h 1850165"/>
              <a:gd name="connsiteX10" fmla="*/ 858852 w 4174620"/>
              <a:gd name="connsiteY10" fmla="*/ 1704886 h 1850165"/>
              <a:gd name="connsiteX11" fmla="*/ 858852 w 4174620"/>
              <a:gd name="connsiteY11" fmla="*/ 1662157 h 1850165"/>
              <a:gd name="connsiteX12" fmla="*/ 927218 w 4174620"/>
              <a:gd name="connsiteY12" fmla="*/ 1662157 h 1850165"/>
              <a:gd name="connsiteX13" fmla="*/ 927218 w 4174620"/>
              <a:gd name="connsiteY13" fmla="*/ 1649338 h 1850165"/>
              <a:gd name="connsiteX14" fmla="*/ 1021222 w 4174620"/>
              <a:gd name="connsiteY14" fmla="*/ 1649338 h 1850165"/>
              <a:gd name="connsiteX15" fmla="*/ 1021222 w 4174620"/>
              <a:gd name="connsiteY15" fmla="*/ 1619428 h 1850165"/>
              <a:gd name="connsiteX16" fmla="*/ 1187865 w 4174620"/>
              <a:gd name="connsiteY16" fmla="*/ 1619428 h 1850165"/>
              <a:gd name="connsiteX17" fmla="*/ 1187865 w 4174620"/>
              <a:gd name="connsiteY17" fmla="*/ 1576699 h 1850165"/>
              <a:gd name="connsiteX18" fmla="*/ 1251958 w 4174620"/>
              <a:gd name="connsiteY18" fmla="*/ 1576699 h 1850165"/>
              <a:gd name="connsiteX19" fmla="*/ 1251958 w 4174620"/>
              <a:gd name="connsiteY19" fmla="*/ 1542516 h 1850165"/>
              <a:gd name="connsiteX20" fmla="*/ 1298960 w 4174620"/>
              <a:gd name="connsiteY20" fmla="*/ 1542516 h 1850165"/>
              <a:gd name="connsiteX21" fmla="*/ 1345962 w 4174620"/>
              <a:gd name="connsiteY21" fmla="*/ 1542516 h 1850165"/>
              <a:gd name="connsiteX22" fmla="*/ 1345962 w 4174620"/>
              <a:gd name="connsiteY22" fmla="*/ 1486968 h 1850165"/>
              <a:gd name="connsiteX23" fmla="*/ 1388691 w 4174620"/>
              <a:gd name="connsiteY23" fmla="*/ 1486968 h 1850165"/>
              <a:gd name="connsiteX24" fmla="*/ 1388691 w 4174620"/>
              <a:gd name="connsiteY24" fmla="*/ 1452785 h 1850165"/>
              <a:gd name="connsiteX25" fmla="*/ 1427147 w 4174620"/>
              <a:gd name="connsiteY25" fmla="*/ 1452785 h 1850165"/>
              <a:gd name="connsiteX26" fmla="*/ 1427147 w 4174620"/>
              <a:gd name="connsiteY26" fmla="*/ 1397238 h 1850165"/>
              <a:gd name="connsiteX27" fmla="*/ 1465603 w 4174620"/>
              <a:gd name="connsiteY27" fmla="*/ 1397238 h 1850165"/>
              <a:gd name="connsiteX28" fmla="*/ 1465603 w 4174620"/>
              <a:gd name="connsiteY28" fmla="*/ 1337417 h 1850165"/>
              <a:gd name="connsiteX29" fmla="*/ 1764706 w 4174620"/>
              <a:gd name="connsiteY29" fmla="*/ 1337417 h 1850165"/>
              <a:gd name="connsiteX30" fmla="*/ 1764706 w 4174620"/>
              <a:gd name="connsiteY30" fmla="*/ 1281869 h 1850165"/>
              <a:gd name="connsiteX31" fmla="*/ 1798889 w 4174620"/>
              <a:gd name="connsiteY31" fmla="*/ 1281869 h 1850165"/>
              <a:gd name="connsiteX32" fmla="*/ 1798889 w 4174620"/>
              <a:gd name="connsiteY32" fmla="*/ 1264778 h 1850165"/>
              <a:gd name="connsiteX33" fmla="*/ 1935622 w 4174620"/>
              <a:gd name="connsiteY33" fmla="*/ 1264778 h 1850165"/>
              <a:gd name="connsiteX34" fmla="*/ 1935622 w 4174620"/>
              <a:gd name="connsiteY34" fmla="*/ 1239140 h 1850165"/>
              <a:gd name="connsiteX35" fmla="*/ 1986897 w 4174620"/>
              <a:gd name="connsiteY35" fmla="*/ 1239140 h 1850165"/>
              <a:gd name="connsiteX36" fmla="*/ 1986897 w 4174620"/>
              <a:gd name="connsiteY36" fmla="*/ 1196411 h 1850165"/>
              <a:gd name="connsiteX37" fmla="*/ 2059536 w 4174620"/>
              <a:gd name="connsiteY37" fmla="*/ 1196411 h 1850165"/>
              <a:gd name="connsiteX38" fmla="*/ 2059536 w 4174620"/>
              <a:gd name="connsiteY38" fmla="*/ 1162228 h 1850165"/>
              <a:gd name="connsiteX39" fmla="*/ 2097992 w 4174620"/>
              <a:gd name="connsiteY39" fmla="*/ 1162228 h 1850165"/>
              <a:gd name="connsiteX40" fmla="*/ 2097992 w 4174620"/>
              <a:gd name="connsiteY40" fmla="*/ 1102408 h 1850165"/>
              <a:gd name="connsiteX41" fmla="*/ 2187723 w 4174620"/>
              <a:gd name="connsiteY41" fmla="*/ 1102408 h 1850165"/>
              <a:gd name="connsiteX42" fmla="*/ 2187723 w 4174620"/>
              <a:gd name="connsiteY42" fmla="*/ 1076770 h 1850165"/>
              <a:gd name="connsiteX43" fmla="*/ 2474007 w 4174620"/>
              <a:gd name="connsiteY43" fmla="*/ 1076770 h 1850165"/>
              <a:gd name="connsiteX44" fmla="*/ 2474007 w 4174620"/>
              <a:gd name="connsiteY44" fmla="*/ 1029768 h 1850165"/>
              <a:gd name="connsiteX45" fmla="*/ 2546646 w 4174620"/>
              <a:gd name="connsiteY45" fmla="*/ 1029768 h 1850165"/>
              <a:gd name="connsiteX46" fmla="*/ 2546646 w 4174620"/>
              <a:gd name="connsiteY46" fmla="*/ 999858 h 1850165"/>
              <a:gd name="connsiteX47" fmla="*/ 2623558 w 4174620"/>
              <a:gd name="connsiteY47" fmla="*/ 999858 h 1850165"/>
              <a:gd name="connsiteX48" fmla="*/ 2623558 w 4174620"/>
              <a:gd name="connsiteY48" fmla="*/ 944310 h 1850165"/>
              <a:gd name="connsiteX49" fmla="*/ 2696198 w 4174620"/>
              <a:gd name="connsiteY49" fmla="*/ 944310 h 1850165"/>
              <a:gd name="connsiteX50" fmla="*/ 2696198 w 4174620"/>
              <a:gd name="connsiteY50" fmla="*/ 922946 h 1850165"/>
              <a:gd name="connsiteX51" fmla="*/ 2734654 w 4174620"/>
              <a:gd name="connsiteY51" fmla="*/ 922946 h 1850165"/>
              <a:gd name="connsiteX52" fmla="*/ 2734654 w 4174620"/>
              <a:gd name="connsiteY52" fmla="*/ 893036 h 1850165"/>
              <a:gd name="connsiteX53" fmla="*/ 2785928 w 4174620"/>
              <a:gd name="connsiteY53" fmla="*/ 893036 h 1850165"/>
              <a:gd name="connsiteX54" fmla="*/ 2785928 w 4174620"/>
              <a:gd name="connsiteY54" fmla="*/ 875944 h 1850165"/>
              <a:gd name="connsiteX55" fmla="*/ 2862841 w 4174620"/>
              <a:gd name="connsiteY55" fmla="*/ 875944 h 1850165"/>
              <a:gd name="connsiteX56" fmla="*/ 2862841 w 4174620"/>
              <a:gd name="connsiteY56" fmla="*/ 824669 h 1850165"/>
              <a:gd name="connsiteX57" fmla="*/ 3097850 w 4174620"/>
              <a:gd name="connsiteY57" fmla="*/ 824669 h 1850165"/>
              <a:gd name="connsiteX58" fmla="*/ 3097850 w 4174620"/>
              <a:gd name="connsiteY58" fmla="*/ 790486 h 1850165"/>
              <a:gd name="connsiteX59" fmla="*/ 3097850 w 4174620"/>
              <a:gd name="connsiteY59" fmla="*/ 753415 h 1850165"/>
              <a:gd name="connsiteX60" fmla="*/ 3136306 w 4174620"/>
              <a:gd name="connsiteY60" fmla="*/ 752030 h 1850165"/>
              <a:gd name="connsiteX61" fmla="*/ 3230310 w 4174620"/>
              <a:gd name="connsiteY61" fmla="*/ 752030 h 1850165"/>
              <a:gd name="connsiteX62" fmla="*/ 3230310 w 4174620"/>
              <a:gd name="connsiteY62" fmla="*/ 692210 h 1850165"/>
              <a:gd name="connsiteX63" fmla="*/ 3285857 w 4174620"/>
              <a:gd name="connsiteY63" fmla="*/ 692210 h 1850165"/>
              <a:gd name="connsiteX64" fmla="*/ 3285857 w 4174620"/>
              <a:gd name="connsiteY64" fmla="*/ 670845 h 1850165"/>
              <a:gd name="connsiteX65" fmla="*/ 3345678 w 4174620"/>
              <a:gd name="connsiteY65" fmla="*/ 670845 h 1850165"/>
              <a:gd name="connsiteX66" fmla="*/ 3345678 w 4174620"/>
              <a:gd name="connsiteY66" fmla="*/ 623843 h 1850165"/>
              <a:gd name="connsiteX67" fmla="*/ 3405499 w 4174620"/>
              <a:gd name="connsiteY67" fmla="*/ 623843 h 1850165"/>
              <a:gd name="connsiteX68" fmla="*/ 3405499 w 4174620"/>
              <a:gd name="connsiteY68" fmla="*/ 593933 h 1850165"/>
              <a:gd name="connsiteX69" fmla="*/ 3508048 w 4174620"/>
              <a:gd name="connsiteY69" fmla="*/ 593933 h 1850165"/>
              <a:gd name="connsiteX70" fmla="*/ 3508048 w 4174620"/>
              <a:gd name="connsiteY70" fmla="*/ 559750 h 1850165"/>
              <a:gd name="connsiteX71" fmla="*/ 3734512 w 4174620"/>
              <a:gd name="connsiteY71" fmla="*/ 559750 h 1850165"/>
              <a:gd name="connsiteX72" fmla="*/ 3734512 w 4174620"/>
              <a:gd name="connsiteY72" fmla="*/ 478565 h 1850165"/>
              <a:gd name="connsiteX73" fmla="*/ 3734512 w 4174620"/>
              <a:gd name="connsiteY73" fmla="*/ 478565 h 1850165"/>
              <a:gd name="connsiteX74" fmla="*/ 3772968 w 4174620"/>
              <a:gd name="connsiteY74" fmla="*/ 478565 h 1850165"/>
              <a:gd name="connsiteX75" fmla="*/ 3772968 w 4174620"/>
              <a:gd name="connsiteY75" fmla="*/ 393107 h 1850165"/>
              <a:gd name="connsiteX76" fmla="*/ 3990886 w 4174620"/>
              <a:gd name="connsiteY76" fmla="*/ 393107 h 1850165"/>
              <a:gd name="connsiteX77" fmla="*/ 3990886 w 4174620"/>
              <a:gd name="connsiteY77" fmla="*/ 277738 h 1850165"/>
              <a:gd name="connsiteX78" fmla="*/ 4174620 w 4174620"/>
              <a:gd name="connsiteY78" fmla="*/ 277738 h 1850165"/>
              <a:gd name="connsiteX79" fmla="*/ 4174620 w 4174620"/>
              <a:gd name="connsiteY79" fmla="*/ 0 h 1850165"/>
              <a:gd name="connsiteX0" fmla="*/ 0 w 4174620"/>
              <a:gd name="connsiteY0" fmla="*/ 1850165 h 1850165"/>
              <a:gd name="connsiteX1" fmla="*/ 42728 w 4174620"/>
              <a:gd name="connsiteY1" fmla="*/ 1807437 h 1850165"/>
              <a:gd name="connsiteX2" fmla="*/ 414471 w 4174620"/>
              <a:gd name="connsiteY2" fmla="*/ 1807437 h 1850165"/>
              <a:gd name="connsiteX3" fmla="*/ 414471 w 4174620"/>
              <a:gd name="connsiteY3" fmla="*/ 1807437 h 1850165"/>
              <a:gd name="connsiteX4" fmla="*/ 414471 w 4174620"/>
              <a:gd name="connsiteY4" fmla="*/ 1807437 h 1850165"/>
              <a:gd name="connsiteX5" fmla="*/ 414471 w 4174620"/>
              <a:gd name="connsiteY5" fmla="*/ 1768980 h 1850165"/>
              <a:gd name="connsiteX6" fmla="*/ 649480 w 4174620"/>
              <a:gd name="connsiteY6" fmla="*/ 1768980 h 1850165"/>
              <a:gd name="connsiteX7" fmla="*/ 649480 w 4174620"/>
              <a:gd name="connsiteY7" fmla="*/ 1756161 h 1850165"/>
              <a:gd name="connsiteX8" fmla="*/ 811850 w 4174620"/>
              <a:gd name="connsiteY8" fmla="*/ 1756161 h 1850165"/>
              <a:gd name="connsiteX9" fmla="*/ 811850 w 4174620"/>
              <a:gd name="connsiteY9" fmla="*/ 1704886 h 1850165"/>
              <a:gd name="connsiteX10" fmla="*/ 858852 w 4174620"/>
              <a:gd name="connsiteY10" fmla="*/ 1704886 h 1850165"/>
              <a:gd name="connsiteX11" fmla="*/ 858852 w 4174620"/>
              <a:gd name="connsiteY11" fmla="*/ 1662157 h 1850165"/>
              <a:gd name="connsiteX12" fmla="*/ 927218 w 4174620"/>
              <a:gd name="connsiteY12" fmla="*/ 1662157 h 1850165"/>
              <a:gd name="connsiteX13" fmla="*/ 927218 w 4174620"/>
              <a:gd name="connsiteY13" fmla="*/ 1649338 h 1850165"/>
              <a:gd name="connsiteX14" fmla="*/ 1021222 w 4174620"/>
              <a:gd name="connsiteY14" fmla="*/ 1649338 h 1850165"/>
              <a:gd name="connsiteX15" fmla="*/ 1021222 w 4174620"/>
              <a:gd name="connsiteY15" fmla="*/ 1619428 h 1850165"/>
              <a:gd name="connsiteX16" fmla="*/ 1187865 w 4174620"/>
              <a:gd name="connsiteY16" fmla="*/ 1619428 h 1850165"/>
              <a:gd name="connsiteX17" fmla="*/ 1187865 w 4174620"/>
              <a:gd name="connsiteY17" fmla="*/ 1576699 h 1850165"/>
              <a:gd name="connsiteX18" fmla="*/ 1251958 w 4174620"/>
              <a:gd name="connsiteY18" fmla="*/ 1576699 h 1850165"/>
              <a:gd name="connsiteX19" fmla="*/ 1251958 w 4174620"/>
              <a:gd name="connsiteY19" fmla="*/ 1542516 h 1850165"/>
              <a:gd name="connsiteX20" fmla="*/ 1298960 w 4174620"/>
              <a:gd name="connsiteY20" fmla="*/ 1542516 h 1850165"/>
              <a:gd name="connsiteX21" fmla="*/ 1345962 w 4174620"/>
              <a:gd name="connsiteY21" fmla="*/ 1542516 h 1850165"/>
              <a:gd name="connsiteX22" fmla="*/ 1345962 w 4174620"/>
              <a:gd name="connsiteY22" fmla="*/ 1486968 h 1850165"/>
              <a:gd name="connsiteX23" fmla="*/ 1388691 w 4174620"/>
              <a:gd name="connsiteY23" fmla="*/ 1486968 h 1850165"/>
              <a:gd name="connsiteX24" fmla="*/ 1388691 w 4174620"/>
              <a:gd name="connsiteY24" fmla="*/ 1452785 h 1850165"/>
              <a:gd name="connsiteX25" fmla="*/ 1427147 w 4174620"/>
              <a:gd name="connsiteY25" fmla="*/ 1452785 h 1850165"/>
              <a:gd name="connsiteX26" fmla="*/ 1427147 w 4174620"/>
              <a:gd name="connsiteY26" fmla="*/ 1397238 h 1850165"/>
              <a:gd name="connsiteX27" fmla="*/ 1465603 w 4174620"/>
              <a:gd name="connsiteY27" fmla="*/ 1397238 h 1850165"/>
              <a:gd name="connsiteX28" fmla="*/ 1465603 w 4174620"/>
              <a:gd name="connsiteY28" fmla="*/ 1337417 h 1850165"/>
              <a:gd name="connsiteX29" fmla="*/ 1764706 w 4174620"/>
              <a:gd name="connsiteY29" fmla="*/ 1337417 h 1850165"/>
              <a:gd name="connsiteX30" fmla="*/ 1764706 w 4174620"/>
              <a:gd name="connsiteY30" fmla="*/ 1281869 h 1850165"/>
              <a:gd name="connsiteX31" fmla="*/ 1798889 w 4174620"/>
              <a:gd name="connsiteY31" fmla="*/ 1281869 h 1850165"/>
              <a:gd name="connsiteX32" fmla="*/ 1798889 w 4174620"/>
              <a:gd name="connsiteY32" fmla="*/ 1264778 h 1850165"/>
              <a:gd name="connsiteX33" fmla="*/ 1935622 w 4174620"/>
              <a:gd name="connsiteY33" fmla="*/ 1264778 h 1850165"/>
              <a:gd name="connsiteX34" fmla="*/ 1935622 w 4174620"/>
              <a:gd name="connsiteY34" fmla="*/ 1239140 h 1850165"/>
              <a:gd name="connsiteX35" fmla="*/ 1986897 w 4174620"/>
              <a:gd name="connsiteY35" fmla="*/ 1239140 h 1850165"/>
              <a:gd name="connsiteX36" fmla="*/ 1986897 w 4174620"/>
              <a:gd name="connsiteY36" fmla="*/ 1196411 h 1850165"/>
              <a:gd name="connsiteX37" fmla="*/ 2059536 w 4174620"/>
              <a:gd name="connsiteY37" fmla="*/ 1196411 h 1850165"/>
              <a:gd name="connsiteX38" fmla="*/ 2059536 w 4174620"/>
              <a:gd name="connsiteY38" fmla="*/ 1162228 h 1850165"/>
              <a:gd name="connsiteX39" fmla="*/ 2097992 w 4174620"/>
              <a:gd name="connsiteY39" fmla="*/ 1162228 h 1850165"/>
              <a:gd name="connsiteX40" fmla="*/ 2097992 w 4174620"/>
              <a:gd name="connsiteY40" fmla="*/ 1102408 h 1850165"/>
              <a:gd name="connsiteX41" fmla="*/ 2187723 w 4174620"/>
              <a:gd name="connsiteY41" fmla="*/ 1102408 h 1850165"/>
              <a:gd name="connsiteX42" fmla="*/ 2187723 w 4174620"/>
              <a:gd name="connsiteY42" fmla="*/ 1076770 h 1850165"/>
              <a:gd name="connsiteX43" fmla="*/ 2474007 w 4174620"/>
              <a:gd name="connsiteY43" fmla="*/ 1076770 h 1850165"/>
              <a:gd name="connsiteX44" fmla="*/ 2474007 w 4174620"/>
              <a:gd name="connsiteY44" fmla="*/ 1029768 h 1850165"/>
              <a:gd name="connsiteX45" fmla="*/ 2546646 w 4174620"/>
              <a:gd name="connsiteY45" fmla="*/ 1029768 h 1850165"/>
              <a:gd name="connsiteX46" fmla="*/ 2546646 w 4174620"/>
              <a:gd name="connsiteY46" fmla="*/ 999858 h 1850165"/>
              <a:gd name="connsiteX47" fmla="*/ 2623558 w 4174620"/>
              <a:gd name="connsiteY47" fmla="*/ 999858 h 1850165"/>
              <a:gd name="connsiteX48" fmla="*/ 2623558 w 4174620"/>
              <a:gd name="connsiteY48" fmla="*/ 944310 h 1850165"/>
              <a:gd name="connsiteX49" fmla="*/ 2696198 w 4174620"/>
              <a:gd name="connsiteY49" fmla="*/ 944310 h 1850165"/>
              <a:gd name="connsiteX50" fmla="*/ 2696198 w 4174620"/>
              <a:gd name="connsiteY50" fmla="*/ 922946 h 1850165"/>
              <a:gd name="connsiteX51" fmla="*/ 2734654 w 4174620"/>
              <a:gd name="connsiteY51" fmla="*/ 922946 h 1850165"/>
              <a:gd name="connsiteX52" fmla="*/ 2734654 w 4174620"/>
              <a:gd name="connsiteY52" fmla="*/ 893036 h 1850165"/>
              <a:gd name="connsiteX53" fmla="*/ 2785928 w 4174620"/>
              <a:gd name="connsiteY53" fmla="*/ 893036 h 1850165"/>
              <a:gd name="connsiteX54" fmla="*/ 2785928 w 4174620"/>
              <a:gd name="connsiteY54" fmla="*/ 875944 h 1850165"/>
              <a:gd name="connsiteX55" fmla="*/ 2862841 w 4174620"/>
              <a:gd name="connsiteY55" fmla="*/ 875944 h 1850165"/>
              <a:gd name="connsiteX56" fmla="*/ 2862841 w 4174620"/>
              <a:gd name="connsiteY56" fmla="*/ 824669 h 1850165"/>
              <a:gd name="connsiteX57" fmla="*/ 3097850 w 4174620"/>
              <a:gd name="connsiteY57" fmla="*/ 824669 h 1850165"/>
              <a:gd name="connsiteX58" fmla="*/ 3097850 w 4174620"/>
              <a:gd name="connsiteY58" fmla="*/ 790486 h 1850165"/>
              <a:gd name="connsiteX59" fmla="*/ 3097850 w 4174620"/>
              <a:gd name="connsiteY59" fmla="*/ 753415 h 1850165"/>
              <a:gd name="connsiteX60" fmla="*/ 3136306 w 4174620"/>
              <a:gd name="connsiteY60" fmla="*/ 752030 h 1850165"/>
              <a:gd name="connsiteX61" fmla="*/ 3230310 w 4174620"/>
              <a:gd name="connsiteY61" fmla="*/ 752030 h 1850165"/>
              <a:gd name="connsiteX62" fmla="*/ 3230310 w 4174620"/>
              <a:gd name="connsiteY62" fmla="*/ 692210 h 1850165"/>
              <a:gd name="connsiteX63" fmla="*/ 3285857 w 4174620"/>
              <a:gd name="connsiteY63" fmla="*/ 692210 h 1850165"/>
              <a:gd name="connsiteX64" fmla="*/ 3285857 w 4174620"/>
              <a:gd name="connsiteY64" fmla="*/ 670845 h 1850165"/>
              <a:gd name="connsiteX65" fmla="*/ 3345678 w 4174620"/>
              <a:gd name="connsiteY65" fmla="*/ 670845 h 1850165"/>
              <a:gd name="connsiteX66" fmla="*/ 3345678 w 4174620"/>
              <a:gd name="connsiteY66" fmla="*/ 623843 h 1850165"/>
              <a:gd name="connsiteX67" fmla="*/ 3405499 w 4174620"/>
              <a:gd name="connsiteY67" fmla="*/ 623843 h 1850165"/>
              <a:gd name="connsiteX68" fmla="*/ 3405499 w 4174620"/>
              <a:gd name="connsiteY68" fmla="*/ 593933 h 1850165"/>
              <a:gd name="connsiteX69" fmla="*/ 3508048 w 4174620"/>
              <a:gd name="connsiteY69" fmla="*/ 593933 h 1850165"/>
              <a:gd name="connsiteX70" fmla="*/ 3508048 w 4174620"/>
              <a:gd name="connsiteY70" fmla="*/ 559750 h 1850165"/>
              <a:gd name="connsiteX71" fmla="*/ 3734512 w 4174620"/>
              <a:gd name="connsiteY71" fmla="*/ 559750 h 1850165"/>
              <a:gd name="connsiteX72" fmla="*/ 3734512 w 4174620"/>
              <a:gd name="connsiteY72" fmla="*/ 478565 h 1850165"/>
              <a:gd name="connsiteX73" fmla="*/ 3734512 w 4174620"/>
              <a:gd name="connsiteY73" fmla="*/ 478565 h 1850165"/>
              <a:gd name="connsiteX74" fmla="*/ 3772968 w 4174620"/>
              <a:gd name="connsiteY74" fmla="*/ 478565 h 1850165"/>
              <a:gd name="connsiteX75" fmla="*/ 3772968 w 4174620"/>
              <a:gd name="connsiteY75" fmla="*/ 393107 h 1850165"/>
              <a:gd name="connsiteX76" fmla="*/ 3990886 w 4174620"/>
              <a:gd name="connsiteY76" fmla="*/ 393107 h 1850165"/>
              <a:gd name="connsiteX77" fmla="*/ 3990886 w 4174620"/>
              <a:gd name="connsiteY77" fmla="*/ 277738 h 1850165"/>
              <a:gd name="connsiteX78" fmla="*/ 4174620 w 4174620"/>
              <a:gd name="connsiteY78" fmla="*/ 277738 h 1850165"/>
              <a:gd name="connsiteX79" fmla="*/ 4174620 w 4174620"/>
              <a:gd name="connsiteY79" fmla="*/ 0 h 1850165"/>
              <a:gd name="connsiteX0" fmla="*/ 0 w 4174620"/>
              <a:gd name="connsiteY0" fmla="*/ 1850165 h 1850165"/>
              <a:gd name="connsiteX1" fmla="*/ 4915 w 4174620"/>
              <a:gd name="connsiteY1" fmla="*/ 1807437 h 1850165"/>
              <a:gd name="connsiteX2" fmla="*/ 414471 w 4174620"/>
              <a:gd name="connsiteY2" fmla="*/ 1807437 h 1850165"/>
              <a:gd name="connsiteX3" fmla="*/ 414471 w 4174620"/>
              <a:gd name="connsiteY3" fmla="*/ 1807437 h 1850165"/>
              <a:gd name="connsiteX4" fmla="*/ 414471 w 4174620"/>
              <a:gd name="connsiteY4" fmla="*/ 1807437 h 1850165"/>
              <a:gd name="connsiteX5" fmla="*/ 414471 w 4174620"/>
              <a:gd name="connsiteY5" fmla="*/ 1768980 h 1850165"/>
              <a:gd name="connsiteX6" fmla="*/ 649480 w 4174620"/>
              <a:gd name="connsiteY6" fmla="*/ 1768980 h 1850165"/>
              <a:gd name="connsiteX7" fmla="*/ 649480 w 4174620"/>
              <a:gd name="connsiteY7" fmla="*/ 1756161 h 1850165"/>
              <a:gd name="connsiteX8" fmla="*/ 811850 w 4174620"/>
              <a:gd name="connsiteY8" fmla="*/ 1756161 h 1850165"/>
              <a:gd name="connsiteX9" fmla="*/ 811850 w 4174620"/>
              <a:gd name="connsiteY9" fmla="*/ 1704886 h 1850165"/>
              <a:gd name="connsiteX10" fmla="*/ 858852 w 4174620"/>
              <a:gd name="connsiteY10" fmla="*/ 1704886 h 1850165"/>
              <a:gd name="connsiteX11" fmla="*/ 858852 w 4174620"/>
              <a:gd name="connsiteY11" fmla="*/ 1662157 h 1850165"/>
              <a:gd name="connsiteX12" fmla="*/ 927218 w 4174620"/>
              <a:gd name="connsiteY12" fmla="*/ 1662157 h 1850165"/>
              <a:gd name="connsiteX13" fmla="*/ 927218 w 4174620"/>
              <a:gd name="connsiteY13" fmla="*/ 1649338 h 1850165"/>
              <a:gd name="connsiteX14" fmla="*/ 1021222 w 4174620"/>
              <a:gd name="connsiteY14" fmla="*/ 1649338 h 1850165"/>
              <a:gd name="connsiteX15" fmla="*/ 1021222 w 4174620"/>
              <a:gd name="connsiteY15" fmla="*/ 1619428 h 1850165"/>
              <a:gd name="connsiteX16" fmla="*/ 1187865 w 4174620"/>
              <a:gd name="connsiteY16" fmla="*/ 1619428 h 1850165"/>
              <a:gd name="connsiteX17" fmla="*/ 1187865 w 4174620"/>
              <a:gd name="connsiteY17" fmla="*/ 1576699 h 1850165"/>
              <a:gd name="connsiteX18" fmla="*/ 1251958 w 4174620"/>
              <a:gd name="connsiteY18" fmla="*/ 1576699 h 1850165"/>
              <a:gd name="connsiteX19" fmla="*/ 1251958 w 4174620"/>
              <a:gd name="connsiteY19" fmla="*/ 1542516 h 1850165"/>
              <a:gd name="connsiteX20" fmla="*/ 1298960 w 4174620"/>
              <a:gd name="connsiteY20" fmla="*/ 1542516 h 1850165"/>
              <a:gd name="connsiteX21" fmla="*/ 1345962 w 4174620"/>
              <a:gd name="connsiteY21" fmla="*/ 1542516 h 1850165"/>
              <a:gd name="connsiteX22" fmla="*/ 1345962 w 4174620"/>
              <a:gd name="connsiteY22" fmla="*/ 1486968 h 1850165"/>
              <a:gd name="connsiteX23" fmla="*/ 1388691 w 4174620"/>
              <a:gd name="connsiteY23" fmla="*/ 1486968 h 1850165"/>
              <a:gd name="connsiteX24" fmla="*/ 1388691 w 4174620"/>
              <a:gd name="connsiteY24" fmla="*/ 1452785 h 1850165"/>
              <a:gd name="connsiteX25" fmla="*/ 1427147 w 4174620"/>
              <a:gd name="connsiteY25" fmla="*/ 1452785 h 1850165"/>
              <a:gd name="connsiteX26" fmla="*/ 1427147 w 4174620"/>
              <a:gd name="connsiteY26" fmla="*/ 1397238 h 1850165"/>
              <a:gd name="connsiteX27" fmla="*/ 1465603 w 4174620"/>
              <a:gd name="connsiteY27" fmla="*/ 1397238 h 1850165"/>
              <a:gd name="connsiteX28" fmla="*/ 1465603 w 4174620"/>
              <a:gd name="connsiteY28" fmla="*/ 1337417 h 1850165"/>
              <a:gd name="connsiteX29" fmla="*/ 1764706 w 4174620"/>
              <a:gd name="connsiteY29" fmla="*/ 1337417 h 1850165"/>
              <a:gd name="connsiteX30" fmla="*/ 1764706 w 4174620"/>
              <a:gd name="connsiteY30" fmla="*/ 1281869 h 1850165"/>
              <a:gd name="connsiteX31" fmla="*/ 1798889 w 4174620"/>
              <a:gd name="connsiteY31" fmla="*/ 1281869 h 1850165"/>
              <a:gd name="connsiteX32" fmla="*/ 1798889 w 4174620"/>
              <a:gd name="connsiteY32" fmla="*/ 1264778 h 1850165"/>
              <a:gd name="connsiteX33" fmla="*/ 1935622 w 4174620"/>
              <a:gd name="connsiteY33" fmla="*/ 1264778 h 1850165"/>
              <a:gd name="connsiteX34" fmla="*/ 1935622 w 4174620"/>
              <a:gd name="connsiteY34" fmla="*/ 1239140 h 1850165"/>
              <a:gd name="connsiteX35" fmla="*/ 1986897 w 4174620"/>
              <a:gd name="connsiteY35" fmla="*/ 1239140 h 1850165"/>
              <a:gd name="connsiteX36" fmla="*/ 1986897 w 4174620"/>
              <a:gd name="connsiteY36" fmla="*/ 1196411 h 1850165"/>
              <a:gd name="connsiteX37" fmla="*/ 2059536 w 4174620"/>
              <a:gd name="connsiteY37" fmla="*/ 1196411 h 1850165"/>
              <a:gd name="connsiteX38" fmla="*/ 2059536 w 4174620"/>
              <a:gd name="connsiteY38" fmla="*/ 1162228 h 1850165"/>
              <a:gd name="connsiteX39" fmla="*/ 2097992 w 4174620"/>
              <a:gd name="connsiteY39" fmla="*/ 1162228 h 1850165"/>
              <a:gd name="connsiteX40" fmla="*/ 2097992 w 4174620"/>
              <a:gd name="connsiteY40" fmla="*/ 1102408 h 1850165"/>
              <a:gd name="connsiteX41" fmla="*/ 2187723 w 4174620"/>
              <a:gd name="connsiteY41" fmla="*/ 1102408 h 1850165"/>
              <a:gd name="connsiteX42" fmla="*/ 2187723 w 4174620"/>
              <a:gd name="connsiteY42" fmla="*/ 1076770 h 1850165"/>
              <a:gd name="connsiteX43" fmla="*/ 2474007 w 4174620"/>
              <a:gd name="connsiteY43" fmla="*/ 1076770 h 1850165"/>
              <a:gd name="connsiteX44" fmla="*/ 2474007 w 4174620"/>
              <a:gd name="connsiteY44" fmla="*/ 1029768 h 1850165"/>
              <a:gd name="connsiteX45" fmla="*/ 2546646 w 4174620"/>
              <a:gd name="connsiteY45" fmla="*/ 1029768 h 1850165"/>
              <a:gd name="connsiteX46" fmla="*/ 2546646 w 4174620"/>
              <a:gd name="connsiteY46" fmla="*/ 999858 h 1850165"/>
              <a:gd name="connsiteX47" fmla="*/ 2623558 w 4174620"/>
              <a:gd name="connsiteY47" fmla="*/ 999858 h 1850165"/>
              <a:gd name="connsiteX48" fmla="*/ 2623558 w 4174620"/>
              <a:gd name="connsiteY48" fmla="*/ 944310 h 1850165"/>
              <a:gd name="connsiteX49" fmla="*/ 2696198 w 4174620"/>
              <a:gd name="connsiteY49" fmla="*/ 944310 h 1850165"/>
              <a:gd name="connsiteX50" fmla="*/ 2696198 w 4174620"/>
              <a:gd name="connsiteY50" fmla="*/ 922946 h 1850165"/>
              <a:gd name="connsiteX51" fmla="*/ 2734654 w 4174620"/>
              <a:gd name="connsiteY51" fmla="*/ 922946 h 1850165"/>
              <a:gd name="connsiteX52" fmla="*/ 2734654 w 4174620"/>
              <a:gd name="connsiteY52" fmla="*/ 893036 h 1850165"/>
              <a:gd name="connsiteX53" fmla="*/ 2785928 w 4174620"/>
              <a:gd name="connsiteY53" fmla="*/ 893036 h 1850165"/>
              <a:gd name="connsiteX54" fmla="*/ 2785928 w 4174620"/>
              <a:gd name="connsiteY54" fmla="*/ 875944 h 1850165"/>
              <a:gd name="connsiteX55" fmla="*/ 2862841 w 4174620"/>
              <a:gd name="connsiteY55" fmla="*/ 875944 h 1850165"/>
              <a:gd name="connsiteX56" fmla="*/ 2862841 w 4174620"/>
              <a:gd name="connsiteY56" fmla="*/ 824669 h 1850165"/>
              <a:gd name="connsiteX57" fmla="*/ 3097850 w 4174620"/>
              <a:gd name="connsiteY57" fmla="*/ 824669 h 1850165"/>
              <a:gd name="connsiteX58" fmla="*/ 3097850 w 4174620"/>
              <a:gd name="connsiteY58" fmla="*/ 790486 h 1850165"/>
              <a:gd name="connsiteX59" fmla="*/ 3097850 w 4174620"/>
              <a:gd name="connsiteY59" fmla="*/ 753415 h 1850165"/>
              <a:gd name="connsiteX60" fmla="*/ 3136306 w 4174620"/>
              <a:gd name="connsiteY60" fmla="*/ 752030 h 1850165"/>
              <a:gd name="connsiteX61" fmla="*/ 3230310 w 4174620"/>
              <a:gd name="connsiteY61" fmla="*/ 752030 h 1850165"/>
              <a:gd name="connsiteX62" fmla="*/ 3230310 w 4174620"/>
              <a:gd name="connsiteY62" fmla="*/ 692210 h 1850165"/>
              <a:gd name="connsiteX63" fmla="*/ 3285857 w 4174620"/>
              <a:gd name="connsiteY63" fmla="*/ 692210 h 1850165"/>
              <a:gd name="connsiteX64" fmla="*/ 3285857 w 4174620"/>
              <a:gd name="connsiteY64" fmla="*/ 670845 h 1850165"/>
              <a:gd name="connsiteX65" fmla="*/ 3345678 w 4174620"/>
              <a:gd name="connsiteY65" fmla="*/ 670845 h 1850165"/>
              <a:gd name="connsiteX66" fmla="*/ 3345678 w 4174620"/>
              <a:gd name="connsiteY66" fmla="*/ 623843 h 1850165"/>
              <a:gd name="connsiteX67" fmla="*/ 3405499 w 4174620"/>
              <a:gd name="connsiteY67" fmla="*/ 623843 h 1850165"/>
              <a:gd name="connsiteX68" fmla="*/ 3405499 w 4174620"/>
              <a:gd name="connsiteY68" fmla="*/ 593933 h 1850165"/>
              <a:gd name="connsiteX69" fmla="*/ 3508048 w 4174620"/>
              <a:gd name="connsiteY69" fmla="*/ 593933 h 1850165"/>
              <a:gd name="connsiteX70" fmla="*/ 3508048 w 4174620"/>
              <a:gd name="connsiteY70" fmla="*/ 559750 h 1850165"/>
              <a:gd name="connsiteX71" fmla="*/ 3734512 w 4174620"/>
              <a:gd name="connsiteY71" fmla="*/ 559750 h 1850165"/>
              <a:gd name="connsiteX72" fmla="*/ 3734512 w 4174620"/>
              <a:gd name="connsiteY72" fmla="*/ 478565 h 1850165"/>
              <a:gd name="connsiteX73" fmla="*/ 3734512 w 4174620"/>
              <a:gd name="connsiteY73" fmla="*/ 478565 h 1850165"/>
              <a:gd name="connsiteX74" fmla="*/ 3772968 w 4174620"/>
              <a:gd name="connsiteY74" fmla="*/ 478565 h 1850165"/>
              <a:gd name="connsiteX75" fmla="*/ 3772968 w 4174620"/>
              <a:gd name="connsiteY75" fmla="*/ 393107 h 1850165"/>
              <a:gd name="connsiteX76" fmla="*/ 3990886 w 4174620"/>
              <a:gd name="connsiteY76" fmla="*/ 393107 h 1850165"/>
              <a:gd name="connsiteX77" fmla="*/ 3990886 w 4174620"/>
              <a:gd name="connsiteY77" fmla="*/ 277738 h 1850165"/>
              <a:gd name="connsiteX78" fmla="*/ 4174620 w 4174620"/>
              <a:gd name="connsiteY78" fmla="*/ 277738 h 1850165"/>
              <a:gd name="connsiteX79" fmla="*/ 4174620 w 4174620"/>
              <a:gd name="connsiteY79" fmla="*/ 0 h 1850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4174620" h="1850165">
                <a:moveTo>
                  <a:pt x="0" y="1850165"/>
                </a:moveTo>
                <a:lnTo>
                  <a:pt x="4915" y="1807437"/>
                </a:lnTo>
                <a:lnTo>
                  <a:pt x="414471" y="1807437"/>
                </a:lnTo>
                <a:lnTo>
                  <a:pt x="414471" y="1807437"/>
                </a:lnTo>
                <a:lnTo>
                  <a:pt x="414471" y="1807437"/>
                </a:lnTo>
                <a:lnTo>
                  <a:pt x="414471" y="1768980"/>
                </a:lnTo>
                <a:lnTo>
                  <a:pt x="649480" y="1768980"/>
                </a:lnTo>
                <a:lnTo>
                  <a:pt x="649480" y="1756161"/>
                </a:lnTo>
                <a:lnTo>
                  <a:pt x="811850" y="1756161"/>
                </a:lnTo>
                <a:lnTo>
                  <a:pt x="811850" y="1704886"/>
                </a:lnTo>
                <a:lnTo>
                  <a:pt x="858852" y="1704886"/>
                </a:lnTo>
                <a:lnTo>
                  <a:pt x="858852" y="1662157"/>
                </a:lnTo>
                <a:lnTo>
                  <a:pt x="927218" y="1662157"/>
                </a:lnTo>
                <a:lnTo>
                  <a:pt x="927218" y="1649338"/>
                </a:lnTo>
                <a:lnTo>
                  <a:pt x="1021222" y="1649338"/>
                </a:lnTo>
                <a:lnTo>
                  <a:pt x="1021222" y="1619428"/>
                </a:lnTo>
                <a:lnTo>
                  <a:pt x="1187865" y="1619428"/>
                </a:lnTo>
                <a:lnTo>
                  <a:pt x="1187865" y="1576699"/>
                </a:lnTo>
                <a:lnTo>
                  <a:pt x="1251958" y="1576699"/>
                </a:lnTo>
                <a:lnTo>
                  <a:pt x="1251958" y="1542516"/>
                </a:lnTo>
                <a:lnTo>
                  <a:pt x="1298960" y="1542516"/>
                </a:lnTo>
                <a:lnTo>
                  <a:pt x="1345962" y="1542516"/>
                </a:lnTo>
                <a:lnTo>
                  <a:pt x="1345962" y="1486968"/>
                </a:lnTo>
                <a:lnTo>
                  <a:pt x="1388691" y="1486968"/>
                </a:lnTo>
                <a:lnTo>
                  <a:pt x="1388691" y="1452785"/>
                </a:lnTo>
                <a:lnTo>
                  <a:pt x="1427147" y="1452785"/>
                </a:lnTo>
                <a:lnTo>
                  <a:pt x="1427147" y="1397238"/>
                </a:lnTo>
                <a:lnTo>
                  <a:pt x="1465603" y="1397238"/>
                </a:lnTo>
                <a:lnTo>
                  <a:pt x="1465603" y="1337417"/>
                </a:lnTo>
                <a:lnTo>
                  <a:pt x="1764706" y="1337417"/>
                </a:lnTo>
                <a:lnTo>
                  <a:pt x="1764706" y="1281869"/>
                </a:lnTo>
                <a:lnTo>
                  <a:pt x="1798889" y="1281869"/>
                </a:lnTo>
                <a:lnTo>
                  <a:pt x="1798889" y="1264778"/>
                </a:lnTo>
                <a:lnTo>
                  <a:pt x="1935622" y="1264778"/>
                </a:lnTo>
                <a:lnTo>
                  <a:pt x="1935622" y="1239140"/>
                </a:lnTo>
                <a:lnTo>
                  <a:pt x="1986897" y="1239140"/>
                </a:lnTo>
                <a:lnTo>
                  <a:pt x="1986897" y="1196411"/>
                </a:lnTo>
                <a:lnTo>
                  <a:pt x="2059536" y="1196411"/>
                </a:lnTo>
                <a:lnTo>
                  <a:pt x="2059536" y="1162228"/>
                </a:lnTo>
                <a:lnTo>
                  <a:pt x="2097992" y="1162228"/>
                </a:lnTo>
                <a:lnTo>
                  <a:pt x="2097992" y="1102408"/>
                </a:lnTo>
                <a:lnTo>
                  <a:pt x="2187723" y="1102408"/>
                </a:lnTo>
                <a:lnTo>
                  <a:pt x="2187723" y="1076770"/>
                </a:lnTo>
                <a:lnTo>
                  <a:pt x="2474007" y="1076770"/>
                </a:lnTo>
                <a:lnTo>
                  <a:pt x="2474007" y="1029768"/>
                </a:lnTo>
                <a:lnTo>
                  <a:pt x="2546646" y="1029768"/>
                </a:lnTo>
                <a:lnTo>
                  <a:pt x="2546646" y="999858"/>
                </a:lnTo>
                <a:lnTo>
                  <a:pt x="2623558" y="999858"/>
                </a:lnTo>
                <a:lnTo>
                  <a:pt x="2623558" y="944310"/>
                </a:lnTo>
                <a:lnTo>
                  <a:pt x="2696198" y="944310"/>
                </a:lnTo>
                <a:lnTo>
                  <a:pt x="2696198" y="922946"/>
                </a:lnTo>
                <a:lnTo>
                  <a:pt x="2734654" y="922946"/>
                </a:lnTo>
                <a:lnTo>
                  <a:pt x="2734654" y="893036"/>
                </a:lnTo>
                <a:lnTo>
                  <a:pt x="2785928" y="893036"/>
                </a:lnTo>
                <a:lnTo>
                  <a:pt x="2785928" y="875944"/>
                </a:lnTo>
                <a:lnTo>
                  <a:pt x="2862841" y="875944"/>
                </a:lnTo>
                <a:lnTo>
                  <a:pt x="2862841" y="824669"/>
                </a:lnTo>
                <a:lnTo>
                  <a:pt x="3097850" y="824669"/>
                </a:lnTo>
                <a:lnTo>
                  <a:pt x="3097850" y="790486"/>
                </a:lnTo>
                <a:lnTo>
                  <a:pt x="3097850" y="753415"/>
                </a:lnTo>
                <a:lnTo>
                  <a:pt x="3136306" y="752030"/>
                </a:lnTo>
                <a:lnTo>
                  <a:pt x="3230310" y="752030"/>
                </a:lnTo>
                <a:lnTo>
                  <a:pt x="3230310" y="692210"/>
                </a:lnTo>
                <a:lnTo>
                  <a:pt x="3285857" y="692210"/>
                </a:lnTo>
                <a:lnTo>
                  <a:pt x="3285857" y="670845"/>
                </a:lnTo>
                <a:lnTo>
                  <a:pt x="3345678" y="670845"/>
                </a:lnTo>
                <a:lnTo>
                  <a:pt x="3345678" y="623843"/>
                </a:lnTo>
                <a:lnTo>
                  <a:pt x="3405499" y="623843"/>
                </a:lnTo>
                <a:lnTo>
                  <a:pt x="3405499" y="593933"/>
                </a:lnTo>
                <a:lnTo>
                  <a:pt x="3508048" y="593933"/>
                </a:lnTo>
                <a:lnTo>
                  <a:pt x="3508048" y="559750"/>
                </a:lnTo>
                <a:lnTo>
                  <a:pt x="3734512" y="559750"/>
                </a:lnTo>
                <a:lnTo>
                  <a:pt x="3734512" y="478565"/>
                </a:lnTo>
                <a:lnTo>
                  <a:pt x="3734512" y="478565"/>
                </a:lnTo>
                <a:lnTo>
                  <a:pt x="3772968" y="478565"/>
                </a:lnTo>
                <a:lnTo>
                  <a:pt x="3772968" y="393107"/>
                </a:lnTo>
                <a:lnTo>
                  <a:pt x="3990886" y="393107"/>
                </a:lnTo>
                <a:lnTo>
                  <a:pt x="3990886" y="277738"/>
                </a:lnTo>
                <a:lnTo>
                  <a:pt x="4174620" y="277738"/>
                </a:lnTo>
                <a:lnTo>
                  <a:pt x="4174620" y="0"/>
                </a:ln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16" name="Freeform: Shape 115"/>
          <p:cNvSpPr/>
          <p:nvPr/>
        </p:nvSpPr>
        <p:spPr bwMode="auto">
          <a:xfrm>
            <a:off x="6655224" y="4382390"/>
            <a:ext cx="4136901" cy="1133817"/>
          </a:xfrm>
          <a:custGeom>
            <a:avLst/>
            <a:gdLst>
              <a:gd name="connsiteX0" fmla="*/ 0 w 4176676"/>
              <a:gd name="connsiteY0" fmla="*/ 1144719 h 1144719"/>
              <a:gd name="connsiteX1" fmla="*/ 123753 w 4176676"/>
              <a:gd name="connsiteY1" fmla="*/ 1144719 h 1144719"/>
              <a:gd name="connsiteX2" fmla="*/ 123753 w 4176676"/>
              <a:gd name="connsiteY2" fmla="*/ 1106906 h 1144719"/>
              <a:gd name="connsiteX3" fmla="*/ 398761 w 4176676"/>
              <a:gd name="connsiteY3" fmla="*/ 1106906 h 1144719"/>
              <a:gd name="connsiteX4" fmla="*/ 398761 w 4176676"/>
              <a:gd name="connsiteY4" fmla="*/ 1075967 h 1144719"/>
              <a:gd name="connsiteX5" fmla="*/ 745958 w 4176676"/>
              <a:gd name="connsiteY5" fmla="*/ 1075967 h 1144719"/>
              <a:gd name="connsiteX6" fmla="*/ 745958 w 4176676"/>
              <a:gd name="connsiteY6" fmla="*/ 1045029 h 1144719"/>
              <a:gd name="connsiteX7" fmla="*/ 890337 w 4176676"/>
              <a:gd name="connsiteY7" fmla="*/ 1045029 h 1144719"/>
              <a:gd name="connsiteX8" fmla="*/ 890337 w 4176676"/>
              <a:gd name="connsiteY8" fmla="*/ 1014091 h 1144719"/>
              <a:gd name="connsiteX9" fmla="*/ 996902 w 4176676"/>
              <a:gd name="connsiteY9" fmla="*/ 1014091 h 1144719"/>
              <a:gd name="connsiteX10" fmla="*/ 996902 w 4176676"/>
              <a:gd name="connsiteY10" fmla="*/ 976277 h 1144719"/>
              <a:gd name="connsiteX11" fmla="*/ 1210033 w 4176676"/>
              <a:gd name="connsiteY11" fmla="*/ 976277 h 1144719"/>
              <a:gd name="connsiteX12" fmla="*/ 1210033 w 4176676"/>
              <a:gd name="connsiteY12" fmla="*/ 938464 h 1144719"/>
              <a:gd name="connsiteX13" fmla="*/ 1282222 w 4176676"/>
              <a:gd name="connsiteY13" fmla="*/ 938464 h 1144719"/>
              <a:gd name="connsiteX14" fmla="*/ 1282222 w 4176676"/>
              <a:gd name="connsiteY14" fmla="*/ 917838 h 1144719"/>
              <a:gd name="connsiteX15" fmla="*/ 1522854 w 4176676"/>
              <a:gd name="connsiteY15" fmla="*/ 917838 h 1144719"/>
              <a:gd name="connsiteX16" fmla="*/ 1522854 w 4176676"/>
              <a:gd name="connsiteY16" fmla="*/ 862836 h 1144719"/>
              <a:gd name="connsiteX17" fmla="*/ 1701609 w 4176676"/>
              <a:gd name="connsiteY17" fmla="*/ 862836 h 1144719"/>
              <a:gd name="connsiteX18" fmla="*/ 1701609 w 4176676"/>
              <a:gd name="connsiteY18" fmla="*/ 828461 h 1144719"/>
              <a:gd name="connsiteX19" fmla="*/ 1801299 w 4176676"/>
              <a:gd name="connsiteY19" fmla="*/ 828461 h 1144719"/>
              <a:gd name="connsiteX20" fmla="*/ 1801299 w 4176676"/>
              <a:gd name="connsiteY20" fmla="*/ 790647 h 1144719"/>
              <a:gd name="connsiteX21" fmla="*/ 1883801 w 4176676"/>
              <a:gd name="connsiteY21" fmla="*/ 790647 h 1144719"/>
              <a:gd name="connsiteX22" fmla="*/ 1883801 w 4176676"/>
              <a:gd name="connsiteY22" fmla="*/ 742521 h 1144719"/>
              <a:gd name="connsiteX23" fmla="*/ 1945678 w 4176676"/>
              <a:gd name="connsiteY23" fmla="*/ 742521 h 1144719"/>
              <a:gd name="connsiteX24" fmla="*/ 1945678 w 4176676"/>
              <a:gd name="connsiteY24" fmla="*/ 690957 h 1144719"/>
              <a:gd name="connsiteX25" fmla="*/ 2035055 w 4176676"/>
              <a:gd name="connsiteY25" fmla="*/ 690957 h 1144719"/>
              <a:gd name="connsiteX26" fmla="*/ 2035055 w 4176676"/>
              <a:gd name="connsiteY26" fmla="*/ 656581 h 1144719"/>
              <a:gd name="connsiteX27" fmla="*/ 2289437 w 4176676"/>
              <a:gd name="connsiteY27" fmla="*/ 656581 h 1144719"/>
              <a:gd name="connsiteX28" fmla="*/ 2289437 w 4176676"/>
              <a:gd name="connsiteY28" fmla="*/ 567203 h 1144719"/>
              <a:gd name="connsiteX29" fmla="*/ 2481943 w 4176676"/>
              <a:gd name="connsiteY29" fmla="*/ 567203 h 1144719"/>
              <a:gd name="connsiteX30" fmla="*/ 2481943 w 4176676"/>
              <a:gd name="connsiteY30" fmla="*/ 536265 h 1144719"/>
              <a:gd name="connsiteX31" fmla="*/ 2564445 w 4176676"/>
              <a:gd name="connsiteY31" fmla="*/ 536265 h 1144719"/>
              <a:gd name="connsiteX32" fmla="*/ 2564445 w 4176676"/>
              <a:gd name="connsiteY32" fmla="*/ 505327 h 1144719"/>
              <a:gd name="connsiteX33" fmla="*/ 2681323 w 4176676"/>
              <a:gd name="connsiteY33" fmla="*/ 505327 h 1144719"/>
              <a:gd name="connsiteX34" fmla="*/ 2681323 w 4176676"/>
              <a:gd name="connsiteY34" fmla="*/ 484701 h 1144719"/>
              <a:gd name="connsiteX35" fmla="*/ 2798201 w 4176676"/>
              <a:gd name="connsiteY35" fmla="*/ 484701 h 1144719"/>
              <a:gd name="connsiteX36" fmla="*/ 2798201 w 4176676"/>
              <a:gd name="connsiteY36" fmla="*/ 426262 h 1144719"/>
              <a:gd name="connsiteX37" fmla="*/ 2884141 w 4176676"/>
              <a:gd name="connsiteY37" fmla="*/ 426262 h 1144719"/>
              <a:gd name="connsiteX38" fmla="*/ 2884141 w 4176676"/>
              <a:gd name="connsiteY38" fmla="*/ 398761 h 1144719"/>
              <a:gd name="connsiteX39" fmla="*/ 2973519 w 4176676"/>
              <a:gd name="connsiteY39" fmla="*/ 398761 h 1144719"/>
              <a:gd name="connsiteX40" fmla="*/ 2973519 w 4176676"/>
              <a:gd name="connsiteY40" fmla="*/ 350635 h 1144719"/>
              <a:gd name="connsiteX41" fmla="*/ 3007894 w 4176676"/>
              <a:gd name="connsiteY41" fmla="*/ 350635 h 1144719"/>
              <a:gd name="connsiteX42" fmla="*/ 3007894 w 4176676"/>
              <a:gd name="connsiteY42" fmla="*/ 309384 h 1144719"/>
              <a:gd name="connsiteX43" fmla="*/ 3073209 w 4176676"/>
              <a:gd name="connsiteY43" fmla="*/ 309384 h 1144719"/>
              <a:gd name="connsiteX44" fmla="*/ 3073209 w 4176676"/>
              <a:gd name="connsiteY44" fmla="*/ 244070 h 1144719"/>
              <a:gd name="connsiteX45" fmla="*/ 3207275 w 4176676"/>
              <a:gd name="connsiteY45" fmla="*/ 244070 h 1144719"/>
              <a:gd name="connsiteX46" fmla="*/ 3207275 w 4176676"/>
              <a:gd name="connsiteY46" fmla="*/ 244070 h 1144719"/>
              <a:gd name="connsiteX47" fmla="*/ 3207275 w 4176676"/>
              <a:gd name="connsiteY47" fmla="*/ 209694 h 1144719"/>
              <a:gd name="connsiteX48" fmla="*/ 3372279 w 4176676"/>
              <a:gd name="connsiteY48" fmla="*/ 209694 h 1144719"/>
              <a:gd name="connsiteX49" fmla="*/ 3372279 w 4176676"/>
              <a:gd name="connsiteY49" fmla="*/ 161567 h 1144719"/>
              <a:gd name="connsiteX50" fmla="*/ 3392905 w 4176676"/>
              <a:gd name="connsiteY50" fmla="*/ 161567 h 1144719"/>
              <a:gd name="connsiteX51" fmla="*/ 3392905 w 4176676"/>
              <a:gd name="connsiteY51" fmla="*/ 110003 h 1144719"/>
              <a:gd name="connsiteX52" fmla="*/ 3540722 w 4176676"/>
              <a:gd name="connsiteY52" fmla="*/ 110003 h 1144719"/>
              <a:gd name="connsiteX53" fmla="*/ 3540722 w 4176676"/>
              <a:gd name="connsiteY53" fmla="*/ 68752 h 1144719"/>
              <a:gd name="connsiteX54" fmla="*/ 3743540 w 4176676"/>
              <a:gd name="connsiteY54" fmla="*/ 68752 h 1144719"/>
              <a:gd name="connsiteX55" fmla="*/ 3743540 w 4176676"/>
              <a:gd name="connsiteY55" fmla="*/ 0 h 1144719"/>
              <a:gd name="connsiteX56" fmla="*/ 4176676 w 4176676"/>
              <a:gd name="connsiteY56" fmla="*/ 0 h 1144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176676" h="1144719">
                <a:moveTo>
                  <a:pt x="0" y="1144719"/>
                </a:moveTo>
                <a:lnTo>
                  <a:pt x="123753" y="1144719"/>
                </a:lnTo>
                <a:lnTo>
                  <a:pt x="123753" y="1106906"/>
                </a:lnTo>
                <a:lnTo>
                  <a:pt x="398761" y="1106906"/>
                </a:lnTo>
                <a:lnTo>
                  <a:pt x="398761" y="1075967"/>
                </a:lnTo>
                <a:lnTo>
                  <a:pt x="745958" y="1075967"/>
                </a:lnTo>
                <a:lnTo>
                  <a:pt x="745958" y="1045029"/>
                </a:lnTo>
                <a:lnTo>
                  <a:pt x="890337" y="1045029"/>
                </a:lnTo>
                <a:lnTo>
                  <a:pt x="890337" y="1014091"/>
                </a:lnTo>
                <a:lnTo>
                  <a:pt x="996902" y="1014091"/>
                </a:lnTo>
                <a:lnTo>
                  <a:pt x="996902" y="976277"/>
                </a:lnTo>
                <a:lnTo>
                  <a:pt x="1210033" y="976277"/>
                </a:lnTo>
                <a:lnTo>
                  <a:pt x="1210033" y="938464"/>
                </a:lnTo>
                <a:lnTo>
                  <a:pt x="1282222" y="938464"/>
                </a:lnTo>
                <a:lnTo>
                  <a:pt x="1282222" y="917838"/>
                </a:lnTo>
                <a:lnTo>
                  <a:pt x="1522854" y="917838"/>
                </a:lnTo>
                <a:lnTo>
                  <a:pt x="1522854" y="862836"/>
                </a:lnTo>
                <a:lnTo>
                  <a:pt x="1701609" y="862836"/>
                </a:lnTo>
                <a:lnTo>
                  <a:pt x="1701609" y="828461"/>
                </a:lnTo>
                <a:lnTo>
                  <a:pt x="1801299" y="828461"/>
                </a:lnTo>
                <a:lnTo>
                  <a:pt x="1801299" y="790647"/>
                </a:lnTo>
                <a:lnTo>
                  <a:pt x="1883801" y="790647"/>
                </a:lnTo>
                <a:lnTo>
                  <a:pt x="1883801" y="742521"/>
                </a:lnTo>
                <a:lnTo>
                  <a:pt x="1945678" y="742521"/>
                </a:lnTo>
                <a:lnTo>
                  <a:pt x="1945678" y="690957"/>
                </a:lnTo>
                <a:lnTo>
                  <a:pt x="2035055" y="690957"/>
                </a:lnTo>
                <a:lnTo>
                  <a:pt x="2035055" y="656581"/>
                </a:lnTo>
                <a:lnTo>
                  <a:pt x="2289437" y="656581"/>
                </a:lnTo>
                <a:lnTo>
                  <a:pt x="2289437" y="567203"/>
                </a:lnTo>
                <a:lnTo>
                  <a:pt x="2481943" y="567203"/>
                </a:lnTo>
                <a:lnTo>
                  <a:pt x="2481943" y="536265"/>
                </a:lnTo>
                <a:lnTo>
                  <a:pt x="2564445" y="536265"/>
                </a:lnTo>
                <a:lnTo>
                  <a:pt x="2564445" y="505327"/>
                </a:lnTo>
                <a:lnTo>
                  <a:pt x="2681323" y="505327"/>
                </a:lnTo>
                <a:lnTo>
                  <a:pt x="2681323" y="484701"/>
                </a:lnTo>
                <a:lnTo>
                  <a:pt x="2798201" y="484701"/>
                </a:lnTo>
                <a:lnTo>
                  <a:pt x="2798201" y="426262"/>
                </a:lnTo>
                <a:lnTo>
                  <a:pt x="2884141" y="426262"/>
                </a:lnTo>
                <a:lnTo>
                  <a:pt x="2884141" y="398761"/>
                </a:lnTo>
                <a:lnTo>
                  <a:pt x="2973519" y="398761"/>
                </a:lnTo>
                <a:lnTo>
                  <a:pt x="2973519" y="350635"/>
                </a:lnTo>
                <a:lnTo>
                  <a:pt x="3007894" y="350635"/>
                </a:lnTo>
                <a:lnTo>
                  <a:pt x="3007894" y="309384"/>
                </a:lnTo>
                <a:lnTo>
                  <a:pt x="3073209" y="309384"/>
                </a:lnTo>
                <a:lnTo>
                  <a:pt x="3073209" y="244070"/>
                </a:lnTo>
                <a:lnTo>
                  <a:pt x="3207275" y="244070"/>
                </a:lnTo>
                <a:lnTo>
                  <a:pt x="3207275" y="244070"/>
                </a:lnTo>
                <a:lnTo>
                  <a:pt x="3207275" y="209694"/>
                </a:lnTo>
                <a:lnTo>
                  <a:pt x="3372279" y="209694"/>
                </a:lnTo>
                <a:lnTo>
                  <a:pt x="3372279" y="161567"/>
                </a:lnTo>
                <a:lnTo>
                  <a:pt x="3392905" y="161567"/>
                </a:lnTo>
                <a:lnTo>
                  <a:pt x="3392905" y="110003"/>
                </a:lnTo>
                <a:lnTo>
                  <a:pt x="3540722" y="110003"/>
                </a:lnTo>
                <a:lnTo>
                  <a:pt x="3540722" y="68752"/>
                </a:lnTo>
                <a:lnTo>
                  <a:pt x="3743540" y="68752"/>
                </a:lnTo>
                <a:lnTo>
                  <a:pt x="3743540" y="0"/>
                </a:lnTo>
                <a:lnTo>
                  <a:pt x="4176676" y="0"/>
                </a:lnTo>
              </a:path>
            </a:pathLst>
          </a:custGeom>
          <a:noFill/>
          <a:ln w="19050">
            <a:solidFill>
              <a:schemeClr val="accent3"/>
            </a:solidFill>
            <a:prstDash val="sysDash"/>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17" name="Rectangle 116"/>
          <p:cNvSpPr/>
          <p:nvPr/>
        </p:nvSpPr>
        <p:spPr>
          <a:xfrm>
            <a:off x="10744968" y="1591352"/>
            <a:ext cx="992579" cy="584775"/>
          </a:xfrm>
          <a:prstGeom prst="rect">
            <a:avLst/>
          </a:prstGeom>
        </p:spPr>
        <p:txBody>
          <a:bodyPr wrap="none">
            <a:spAutoFit/>
          </a:bodyPr>
          <a:lstStyle/>
          <a:p>
            <a:r>
              <a:rPr lang="en-US" sz="1600" b="0" dirty="0"/>
              <a:t>Cirrhosis</a:t>
            </a:r>
          </a:p>
          <a:p>
            <a:r>
              <a:rPr lang="en-US" sz="1600" b="0" dirty="0"/>
              <a:t>control</a:t>
            </a:r>
          </a:p>
        </p:txBody>
      </p:sp>
      <p:sp>
        <p:nvSpPr>
          <p:cNvPr id="118" name="Rectangle 117"/>
          <p:cNvSpPr/>
          <p:nvPr/>
        </p:nvSpPr>
        <p:spPr>
          <a:xfrm>
            <a:off x="10763060" y="4122982"/>
            <a:ext cx="901209" cy="584775"/>
          </a:xfrm>
          <a:prstGeom prst="rect">
            <a:avLst/>
          </a:prstGeom>
        </p:spPr>
        <p:txBody>
          <a:bodyPr wrap="none">
            <a:spAutoFit/>
          </a:bodyPr>
          <a:lstStyle/>
          <a:p>
            <a:r>
              <a:rPr lang="en-US" sz="1600" b="0" dirty="0"/>
              <a:t>Fibrosis</a:t>
            </a:r>
          </a:p>
          <a:p>
            <a:r>
              <a:rPr lang="en-US" sz="1600" b="0" dirty="0"/>
              <a:t>control</a:t>
            </a:r>
          </a:p>
        </p:txBody>
      </p:sp>
      <p:sp>
        <p:nvSpPr>
          <p:cNvPr id="63" name="TextBox 62"/>
          <p:cNvSpPr txBox="1"/>
          <p:nvPr/>
        </p:nvSpPr>
        <p:spPr>
          <a:xfrm>
            <a:off x="6142528" y="1528952"/>
            <a:ext cx="505135" cy="369236"/>
          </a:xfrm>
          <a:prstGeom prst="rect">
            <a:avLst/>
          </a:prstGeom>
          <a:noFill/>
        </p:spPr>
        <p:txBody>
          <a:bodyPr wrap="none" rtlCol="0">
            <a:spAutoFit/>
          </a:bodyPr>
          <a:lstStyle/>
          <a:p>
            <a:pPr algn="r"/>
            <a:r>
              <a:rPr lang="en-US" b="0" dirty="0"/>
              <a:t>0.6</a:t>
            </a:r>
          </a:p>
        </p:txBody>
      </p:sp>
      <p:cxnSp>
        <p:nvCxnSpPr>
          <p:cNvPr id="64" name="Straight Connector 63"/>
          <p:cNvCxnSpPr/>
          <p:nvPr/>
        </p:nvCxnSpPr>
        <p:spPr bwMode="auto">
          <a:xfrm>
            <a:off x="6579486" y="3630044"/>
            <a:ext cx="67009" cy="0"/>
          </a:xfrm>
          <a:prstGeom prst="line">
            <a:avLst/>
          </a:prstGeom>
          <a:noFill/>
          <a:ln w="28575" cap="flat" cmpd="sng" algn="ctr">
            <a:solidFill>
              <a:schemeClr val="tx1"/>
            </a:solidFill>
            <a:prstDash val="solid"/>
            <a:round/>
            <a:headEnd type="none" w="med" len="med"/>
            <a:tailEnd type="none" w="med" len="med"/>
          </a:ln>
          <a:effectLst/>
        </p:spPr>
      </p:cxnSp>
      <p:grpSp>
        <p:nvGrpSpPr>
          <p:cNvPr id="62" name="Group 1">
            <a:extLst>
              <a:ext uri="{FF2B5EF4-FFF2-40B4-BE49-F238E27FC236}">
                <a16:creationId xmlns:a16="http://schemas.microsoft.com/office/drawing/2014/main" id="{956D04A1-08C9-45C7-BCC2-436EC17ED451}"/>
              </a:ext>
            </a:extLst>
          </p:cNvPr>
          <p:cNvGrpSpPr>
            <a:grpSpLocks/>
          </p:cNvGrpSpPr>
          <p:nvPr/>
        </p:nvGrpSpPr>
        <p:grpSpPr bwMode="auto">
          <a:xfrm>
            <a:off x="9192405" y="6207989"/>
            <a:ext cx="2672654" cy="450733"/>
            <a:chOff x="9289790" y="4481726"/>
            <a:chExt cx="2673350" cy="450347"/>
          </a:xfrm>
        </p:grpSpPr>
        <p:pic>
          <p:nvPicPr>
            <p:cNvPr id="65" name="Picture 9">
              <a:extLst>
                <a:ext uri="{FF2B5EF4-FFF2-40B4-BE49-F238E27FC236}">
                  <a16:creationId xmlns:a16="http://schemas.microsoft.com/office/drawing/2014/main" id="{5A0DD091-B067-4DD0-8B43-D488378178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6" name="Rectangle 8">
              <a:extLst>
                <a:ext uri="{FF2B5EF4-FFF2-40B4-BE49-F238E27FC236}">
                  <a16:creationId xmlns:a16="http://schemas.microsoft.com/office/drawing/2014/main" id="{ED00569D-FDCD-458C-B7CC-071633375DEF}"/>
                </a:ext>
              </a:extLst>
            </p:cNvPr>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3867515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12458" y="239788"/>
            <a:ext cx="10863952" cy="1102739"/>
          </a:xfrm>
        </p:spPr>
        <p:txBody>
          <a:bodyPr/>
          <a:lstStyle/>
          <a:p>
            <a:pPr eaLnBrk="1" hangingPunct="1"/>
            <a:r>
              <a:rPr lang="en-US" altLang="en-US" dirty="0"/>
              <a:t>Disclosures</a:t>
            </a:r>
          </a:p>
        </p:txBody>
      </p:sp>
      <p:sp>
        <p:nvSpPr>
          <p:cNvPr id="29699" name="Rectangle 3"/>
          <p:cNvSpPr>
            <a:spLocks noGrp="1" noChangeArrowheads="1"/>
          </p:cNvSpPr>
          <p:nvPr>
            <p:ph idx="1"/>
          </p:nvPr>
        </p:nvSpPr>
        <p:spPr>
          <a:xfrm>
            <a:off x="607700" y="1513887"/>
            <a:ext cx="10868712" cy="4648953"/>
          </a:xfrm>
        </p:spPr>
        <p:txBody>
          <a:bodyPr rtlCol="0">
            <a:noAutofit/>
          </a:bodyPr>
          <a:lstStyle/>
          <a:p>
            <a:pPr marL="0" indent="0" eaLnBrk="1" hangingPunct="1">
              <a:buClr>
                <a:schemeClr val="accent6"/>
              </a:buClr>
              <a:buNone/>
              <a:defRPr/>
            </a:pPr>
            <a:r>
              <a:rPr lang="en-US" sz="3200" b="1" dirty="0">
                <a:solidFill>
                  <a:schemeClr val="accent3"/>
                </a:solidFill>
              </a:rPr>
              <a:t>David L. Wyles, MD, </a:t>
            </a:r>
            <a:r>
              <a:rPr lang="en-US" sz="3200" dirty="0">
                <a:solidFill>
                  <a:schemeClr val="tx2">
                    <a:lumMod val="20000"/>
                    <a:lumOff val="80000"/>
                  </a:schemeClr>
                </a:solidFill>
              </a:rPr>
              <a:t>has disclosed that he has received consulting fees from AbbVie, Gilead Sciences, and Merck and funds for research support from AbbVie, Gilead Sciences, Merck, and Tacere (all paid to UC Regents).</a:t>
            </a:r>
          </a:p>
          <a:p>
            <a:pPr marL="0" indent="0" eaLnBrk="1" hangingPunct="1">
              <a:buClr>
                <a:schemeClr val="accent6"/>
              </a:buClr>
              <a:buNone/>
              <a:defRPr/>
            </a:pPr>
            <a:endParaRPr lang="en-US" sz="3200" dirty="0">
              <a:solidFill>
                <a:schemeClr val="tx2">
                  <a:lumMod val="20000"/>
                  <a:lumOff val="80000"/>
                </a:schemeClr>
              </a:solidFill>
            </a:endParaRPr>
          </a:p>
        </p:txBody>
      </p:sp>
    </p:spTree>
    <p:extLst>
      <p:ext uri="{BB962C8B-B14F-4D97-AF65-F5344CB8AC3E}">
        <p14:creationId xmlns:p14="http://schemas.microsoft.com/office/powerpoint/2010/main" val="71797871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Key Considerations for Genotype 1/4 Decompensated Cirrhosis</a:t>
            </a:r>
            <a:endParaRPr lang="en-US" dirty="0"/>
          </a:p>
        </p:txBody>
      </p:sp>
      <p:sp>
        <p:nvSpPr>
          <p:cNvPr id="3" name="Content Placeholder 2"/>
          <p:cNvSpPr>
            <a:spLocks noGrp="1"/>
          </p:cNvSpPr>
          <p:nvPr>
            <p:ph idx="1"/>
          </p:nvPr>
        </p:nvSpPr>
        <p:spPr/>
        <p:txBody>
          <a:bodyPr/>
          <a:lstStyle/>
          <a:p>
            <a:r>
              <a:rPr lang="en-US" altLang="en-US" dirty="0"/>
              <a:t>Treatment options are more limited than for pts without cirrhosis or with compensated cirrhosis</a:t>
            </a:r>
          </a:p>
          <a:p>
            <a:pPr lvl="1"/>
            <a:r>
              <a:rPr lang="en-US" altLang="en-US" dirty="0"/>
              <a:t>SVR rates are generally lower </a:t>
            </a:r>
          </a:p>
          <a:p>
            <a:r>
              <a:rPr lang="en-US" altLang="en-US" b="1" dirty="0">
                <a:solidFill>
                  <a:srgbClr val="FFC000"/>
                </a:solidFill>
              </a:rPr>
              <a:t>Protease inhibitors are not recommended for CPT B or C</a:t>
            </a:r>
          </a:p>
          <a:p>
            <a:r>
              <a:rPr lang="en-US" altLang="en-US" dirty="0"/>
              <a:t>Continuing role for ribavirin</a:t>
            </a:r>
          </a:p>
          <a:p>
            <a:pPr lvl="1"/>
            <a:r>
              <a:rPr lang="en-US" altLang="en-US" dirty="0"/>
              <a:t>Low dose for CPT C; weight-based for CPT B with SOF/VEL</a:t>
            </a:r>
          </a:p>
          <a:p>
            <a:r>
              <a:rPr lang="en-US" altLang="en-US" dirty="0"/>
              <a:t>Extend duration to 24 wks if RBV ineligible</a:t>
            </a:r>
          </a:p>
        </p:txBody>
      </p:sp>
      <p:grpSp>
        <p:nvGrpSpPr>
          <p:cNvPr id="4" name="Group 1"/>
          <p:cNvGrpSpPr>
            <a:grpSpLocks/>
          </p:cNvGrpSpPr>
          <p:nvPr/>
        </p:nvGrpSpPr>
        <p:grpSpPr bwMode="auto">
          <a:xfrm>
            <a:off x="9192405" y="6207989"/>
            <a:ext cx="2672654" cy="450733"/>
            <a:chOff x="9289790" y="4481726"/>
            <a:chExt cx="2673350" cy="450347"/>
          </a:xfrm>
        </p:grpSpPr>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412642" y="6349581"/>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kern="0" dirty="0">
                <a:solidFill>
                  <a:schemeClr val="bg2"/>
                </a:solidFill>
              </a:rPr>
              <a:t>AASLD/IDSA. HCV guidance. April 2017</a:t>
            </a:r>
            <a:r>
              <a:rPr lang="pt-BR" altLang="en-US" sz="1400" b="0" dirty="0">
                <a:solidFill>
                  <a:schemeClr val="bg2"/>
                </a:solidFill>
              </a:rPr>
              <a:t>.</a:t>
            </a:r>
            <a:endParaRPr lang="en-US" altLang="en-US" sz="1400" b="0" dirty="0">
              <a:solidFill>
                <a:schemeClr val="bg2"/>
              </a:solidFill>
            </a:endParaRPr>
          </a:p>
        </p:txBody>
      </p:sp>
    </p:spTree>
    <p:extLst>
      <p:ext uri="{BB962C8B-B14F-4D97-AF65-F5344CB8AC3E}">
        <p14:creationId xmlns:p14="http://schemas.microsoft.com/office/powerpoint/2010/main" val="721204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AASLD/IDSA Guidance for Pts With GT1 HCV and Decompensated Cirrhosis</a:t>
            </a:r>
            <a:endParaRPr lang="en-US" dirty="0"/>
          </a:p>
        </p:txBody>
      </p:sp>
      <p:sp>
        <p:nvSpPr>
          <p:cNvPr id="3" name="Content Placeholder 2"/>
          <p:cNvSpPr>
            <a:spLocks noGrp="1"/>
          </p:cNvSpPr>
          <p:nvPr>
            <p:ph idx="1"/>
          </p:nvPr>
        </p:nvSpPr>
        <p:spPr/>
        <p:txBody>
          <a:bodyPr/>
          <a:lstStyle/>
          <a:p>
            <a:r>
              <a:rPr lang="en-US" altLang="en-US" dirty="0"/>
              <a:t>Refer to experienced HCV provider (ideally liver transplant center)</a:t>
            </a:r>
          </a:p>
          <a:p>
            <a:endParaRPr lang="en-US" dirty="0"/>
          </a:p>
        </p:txBody>
      </p:sp>
      <p:grpSp>
        <p:nvGrpSpPr>
          <p:cNvPr id="4" name="Group 1"/>
          <p:cNvGrpSpPr>
            <a:grpSpLocks/>
          </p:cNvGrpSpPr>
          <p:nvPr/>
        </p:nvGrpSpPr>
        <p:grpSpPr bwMode="auto">
          <a:xfrm>
            <a:off x="9192405" y="6207989"/>
            <a:ext cx="2672654" cy="450733"/>
            <a:chOff x="9289790" y="4481726"/>
            <a:chExt cx="2673350" cy="450347"/>
          </a:xfrm>
        </p:grpSpPr>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8" name="Rectangle 7"/>
          <p:cNvSpPr/>
          <p:nvPr/>
        </p:nvSpPr>
        <p:spPr>
          <a:xfrm>
            <a:off x="725488" y="4477114"/>
            <a:ext cx="5757855" cy="369236"/>
          </a:xfrm>
          <a:prstGeom prst="rect">
            <a:avLst/>
          </a:prstGeom>
        </p:spPr>
        <p:txBody>
          <a:bodyPr wrap="square">
            <a:spAutoFit/>
          </a:bodyPr>
          <a:lstStyle/>
          <a:p>
            <a:pPr>
              <a:defRPr/>
            </a:pPr>
            <a:r>
              <a:rPr lang="en-US" b="0" dirty="0"/>
              <a:t>*Initial dose: 600 mg/day, increase as tolerated.</a:t>
            </a:r>
          </a:p>
        </p:txBody>
      </p:sp>
      <p:graphicFrame>
        <p:nvGraphicFramePr>
          <p:cNvPr id="9" name="Table 8"/>
          <p:cNvGraphicFramePr>
            <a:graphicFrameLocks noGrp="1"/>
          </p:cNvGraphicFramePr>
          <p:nvPr>
            <p:extLst>
              <p:ext uri="{D42A27DB-BD31-4B8C-83A1-F6EECF244321}">
                <p14:modId xmlns:p14="http://schemas.microsoft.com/office/powerpoint/2010/main" val="3236585986"/>
              </p:ext>
            </p:extLst>
          </p:nvPr>
        </p:nvGraphicFramePr>
        <p:xfrm>
          <a:off x="725488" y="2494607"/>
          <a:ext cx="10753726" cy="1981277"/>
        </p:xfrm>
        <a:graphic>
          <a:graphicData uri="http://schemas.openxmlformats.org/drawingml/2006/table">
            <a:tbl>
              <a:tblPr>
                <a:tableStyleId>{125E5076-3810-47DD-B79F-674D7AD40C01}</a:tableStyleId>
              </a:tblPr>
              <a:tblGrid>
                <a:gridCol w="2501409">
                  <a:extLst>
                    <a:ext uri="{9D8B030D-6E8A-4147-A177-3AD203B41FA5}">
                      <a16:colId xmlns:a16="http://schemas.microsoft.com/office/drawing/2014/main" val="20000"/>
                    </a:ext>
                  </a:extLst>
                </a:gridCol>
                <a:gridCol w="2396211">
                  <a:extLst>
                    <a:ext uri="{9D8B030D-6E8A-4147-A177-3AD203B41FA5}">
                      <a16:colId xmlns:a16="http://schemas.microsoft.com/office/drawing/2014/main" val="20001"/>
                    </a:ext>
                  </a:extLst>
                </a:gridCol>
                <a:gridCol w="2863765">
                  <a:extLst>
                    <a:ext uri="{9D8B030D-6E8A-4147-A177-3AD203B41FA5}">
                      <a16:colId xmlns:a16="http://schemas.microsoft.com/office/drawing/2014/main" val="20002"/>
                    </a:ext>
                  </a:extLst>
                </a:gridCol>
                <a:gridCol w="2992341">
                  <a:extLst>
                    <a:ext uri="{9D8B030D-6E8A-4147-A177-3AD203B41FA5}">
                      <a16:colId xmlns:a16="http://schemas.microsoft.com/office/drawing/2014/main" val="20003"/>
                    </a:ext>
                  </a:extLst>
                </a:gridCol>
              </a:tblGrid>
              <a:tr h="3961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GT1 Population</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DCV + SOF</a:t>
                      </a:r>
                    </a:p>
                  </a:txBody>
                  <a:tcPr marL="91413" marR="91413" marT="45714" marB="45714" horzOverflow="overflow">
                    <a:lnL>
                      <a:noFill/>
                    </a:lnL>
                    <a:lnR>
                      <a:noFill/>
                    </a:lnR>
                    <a:lnT>
                      <a:noFill/>
                    </a:lnT>
                    <a:lnB>
                      <a:noFill/>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LDV/SOF</a:t>
                      </a:r>
                    </a:p>
                  </a:txBody>
                  <a:tcPr marL="91413" marR="91413" marT="45714" marB="45714" horzOverflow="overflow">
                    <a:lnL>
                      <a:noFill/>
                    </a:lnL>
                    <a:lnR>
                      <a:noFill/>
                    </a:lnR>
                    <a:lnT>
                      <a:noFill/>
                    </a:lnT>
                    <a:lnB>
                      <a:noFill/>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SOF/VEL</a:t>
                      </a:r>
                    </a:p>
                  </a:txBody>
                  <a:tcPr marL="91413" marR="91413" marT="45714" marB="45714" horzOverflow="overflow">
                    <a:lnL>
                      <a:noFill/>
                    </a:lnL>
                    <a:lnR>
                      <a:noFill/>
                    </a:lnR>
                    <a:lnT>
                      <a:noFill/>
                    </a:lnT>
                    <a:lnB>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11888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u="none" strike="noStrike" kern="1200" cap="none" normalizeH="0" baseline="0" dirty="0">
                          <a:ln>
                            <a:noFill/>
                          </a:ln>
                          <a:solidFill>
                            <a:schemeClr val="bg2">
                              <a:lumMod val="10000"/>
                            </a:schemeClr>
                          </a:solidFill>
                          <a:effectLst/>
                          <a:latin typeface="Arial" panose="020B0604020202020204" pitchFamily="34" charset="0"/>
                          <a:ea typeface="ＭＳ Ｐゴシック" pitchFamily="34" charset="-128"/>
                          <a:cs typeface="Arial" panose="020B0604020202020204" pitchFamily="34" charset="0"/>
                        </a:rPr>
                        <a:t>RBV eligible</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bg2"/>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12 wks +</a:t>
                      </a:r>
                      <a:b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b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low-dose RBV*</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bg2"/>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12 wks +</a:t>
                      </a:r>
                      <a:b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b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low-dose RBV*</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bg2"/>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kern="1200" cap="none" normalizeH="0" baseline="0" dirty="0">
                          <a:ln>
                            <a:noFill/>
                          </a:ln>
                          <a:solidFill>
                            <a:schemeClr val="bg2">
                              <a:lumMod val="10000"/>
                            </a:schemeClr>
                          </a:solidFill>
                          <a:effectLst/>
                          <a:latin typeface="Arial" panose="020B0604020202020204" pitchFamily="34" charset="0"/>
                          <a:ea typeface="+mn-ea"/>
                          <a:cs typeface="Arial" panose="020B0604020202020204" pitchFamily="34" charset="0"/>
                        </a:rPr>
                        <a:t>12 wks + RBV (weight based for CPT B; low dose* for CPT C)</a:t>
                      </a:r>
                      <a:endPar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39614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u="none" strike="noStrike" kern="1200" cap="none" normalizeH="0" baseline="0" dirty="0">
                          <a:ln>
                            <a:noFill/>
                          </a:ln>
                          <a:solidFill>
                            <a:schemeClr val="bg2">
                              <a:lumMod val="10000"/>
                            </a:schemeClr>
                          </a:solidFill>
                          <a:effectLst/>
                          <a:latin typeface="Arial" panose="020B0604020202020204" pitchFamily="34" charset="0"/>
                          <a:ea typeface="ＭＳ Ｐゴシック" pitchFamily="34" charset="-128"/>
                          <a:cs typeface="Arial" panose="020B0604020202020204" pitchFamily="34" charset="0"/>
                        </a:rPr>
                        <a:t>RBV ineligible</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tx1">
                        <a:lumMod val="95000"/>
                      </a:schemeClr>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24 wks</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tx1">
                        <a:lumMod val="95000"/>
                      </a:schemeClr>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24 wks</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tx1">
                        <a:lumMod val="95000"/>
                      </a:schemeClr>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24 wks</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0002"/>
                  </a:ext>
                </a:extLst>
              </a:tr>
            </a:tbl>
          </a:graphicData>
        </a:graphic>
      </p:graphicFrame>
      <p:sp>
        <p:nvSpPr>
          <p:cNvPr id="10" name="Text Box 11">
            <a:extLst>
              <a:ext uri="{FF2B5EF4-FFF2-40B4-BE49-F238E27FC236}">
                <a16:creationId xmlns:a16="http://schemas.microsoft.com/office/drawing/2014/main" id="{D30443D0-1D6D-4229-9A90-2D6EEB52AD5A}"/>
              </a:ext>
            </a:extLst>
          </p:cNvPr>
          <p:cNvSpPr txBox="1">
            <a:spLocks noChangeArrowheads="1"/>
          </p:cNvSpPr>
          <p:nvPr/>
        </p:nvSpPr>
        <p:spPr bwMode="auto">
          <a:xfrm>
            <a:off x="412642" y="6349581"/>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kern="0" dirty="0">
                <a:solidFill>
                  <a:schemeClr val="bg2"/>
                </a:solidFill>
              </a:rPr>
              <a:t>AASLD/IDSA. HCV guidance. April 2017</a:t>
            </a:r>
            <a:r>
              <a:rPr lang="pt-BR" altLang="en-US" sz="1400" b="0" dirty="0">
                <a:solidFill>
                  <a:schemeClr val="bg2"/>
                </a:solidFill>
              </a:rPr>
              <a:t>.</a:t>
            </a:r>
            <a:endParaRPr lang="en-US" altLang="en-US" sz="1400" b="0" dirty="0">
              <a:solidFill>
                <a:schemeClr val="bg2"/>
              </a:solidFill>
            </a:endParaRPr>
          </a:p>
        </p:txBody>
      </p:sp>
    </p:spTree>
    <p:extLst>
      <p:ext uri="{BB962C8B-B14F-4D97-AF65-F5344CB8AC3E}">
        <p14:creationId xmlns:p14="http://schemas.microsoft.com/office/powerpoint/2010/main" val="1377038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AASLD/IDSA Guidance for Pts With GT1 HCV and Decompensated Cirrhosis</a:t>
            </a:r>
            <a:endParaRPr lang="en-US" dirty="0"/>
          </a:p>
        </p:txBody>
      </p:sp>
      <p:sp>
        <p:nvSpPr>
          <p:cNvPr id="3" name="Content Placeholder 2"/>
          <p:cNvSpPr>
            <a:spLocks noGrp="1"/>
          </p:cNvSpPr>
          <p:nvPr>
            <p:ph idx="1"/>
          </p:nvPr>
        </p:nvSpPr>
        <p:spPr/>
        <p:txBody>
          <a:bodyPr/>
          <a:lstStyle/>
          <a:p>
            <a:r>
              <a:rPr lang="en-US" altLang="en-US" dirty="0"/>
              <a:t>Refer to experienced HCV provider (ideally liver transplant center)</a:t>
            </a:r>
          </a:p>
          <a:p>
            <a:endParaRPr lang="en-US" dirty="0"/>
          </a:p>
        </p:txBody>
      </p:sp>
      <p:grpSp>
        <p:nvGrpSpPr>
          <p:cNvPr id="4" name="Group 1"/>
          <p:cNvGrpSpPr>
            <a:grpSpLocks/>
          </p:cNvGrpSpPr>
          <p:nvPr/>
        </p:nvGrpSpPr>
        <p:grpSpPr bwMode="auto">
          <a:xfrm>
            <a:off x="9192405" y="6207989"/>
            <a:ext cx="2672654" cy="450733"/>
            <a:chOff x="9289790" y="4481726"/>
            <a:chExt cx="2673350" cy="450347"/>
          </a:xfrm>
        </p:grpSpPr>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graphicFrame>
        <p:nvGraphicFramePr>
          <p:cNvPr id="9" name="Table 8"/>
          <p:cNvGraphicFramePr>
            <a:graphicFrameLocks noGrp="1"/>
          </p:cNvGraphicFramePr>
          <p:nvPr>
            <p:extLst>
              <p:ext uri="{D42A27DB-BD31-4B8C-83A1-F6EECF244321}">
                <p14:modId xmlns:p14="http://schemas.microsoft.com/office/powerpoint/2010/main" val="2725467798"/>
              </p:ext>
            </p:extLst>
          </p:nvPr>
        </p:nvGraphicFramePr>
        <p:xfrm>
          <a:off x="725488" y="2494607"/>
          <a:ext cx="10753726" cy="1981277"/>
        </p:xfrm>
        <a:graphic>
          <a:graphicData uri="http://schemas.openxmlformats.org/drawingml/2006/table">
            <a:tbl>
              <a:tblPr>
                <a:tableStyleId>{125E5076-3810-47DD-B79F-674D7AD40C01}</a:tableStyleId>
              </a:tblPr>
              <a:tblGrid>
                <a:gridCol w="2501409">
                  <a:extLst>
                    <a:ext uri="{9D8B030D-6E8A-4147-A177-3AD203B41FA5}">
                      <a16:colId xmlns:a16="http://schemas.microsoft.com/office/drawing/2014/main" val="20000"/>
                    </a:ext>
                  </a:extLst>
                </a:gridCol>
                <a:gridCol w="2396211">
                  <a:extLst>
                    <a:ext uri="{9D8B030D-6E8A-4147-A177-3AD203B41FA5}">
                      <a16:colId xmlns:a16="http://schemas.microsoft.com/office/drawing/2014/main" val="20001"/>
                    </a:ext>
                  </a:extLst>
                </a:gridCol>
                <a:gridCol w="2863765">
                  <a:extLst>
                    <a:ext uri="{9D8B030D-6E8A-4147-A177-3AD203B41FA5}">
                      <a16:colId xmlns:a16="http://schemas.microsoft.com/office/drawing/2014/main" val="20002"/>
                    </a:ext>
                  </a:extLst>
                </a:gridCol>
                <a:gridCol w="2992341">
                  <a:extLst>
                    <a:ext uri="{9D8B030D-6E8A-4147-A177-3AD203B41FA5}">
                      <a16:colId xmlns:a16="http://schemas.microsoft.com/office/drawing/2014/main" val="20003"/>
                    </a:ext>
                  </a:extLst>
                </a:gridCol>
              </a:tblGrid>
              <a:tr h="3961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GT1 Population</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DCV + SOF</a:t>
                      </a:r>
                    </a:p>
                  </a:txBody>
                  <a:tcPr marL="91413" marR="91413" marT="45714" marB="45714" horzOverflow="overflow">
                    <a:lnL>
                      <a:noFill/>
                    </a:lnL>
                    <a:lnR>
                      <a:noFill/>
                    </a:lnR>
                    <a:lnT>
                      <a:noFill/>
                    </a:lnT>
                    <a:lnB>
                      <a:noFill/>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LDV/SOF</a:t>
                      </a:r>
                    </a:p>
                  </a:txBody>
                  <a:tcPr marL="91413" marR="91413" marT="45714" marB="45714" horzOverflow="overflow">
                    <a:lnL>
                      <a:noFill/>
                    </a:lnL>
                    <a:lnR>
                      <a:noFill/>
                    </a:lnR>
                    <a:lnT>
                      <a:noFill/>
                    </a:lnT>
                    <a:lnB>
                      <a:noFill/>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ea typeface="ＭＳ Ｐゴシック" pitchFamily="34" charset="-128"/>
                          <a:cs typeface="Arial" panose="020B0604020202020204" pitchFamily="34" charset="0"/>
                        </a:rPr>
                        <a:t>SOF/VEL</a:t>
                      </a:r>
                    </a:p>
                  </a:txBody>
                  <a:tcPr marL="91413" marR="91413" marT="45714" marB="45714" horzOverflow="overflow">
                    <a:lnL>
                      <a:noFill/>
                    </a:lnL>
                    <a:lnR>
                      <a:noFill/>
                    </a:lnR>
                    <a:lnT>
                      <a:noFill/>
                    </a:lnT>
                    <a:lnB>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11888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000" u="none" strike="noStrike" kern="1200" cap="none" normalizeH="0" baseline="0" dirty="0">
                          <a:ln>
                            <a:noFill/>
                          </a:ln>
                          <a:solidFill>
                            <a:schemeClr val="bg2">
                              <a:lumMod val="10000"/>
                            </a:schemeClr>
                          </a:solidFill>
                          <a:effectLst/>
                          <a:latin typeface="Arial" panose="020B0604020202020204" pitchFamily="34" charset="0"/>
                          <a:ea typeface="ＭＳ Ｐゴシック" pitchFamily="34" charset="-128"/>
                          <a:cs typeface="Arial" panose="020B0604020202020204" pitchFamily="34" charset="0"/>
                        </a:rPr>
                        <a:t>RBV eligible</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bg2"/>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12 wks +</a:t>
                      </a:r>
                      <a:b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b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low-dose RBV*</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bg2"/>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12 wks +</a:t>
                      </a:r>
                      <a:b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b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low-dose RBV*</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bg2"/>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kern="1200" cap="none" normalizeH="0" baseline="0" dirty="0">
                          <a:ln>
                            <a:noFill/>
                          </a:ln>
                          <a:solidFill>
                            <a:schemeClr val="bg2">
                              <a:lumMod val="10000"/>
                            </a:schemeClr>
                          </a:solidFill>
                          <a:effectLst/>
                          <a:latin typeface="Arial" panose="020B0604020202020204" pitchFamily="34" charset="0"/>
                          <a:ea typeface="+mn-ea"/>
                          <a:cs typeface="Arial" panose="020B0604020202020204" pitchFamily="34" charset="0"/>
                        </a:rPr>
                        <a:t>12 wks + RBV (weight based for CPT B; low dose* for CPT C)</a:t>
                      </a:r>
                      <a:endPar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39614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u="none" strike="noStrike" kern="1200" cap="none" normalizeH="0" baseline="0" dirty="0">
                          <a:ln>
                            <a:noFill/>
                          </a:ln>
                          <a:solidFill>
                            <a:schemeClr val="bg2">
                              <a:lumMod val="10000"/>
                            </a:schemeClr>
                          </a:solidFill>
                          <a:effectLst/>
                          <a:latin typeface="Arial" panose="020B0604020202020204" pitchFamily="34" charset="0"/>
                          <a:ea typeface="ＭＳ Ｐゴシック" pitchFamily="34" charset="-128"/>
                          <a:cs typeface="Arial" panose="020B0604020202020204" pitchFamily="34" charset="0"/>
                        </a:rPr>
                        <a:t>RBV ineligible</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tx1">
                        <a:lumMod val="95000"/>
                      </a:schemeClr>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24 wks</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tx1">
                        <a:lumMod val="95000"/>
                      </a:schemeClr>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24 wks</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tx1">
                        <a:lumMod val="95000"/>
                      </a:schemeClr>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altLang="en-US" sz="200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24 wks</a:t>
                      </a:r>
                    </a:p>
                  </a:txBody>
                  <a:tcPr marL="91413" marR="91413" marT="45714" marB="45714" anchor="ctr" horzOverflow="overflow">
                    <a:lnL>
                      <a:noFill/>
                    </a:lnL>
                    <a:lnR>
                      <a:noFill/>
                    </a:lnR>
                    <a:lnT>
                      <a:noFill/>
                    </a:lnT>
                    <a:lnB>
                      <a:noFill/>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0002"/>
                  </a:ext>
                </a:extLst>
              </a:tr>
            </a:tbl>
          </a:graphicData>
        </a:graphic>
      </p:graphicFrame>
      <p:sp>
        <p:nvSpPr>
          <p:cNvPr id="11" name="TextBox 10"/>
          <p:cNvSpPr txBox="1"/>
          <p:nvPr/>
        </p:nvSpPr>
        <p:spPr>
          <a:xfrm>
            <a:off x="1968126" y="4962596"/>
            <a:ext cx="8875261" cy="953859"/>
          </a:xfrm>
          <a:prstGeom prst="rect">
            <a:avLst/>
          </a:prstGeom>
          <a:solidFill>
            <a:schemeClr val="tx2"/>
          </a:solidFill>
        </p:spPr>
        <p:txBody>
          <a:bodyPr wrap="square" rtlCol="0">
            <a:spAutoFit/>
          </a:bodyPr>
          <a:lstStyle/>
          <a:p>
            <a:pPr algn="ctr">
              <a:buNone/>
            </a:pPr>
            <a:r>
              <a:rPr lang="en-US" sz="2799" dirty="0">
                <a:solidFill>
                  <a:schemeClr val="bg2">
                    <a:lumMod val="10000"/>
                  </a:schemeClr>
                </a:solidFill>
              </a:rPr>
              <a:t>But our case pt has experienced </a:t>
            </a:r>
            <a:br>
              <a:rPr lang="en-US" sz="2799" dirty="0">
                <a:solidFill>
                  <a:schemeClr val="bg2">
                    <a:lumMod val="10000"/>
                  </a:schemeClr>
                </a:solidFill>
              </a:rPr>
            </a:br>
            <a:r>
              <a:rPr lang="en-US" sz="2799" dirty="0">
                <a:solidFill>
                  <a:schemeClr val="bg2">
                    <a:lumMod val="10000"/>
                  </a:schemeClr>
                </a:solidFill>
              </a:rPr>
              <a:t>NS5A inhibitor failure and has NS5A RASs</a:t>
            </a:r>
          </a:p>
        </p:txBody>
      </p:sp>
      <p:sp>
        <p:nvSpPr>
          <p:cNvPr id="12" name="Text Box 11">
            <a:extLst>
              <a:ext uri="{FF2B5EF4-FFF2-40B4-BE49-F238E27FC236}">
                <a16:creationId xmlns:a16="http://schemas.microsoft.com/office/drawing/2014/main" id="{230D7324-0C97-4F06-ABE6-5FEBD86C5AE8}"/>
              </a:ext>
            </a:extLst>
          </p:cNvPr>
          <p:cNvSpPr txBox="1">
            <a:spLocks noChangeArrowheads="1"/>
          </p:cNvSpPr>
          <p:nvPr/>
        </p:nvSpPr>
        <p:spPr bwMode="auto">
          <a:xfrm>
            <a:off x="412642" y="6349581"/>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kern="0" dirty="0">
                <a:solidFill>
                  <a:schemeClr val="bg2"/>
                </a:solidFill>
              </a:rPr>
              <a:t>AASLD/IDSA. HCV guidance. April 2017</a:t>
            </a:r>
            <a:r>
              <a:rPr lang="pt-BR" altLang="en-US" sz="1400" b="0" dirty="0">
                <a:solidFill>
                  <a:schemeClr val="bg2"/>
                </a:solidFill>
              </a:rPr>
              <a:t>.</a:t>
            </a:r>
            <a:endParaRPr lang="en-US" altLang="en-US" sz="1400" b="0" dirty="0">
              <a:solidFill>
                <a:schemeClr val="bg2"/>
              </a:solidFill>
            </a:endParaRPr>
          </a:p>
        </p:txBody>
      </p:sp>
      <p:sp>
        <p:nvSpPr>
          <p:cNvPr id="13" name="Rectangle 12">
            <a:extLst>
              <a:ext uri="{FF2B5EF4-FFF2-40B4-BE49-F238E27FC236}">
                <a16:creationId xmlns:a16="http://schemas.microsoft.com/office/drawing/2014/main" id="{BF00709C-8582-41D8-99AD-30039F755FC1}"/>
              </a:ext>
            </a:extLst>
          </p:cNvPr>
          <p:cNvSpPr/>
          <p:nvPr/>
        </p:nvSpPr>
        <p:spPr>
          <a:xfrm>
            <a:off x="725488" y="4477114"/>
            <a:ext cx="5757855" cy="369236"/>
          </a:xfrm>
          <a:prstGeom prst="rect">
            <a:avLst/>
          </a:prstGeom>
        </p:spPr>
        <p:txBody>
          <a:bodyPr wrap="square">
            <a:spAutoFit/>
          </a:bodyPr>
          <a:lstStyle/>
          <a:p>
            <a:pPr>
              <a:defRPr/>
            </a:pPr>
            <a:r>
              <a:rPr lang="en-US" b="0" dirty="0"/>
              <a:t>*Initial dose: 600 mg/day, increase as tolerated.</a:t>
            </a:r>
          </a:p>
        </p:txBody>
      </p:sp>
    </p:spTree>
    <p:extLst>
      <p:ext uri="{BB962C8B-B14F-4D97-AF65-F5344CB8AC3E}">
        <p14:creationId xmlns:p14="http://schemas.microsoft.com/office/powerpoint/2010/main" val="2410712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a:t>
            </a:r>
          </a:p>
        </p:txBody>
      </p:sp>
      <p:sp>
        <p:nvSpPr>
          <p:cNvPr id="3" name="Content Placeholder 2"/>
          <p:cNvSpPr>
            <a:spLocks noGrp="1"/>
          </p:cNvSpPr>
          <p:nvPr>
            <p:ph idx="1"/>
          </p:nvPr>
        </p:nvSpPr>
        <p:spPr>
          <a:xfrm>
            <a:off x="604518" y="1513546"/>
            <a:ext cx="10874696" cy="4649475"/>
          </a:xfrm>
        </p:spPr>
        <p:txBody>
          <a:bodyPr/>
          <a:lstStyle/>
          <a:p>
            <a:r>
              <a:rPr lang="en-US" dirty="0"/>
              <a:t>52-yr-old Hispanic woman with GT3 HCV, F3 fibrosis based on elastography in 2015 (10.8 kPa, IQR 17%)</a:t>
            </a:r>
          </a:p>
          <a:p>
            <a:pPr lvl="1"/>
            <a:r>
              <a:rPr lang="en-US" dirty="0"/>
              <a:t>Relapsed after DCV + SOF for 12 wks in 2015</a:t>
            </a:r>
          </a:p>
        </p:txBody>
      </p:sp>
      <p:grpSp>
        <p:nvGrpSpPr>
          <p:cNvPr id="4" name="Group 1"/>
          <p:cNvGrpSpPr>
            <a:grpSpLocks/>
          </p:cNvGrpSpPr>
          <p:nvPr/>
        </p:nvGrpSpPr>
        <p:grpSpPr bwMode="auto">
          <a:xfrm>
            <a:off x="9192405" y="6207989"/>
            <a:ext cx="2672654" cy="450733"/>
            <a:chOff x="9289790" y="4481726"/>
            <a:chExt cx="2673350" cy="450347"/>
          </a:xfrm>
        </p:grpSpPr>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graphicFrame>
        <p:nvGraphicFramePr>
          <p:cNvPr id="8" name="Group 32"/>
          <p:cNvGraphicFramePr>
            <a:graphicFrameLocks noGrp="1"/>
          </p:cNvGraphicFramePr>
          <p:nvPr>
            <p:extLst>
              <p:ext uri="{D42A27DB-BD31-4B8C-83A1-F6EECF244321}">
                <p14:modId xmlns:p14="http://schemas.microsoft.com/office/powerpoint/2010/main" val="1880593988"/>
              </p:ext>
            </p:extLst>
          </p:nvPr>
        </p:nvGraphicFramePr>
        <p:xfrm>
          <a:off x="725489" y="3182530"/>
          <a:ext cx="10753724" cy="2773610"/>
        </p:xfrm>
        <a:graphic>
          <a:graphicData uri="http://schemas.openxmlformats.org/drawingml/2006/table">
            <a:tbl>
              <a:tblPr/>
              <a:tblGrid>
                <a:gridCol w="5805942">
                  <a:extLst>
                    <a:ext uri="{9D8B030D-6E8A-4147-A177-3AD203B41FA5}">
                      <a16:colId xmlns:a16="http://schemas.microsoft.com/office/drawing/2014/main" val="20000"/>
                    </a:ext>
                  </a:extLst>
                </a:gridCol>
                <a:gridCol w="4947782">
                  <a:extLst>
                    <a:ext uri="{9D8B030D-6E8A-4147-A177-3AD203B41FA5}">
                      <a16:colId xmlns:a16="http://schemas.microsoft.com/office/drawing/2014/main" val="20001"/>
                    </a:ext>
                  </a:extLst>
                </a:gridCol>
              </a:tblGrid>
              <a:tr h="396151">
                <a:tc>
                  <a:txBody>
                    <a:bodyPr/>
                    <a:lstStyle/>
                    <a:p>
                      <a:pPr marL="0" marR="0" lvl="0" indent="0" algn="l"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Current Laboratory Parameter</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Result</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Platelets/mm</a:t>
                      </a:r>
                      <a:r>
                        <a:rPr kumimoji="0" lang="en-US" sz="2000" b="0" i="0" u="none" strike="noStrike" cap="none" normalizeH="0" baseline="30000" dirty="0">
                          <a:ln>
                            <a:noFill/>
                          </a:ln>
                          <a:solidFill>
                            <a:schemeClr val="bg2">
                              <a:lumMod val="10000"/>
                            </a:schemeClr>
                          </a:solidFill>
                          <a:effectLst/>
                          <a:latin typeface="Arial" charset="0"/>
                        </a:rPr>
                        <a:t>3</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156,000</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396151">
                <a:tc>
                  <a:txBody>
                    <a:bodyPr/>
                    <a:lstStyle/>
                    <a:p>
                      <a:pPr marL="0" marR="0" lvl="0" indent="0" algn="l"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Albumin, g/dL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3.9</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a16="http://schemas.microsoft.com/office/drawing/2014/main" val="10002"/>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ALT, IU/L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52</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3389937386"/>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AST, IU/L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45</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913512172"/>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INR</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1.0</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3305783"/>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NS5A RASs</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Y93H</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a16="http://schemas.microsoft.com/office/drawing/2014/main" val="2716461229"/>
                  </a:ext>
                </a:extLst>
              </a:tr>
            </a:tbl>
          </a:graphicData>
        </a:graphic>
      </p:graphicFrame>
    </p:spTree>
    <p:extLst>
      <p:ext uri="{BB962C8B-B14F-4D97-AF65-F5344CB8AC3E}">
        <p14:creationId xmlns:p14="http://schemas.microsoft.com/office/powerpoint/2010/main" val="2160980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Retreatment of GT3 With Previous NS5A Inhibitor Failure</a:t>
            </a:r>
          </a:p>
        </p:txBody>
      </p:sp>
      <p:sp>
        <p:nvSpPr>
          <p:cNvPr id="3" name="Content Placeholder 2"/>
          <p:cNvSpPr>
            <a:spLocks noGrp="1"/>
          </p:cNvSpPr>
          <p:nvPr>
            <p:ph idx="1"/>
          </p:nvPr>
        </p:nvSpPr>
        <p:spPr>
          <a:xfrm>
            <a:off x="604518" y="1566314"/>
            <a:ext cx="10874696" cy="4532647"/>
          </a:xfrm>
        </p:spPr>
        <p:txBody>
          <a:bodyPr>
            <a:normAutofit fontScale="85000" lnSpcReduction="20000"/>
          </a:bodyPr>
          <a:lstStyle/>
          <a:p>
            <a:r>
              <a:rPr lang="en-US" dirty="0"/>
              <a:t>Retreatment after failure of 4-12 wks of SOF/VEL</a:t>
            </a:r>
            <a:r>
              <a:rPr lang="en-US" baseline="30000" dirty="0"/>
              <a:t>[1]</a:t>
            </a:r>
            <a:r>
              <a:rPr lang="en-US" dirty="0"/>
              <a:t> </a:t>
            </a:r>
          </a:p>
          <a:p>
            <a:pPr lvl="1"/>
            <a:r>
              <a:rPr lang="en-US" dirty="0"/>
              <a:t>SOF/VEL + RBV for 24 wks</a:t>
            </a:r>
          </a:p>
          <a:p>
            <a:pPr lvl="1"/>
            <a:r>
              <a:rPr lang="en-US" dirty="0"/>
              <a:t>SVR12 in GT3: 76% (13/17) </a:t>
            </a:r>
          </a:p>
          <a:p>
            <a:pPr lvl="2"/>
            <a:r>
              <a:rPr lang="en-US" dirty="0"/>
              <a:t>With NS5A RASs: 77%</a:t>
            </a:r>
          </a:p>
          <a:p>
            <a:pPr lvl="2"/>
            <a:r>
              <a:rPr lang="en-US" dirty="0"/>
              <a:t>Without NS5A RASs: 100%</a:t>
            </a:r>
          </a:p>
          <a:p>
            <a:r>
              <a:rPr lang="en-US" dirty="0"/>
              <a:t>POLARIS 1: SOF/VEL/VOX for 12 wks</a:t>
            </a:r>
            <a:r>
              <a:rPr lang="en-US" altLang="en-US" dirty="0"/>
              <a:t> after NS5A failure</a:t>
            </a:r>
            <a:r>
              <a:rPr lang="en-US" baseline="30000" dirty="0"/>
              <a:t>[2,3]</a:t>
            </a:r>
            <a:r>
              <a:rPr lang="en-US" altLang="en-US" dirty="0"/>
              <a:t> </a:t>
            </a:r>
            <a:endParaRPr lang="en-US" dirty="0"/>
          </a:p>
          <a:p>
            <a:pPr lvl="1"/>
            <a:r>
              <a:rPr lang="en-US" dirty="0"/>
              <a:t>SVR12 in GT3: 95% (74/78)</a:t>
            </a:r>
          </a:p>
          <a:p>
            <a:pPr lvl="2"/>
            <a:r>
              <a:rPr lang="en-US" dirty="0"/>
              <a:t>With RASs: 94% (50/53) </a:t>
            </a:r>
          </a:p>
          <a:p>
            <a:pPr lvl="2"/>
            <a:r>
              <a:rPr lang="en-US" dirty="0"/>
              <a:t>Without RASs: 99% (69/70) </a:t>
            </a:r>
          </a:p>
          <a:p>
            <a:pPr lvl="1"/>
            <a:r>
              <a:rPr lang="en-US" dirty="0"/>
              <a:t>4/6 viral relapses were GT3</a:t>
            </a:r>
          </a:p>
        </p:txBody>
      </p:sp>
      <p:grpSp>
        <p:nvGrpSpPr>
          <p:cNvPr id="7" name="Group 1"/>
          <p:cNvGrpSpPr>
            <a:grpSpLocks/>
          </p:cNvGrpSpPr>
          <p:nvPr/>
        </p:nvGrpSpPr>
        <p:grpSpPr bwMode="auto">
          <a:xfrm>
            <a:off x="9192405" y="6207989"/>
            <a:ext cx="2672654" cy="450733"/>
            <a:chOff x="9289790" y="4481726"/>
            <a:chExt cx="2673350" cy="450347"/>
          </a:xfrm>
        </p:grpSpPr>
        <p:pic>
          <p:nvPicPr>
            <p:cNvPr id="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9"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0" name="Text Box 11"/>
          <p:cNvSpPr txBox="1">
            <a:spLocks noChangeArrowheads="1"/>
          </p:cNvSpPr>
          <p:nvPr/>
        </p:nvSpPr>
        <p:spPr bwMode="auto">
          <a:xfrm>
            <a:off x="412642" y="6138812"/>
            <a:ext cx="8008439" cy="523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pt-BR" altLang="en-US" sz="1400" b="0" dirty="0">
                <a:solidFill>
                  <a:schemeClr val="bg2"/>
                </a:solidFill>
              </a:rPr>
              <a:t>1. </a:t>
            </a:r>
            <a:r>
              <a:rPr lang="en-US" altLang="en-US" sz="1400" b="0" dirty="0">
                <a:solidFill>
                  <a:schemeClr val="bg2"/>
                </a:solidFill>
              </a:rPr>
              <a:t>Gane EJ, et al. EASL 2016. Abstract PS024. </a:t>
            </a:r>
            <a:r>
              <a:rPr lang="pt-BR" altLang="en-US" sz="1400" b="0" dirty="0">
                <a:solidFill>
                  <a:schemeClr val="bg2"/>
                </a:solidFill>
              </a:rPr>
              <a:t>2. </a:t>
            </a:r>
            <a:r>
              <a:rPr lang="nb-NO" altLang="en-US" sz="1400" b="0" dirty="0">
                <a:solidFill>
                  <a:schemeClr val="bg2"/>
                </a:solidFill>
              </a:rPr>
              <a:t>Bourlière M, et al. AASLD 2016. </a:t>
            </a:r>
            <a:br>
              <a:rPr lang="nb-NO" altLang="en-US" sz="1400" b="0" dirty="0">
                <a:solidFill>
                  <a:schemeClr val="bg2"/>
                </a:solidFill>
              </a:rPr>
            </a:br>
            <a:r>
              <a:rPr lang="nb-NO" altLang="en-US" sz="1400" b="0" dirty="0">
                <a:solidFill>
                  <a:schemeClr val="bg2"/>
                </a:solidFill>
              </a:rPr>
              <a:t>Abstract 194. 3. </a:t>
            </a:r>
            <a:r>
              <a:rPr lang="pt-BR" altLang="en-US" sz="1400" b="0" dirty="0">
                <a:solidFill>
                  <a:schemeClr val="bg2"/>
                </a:solidFill>
              </a:rPr>
              <a:t>Sarrazin C, et al. EASL 2017. Abstract THU-248.</a:t>
            </a:r>
          </a:p>
        </p:txBody>
      </p:sp>
    </p:spTree>
    <p:extLst>
      <p:ext uri="{BB962C8B-B14F-4D97-AF65-F5344CB8AC3E}">
        <p14:creationId xmlns:p14="http://schemas.microsoft.com/office/powerpoint/2010/main" val="5646422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n-US" altLang="en-US" dirty="0"/>
              <a:t>SURVEYOR-II, Part 3: GLE/PIB for Pts With GT3 HCV ± Cirrhosis</a:t>
            </a:r>
          </a:p>
        </p:txBody>
      </p:sp>
      <p:sp>
        <p:nvSpPr>
          <p:cNvPr id="6148" name="Rectangle 3"/>
          <p:cNvSpPr>
            <a:spLocks noGrp="1" noChangeArrowheads="1"/>
          </p:cNvSpPr>
          <p:nvPr>
            <p:ph idx="1"/>
          </p:nvPr>
        </p:nvSpPr>
        <p:spPr>
          <a:xfrm>
            <a:off x="604518" y="1513546"/>
            <a:ext cx="10874696" cy="1068823"/>
          </a:xfrm>
        </p:spPr>
        <p:txBody>
          <a:bodyPr/>
          <a:lstStyle/>
          <a:p>
            <a:r>
              <a:rPr lang="en-US" altLang="en-US" sz="2399" dirty="0"/>
              <a:t>Partially randomized, open-label phase II trial (N = 131) </a:t>
            </a:r>
          </a:p>
          <a:p>
            <a:pPr lvl="1"/>
            <a:r>
              <a:rPr lang="en-US" altLang="en-US" sz="2199" dirty="0"/>
              <a:t>Previous treatment experience: IFN or pegIFN ± RBV or SOF + RBV ± pegIFN</a:t>
            </a:r>
            <a:endParaRPr lang="en-US" altLang="en-US" sz="2199" baseline="30000" dirty="0"/>
          </a:p>
          <a:p>
            <a:endParaRPr lang="en-US" altLang="en-US" sz="2399" dirty="0"/>
          </a:p>
        </p:txBody>
      </p:sp>
      <p:sp>
        <p:nvSpPr>
          <p:cNvPr id="30" name="TextBox 1"/>
          <p:cNvSpPr txBox="1">
            <a:spLocks noChangeArrowheads="1"/>
          </p:cNvSpPr>
          <p:nvPr/>
        </p:nvSpPr>
        <p:spPr bwMode="auto">
          <a:xfrm>
            <a:off x="2002945" y="5948832"/>
            <a:ext cx="8424256"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US" altLang="en-US" sz="1400" b="0" dirty="0"/>
              <a:t>*Dosing: GLE/PIB given as 3 coformulated 100/40-mg tablets QD for a total dose of 300/120 mg.</a:t>
            </a:r>
          </a:p>
        </p:txBody>
      </p:sp>
      <p:sp>
        <p:nvSpPr>
          <p:cNvPr id="9" name="Rectangle 6"/>
          <p:cNvSpPr>
            <a:spLocks noChangeArrowheads="1"/>
          </p:cNvSpPr>
          <p:nvPr/>
        </p:nvSpPr>
        <p:spPr bwMode="auto">
          <a:xfrm>
            <a:off x="5742048" y="2929831"/>
            <a:ext cx="3166238" cy="703431"/>
          </a:xfrm>
          <a:prstGeom prst="rect">
            <a:avLst/>
          </a:prstGeom>
          <a:solidFill>
            <a:schemeClr val="accent2"/>
          </a:solidFill>
          <a:ln w="9525">
            <a:noFill/>
            <a:miter lim="800000"/>
            <a:headEnd/>
            <a:tailEnd/>
          </a:ln>
          <a:effectLst/>
          <a:extLst/>
        </p:spPr>
        <p:txBody>
          <a:bodyPr wrap="none" anchor="ctr"/>
          <a:lstStyle/>
          <a:p>
            <a:pPr algn="ctr" eaLnBrk="1" hangingPunct="1">
              <a:spcBef>
                <a:spcPct val="50000"/>
              </a:spcBef>
              <a:defRPr/>
            </a:pPr>
            <a:r>
              <a:rPr lang="en-US" sz="1600" dirty="0">
                <a:solidFill>
                  <a:schemeClr val="bg2">
                    <a:lumMod val="10000"/>
                  </a:schemeClr>
                </a:solidFill>
                <a:latin typeface="Arial" charset="0"/>
                <a:ea typeface="ＭＳ Ｐゴシック" charset="0"/>
              </a:rPr>
              <a:t>GLE/PIB*</a:t>
            </a:r>
            <a:br>
              <a:rPr lang="en-US" sz="1600" dirty="0">
                <a:solidFill>
                  <a:schemeClr val="bg2">
                    <a:lumMod val="10000"/>
                  </a:schemeClr>
                </a:solidFill>
                <a:latin typeface="Arial" charset="0"/>
                <a:ea typeface="ＭＳ Ｐゴシック" charset="0"/>
              </a:rPr>
            </a:br>
            <a:r>
              <a:rPr lang="en-US" sz="1600" b="0" dirty="0">
                <a:solidFill>
                  <a:schemeClr val="bg2">
                    <a:lumMod val="10000"/>
                  </a:schemeClr>
                </a:solidFill>
                <a:latin typeface="Arial" charset="0"/>
                <a:ea typeface="ＭＳ Ｐゴシック" charset="0"/>
              </a:rPr>
              <a:t>(n = 22)</a:t>
            </a:r>
          </a:p>
        </p:txBody>
      </p:sp>
      <p:sp>
        <p:nvSpPr>
          <p:cNvPr id="10" name="Rectangle 7"/>
          <p:cNvSpPr>
            <a:spLocks noChangeArrowheads="1"/>
          </p:cNvSpPr>
          <p:nvPr/>
        </p:nvSpPr>
        <p:spPr bwMode="auto">
          <a:xfrm>
            <a:off x="5742046" y="3687432"/>
            <a:ext cx="4247044" cy="703431"/>
          </a:xfrm>
          <a:prstGeom prst="rect">
            <a:avLst/>
          </a:prstGeom>
          <a:solidFill>
            <a:schemeClr val="accent3"/>
          </a:solidFill>
          <a:ln w="9525">
            <a:noFill/>
            <a:miter lim="800000"/>
            <a:headEnd/>
            <a:tailEnd/>
          </a:ln>
          <a:effectLst/>
          <a:extLst/>
        </p:spPr>
        <p:txBody>
          <a:bodyPr wrap="none" anchor="ctr"/>
          <a:lstStyle/>
          <a:p>
            <a:pPr algn="ctr" eaLnBrk="1" hangingPunct="1">
              <a:spcBef>
                <a:spcPct val="50000"/>
              </a:spcBef>
              <a:defRPr/>
            </a:pPr>
            <a:r>
              <a:rPr lang="en-US" sz="1600" dirty="0">
                <a:solidFill>
                  <a:schemeClr val="bg2">
                    <a:lumMod val="10000"/>
                  </a:schemeClr>
                </a:solidFill>
                <a:latin typeface="Arial" charset="0"/>
                <a:ea typeface="ＭＳ Ｐゴシック" charset="0"/>
              </a:rPr>
              <a:t>GLE/PIB*</a:t>
            </a:r>
            <a:br>
              <a:rPr lang="en-US" sz="1600" dirty="0">
                <a:solidFill>
                  <a:schemeClr val="bg2">
                    <a:lumMod val="10000"/>
                  </a:schemeClr>
                </a:solidFill>
                <a:latin typeface="Arial" charset="0"/>
                <a:ea typeface="ＭＳ Ｐゴシック" charset="0"/>
              </a:rPr>
            </a:br>
            <a:r>
              <a:rPr lang="en-US" sz="1600" b="0" dirty="0">
                <a:solidFill>
                  <a:schemeClr val="bg2">
                    <a:lumMod val="10000"/>
                  </a:schemeClr>
                </a:solidFill>
                <a:latin typeface="Arial" charset="0"/>
                <a:ea typeface="ＭＳ Ｐゴシック" charset="0"/>
              </a:rPr>
              <a:t>(n = 22)</a:t>
            </a:r>
          </a:p>
        </p:txBody>
      </p:sp>
      <p:sp>
        <p:nvSpPr>
          <p:cNvPr id="11" name="Rectangle 11"/>
          <p:cNvSpPr>
            <a:spLocks noChangeArrowheads="1"/>
          </p:cNvSpPr>
          <p:nvPr/>
        </p:nvSpPr>
        <p:spPr bwMode="auto">
          <a:xfrm>
            <a:off x="2018747" y="2957365"/>
            <a:ext cx="3409597" cy="1366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7" tIns="46788" rIns="89977" bIns="46788" anchor="ctr"/>
          <a:lstStyle/>
          <a:p>
            <a:pPr algn="ctr" eaLnBrk="1" hangingPunct="1">
              <a:defRPr/>
            </a:pPr>
            <a:r>
              <a:rPr lang="en-US" sz="1600" b="0" dirty="0">
                <a:latin typeface="Arial" charset="0"/>
                <a:ea typeface="ＭＳ Ｐゴシック" charset="0"/>
              </a:rPr>
              <a:t>Treatment-experienced, noncirrhotic pts with GT3 HCV</a:t>
            </a:r>
          </a:p>
        </p:txBody>
      </p:sp>
      <p:sp>
        <p:nvSpPr>
          <p:cNvPr id="12" name="Line 12"/>
          <p:cNvSpPr>
            <a:spLocks noChangeShapeType="1"/>
          </p:cNvSpPr>
          <p:nvPr/>
        </p:nvSpPr>
        <p:spPr bwMode="auto">
          <a:xfrm flipV="1">
            <a:off x="5283378" y="3288448"/>
            <a:ext cx="431688" cy="33486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9977" tIns="46788" rIns="89977" bIns="46788" anchor="ctr"/>
          <a:lstStyle/>
          <a:p>
            <a:pPr eaLnBrk="1" hangingPunct="1">
              <a:defRPr/>
            </a:pPr>
            <a:endParaRPr lang="en-US" dirty="0">
              <a:latin typeface="Arial" charset="0"/>
              <a:ea typeface="ＭＳ Ｐゴシック" charset="0"/>
            </a:endParaRPr>
          </a:p>
        </p:txBody>
      </p:sp>
      <p:sp>
        <p:nvSpPr>
          <p:cNvPr id="13" name="Line 13"/>
          <p:cNvSpPr>
            <a:spLocks noChangeShapeType="1"/>
          </p:cNvSpPr>
          <p:nvPr/>
        </p:nvSpPr>
        <p:spPr bwMode="auto">
          <a:xfrm>
            <a:off x="5283378" y="3796115"/>
            <a:ext cx="431688" cy="33903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9977" tIns="46788" rIns="89977" bIns="46788" anchor="ctr"/>
          <a:lstStyle/>
          <a:p>
            <a:pPr eaLnBrk="1" hangingPunct="1">
              <a:defRPr/>
            </a:pPr>
            <a:endParaRPr lang="en-US" dirty="0">
              <a:latin typeface="Arial" charset="0"/>
              <a:ea typeface="ＭＳ Ｐゴシック" charset="0"/>
            </a:endParaRPr>
          </a:p>
        </p:txBody>
      </p:sp>
      <p:sp>
        <p:nvSpPr>
          <p:cNvPr id="14" name="Rectangle 6"/>
          <p:cNvSpPr>
            <a:spLocks noChangeArrowheads="1"/>
          </p:cNvSpPr>
          <p:nvPr/>
        </p:nvSpPr>
        <p:spPr bwMode="auto">
          <a:xfrm>
            <a:off x="5742048" y="4452830"/>
            <a:ext cx="3166238" cy="703431"/>
          </a:xfrm>
          <a:prstGeom prst="rect">
            <a:avLst/>
          </a:prstGeom>
          <a:solidFill>
            <a:schemeClr val="accent1"/>
          </a:solidFill>
          <a:ln w="9525">
            <a:noFill/>
            <a:miter lim="800000"/>
            <a:headEnd/>
            <a:tailEnd/>
          </a:ln>
          <a:effectLst/>
          <a:extLst/>
        </p:spPr>
        <p:txBody>
          <a:bodyPr wrap="none" anchor="ctr"/>
          <a:lstStyle/>
          <a:p>
            <a:pPr algn="ctr" eaLnBrk="1" hangingPunct="1">
              <a:spcBef>
                <a:spcPct val="50000"/>
              </a:spcBef>
              <a:defRPr/>
            </a:pPr>
            <a:r>
              <a:rPr lang="en-US" sz="1600" dirty="0">
                <a:solidFill>
                  <a:schemeClr val="bg2">
                    <a:lumMod val="10000"/>
                  </a:schemeClr>
                </a:solidFill>
                <a:latin typeface="Arial" charset="0"/>
                <a:ea typeface="ＭＳ Ｐゴシック" charset="0"/>
              </a:rPr>
              <a:t>GLE/PIB*</a:t>
            </a:r>
            <a:br>
              <a:rPr lang="en-US" sz="1600" dirty="0">
                <a:solidFill>
                  <a:schemeClr val="bg2">
                    <a:lumMod val="10000"/>
                  </a:schemeClr>
                </a:solidFill>
                <a:latin typeface="Arial" charset="0"/>
                <a:ea typeface="ＭＳ Ｐゴシック" charset="0"/>
              </a:rPr>
            </a:br>
            <a:r>
              <a:rPr lang="en-US" sz="1600" b="0" dirty="0">
                <a:solidFill>
                  <a:schemeClr val="bg2">
                    <a:lumMod val="10000"/>
                  </a:schemeClr>
                </a:solidFill>
                <a:latin typeface="Arial" charset="0"/>
                <a:ea typeface="ＭＳ Ｐゴシック" charset="0"/>
              </a:rPr>
              <a:t>(n = 40)</a:t>
            </a:r>
          </a:p>
        </p:txBody>
      </p:sp>
      <p:sp>
        <p:nvSpPr>
          <p:cNvPr id="15" name="Rectangle 7"/>
          <p:cNvSpPr>
            <a:spLocks noChangeArrowheads="1"/>
          </p:cNvSpPr>
          <p:nvPr/>
        </p:nvSpPr>
        <p:spPr bwMode="auto">
          <a:xfrm>
            <a:off x="5742046" y="5204584"/>
            <a:ext cx="4247044" cy="703431"/>
          </a:xfrm>
          <a:prstGeom prst="rect">
            <a:avLst/>
          </a:prstGeom>
          <a:solidFill>
            <a:srgbClr val="F2F23A"/>
          </a:solidFill>
          <a:ln w="9525">
            <a:noFill/>
            <a:miter lim="800000"/>
            <a:headEnd/>
            <a:tailEnd/>
          </a:ln>
          <a:effectLst/>
          <a:extLst/>
        </p:spPr>
        <p:txBody>
          <a:bodyPr wrap="none" anchor="ctr"/>
          <a:lstStyle/>
          <a:p>
            <a:pPr algn="ctr" eaLnBrk="1" hangingPunct="1">
              <a:spcBef>
                <a:spcPct val="50000"/>
              </a:spcBef>
              <a:defRPr/>
            </a:pPr>
            <a:r>
              <a:rPr lang="en-US" sz="1600" dirty="0">
                <a:solidFill>
                  <a:schemeClr val="bg2">
                    <a:lumMod val="10000"/>
                  </a:schemeClr>
                </a:solidFill>
                <a:latin typeface="Arial" charset="0"/>
                <a:ea typeface="ＭＳ Ｐゴシック" charset="0"/>
              </a:rPr>
              <a:t>GLE/PIB*</a:t>
            </a:r>
            <a:br>
              <a:rPr lang="en-US" sz="1600" dirty="0">
                <a:solidFill>
                  <a:schemeClr val="bg2">
                    <a:lumMod val="10000"/>
                  </a:schemeClr>
                </a:solidFill>
                <a:latin typeface="Arial" charset="0"/>
                <a:ea typeface="ＭＳ Ｐゴシック" charset="0"/>
              </a:rPr>
            </a:br>
            <a:r>
              <a:rPr lang="en-US" sz="1600" b="0" dirty="0">
                <a:solidFill>
                  <a:schemeClr val="bg2">
                    <a:lumMod val="10000"/>
                  </a:schemeClr>
                </a:solidFill>
                <a:latin typeface="Arial" charset="0"/>
                <a:ea typeface="ＭＳ Ｐゴシック" charset="0"/>
              </a:rPr>
              <a:t>(n = 47)</a:t>
            </a:r>
          </a:p>
        </p:txBody>
      </p:sp>
      <p:sp>
        <p:nvSpPr>
          <p:cNvPr id="16" name="Rectangle 11"/>
          <p:cNvSpPr>
            <a:spLocks noChangeArrowheads="1"/>
          </p:cNvSpPr>
          <p:nvPr/>
        </p:nvSpPr>
        <p:spPr bwMode="auto">
          <a:xfrm>
            <a:off x="1406923" y="4434299"/>
            <a:ext cx="3923738" cy="753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7" tIns="46788" rIns="89977" bIns="46788" anchor="ctr"/>
          <a:lstStyle/>
          <a:p>
            <a:pPr algn="ctr" eaLnBrk="1" hangingPunct="1">
              <a:defRPr/>
            </a:pPr>
            <a:r>
              <a:rPr lang="en-US" sz="1600" b="0" dirty="0">
                <a:latin typeface="Arial" charset="0"/>
                <a:ea typeface="ＭＳ Ｐゴシック" charset="0"/>
              </a:rPr>
              <a:t>Treatment-naive pts with GT3 HCV and compensated cirrhosis </a:t>
            </a:r>
          </a:p>
        </p:txBody>
      </p:sp>
      <p:sp>
        <p:nvSpPr>
          <p:cNvPr id="17" name="Rectangle 16"/>
          <p:cNvSpPr>
            <a:spLocks noChangeArrowheads="1"/>
          </p:cNvSpPr>
          <p:nvPr/>
        </p:nvSpPr>
        <p:spPr bwMode="auto">
          <a:xfrm>
            <a:off x="1731924" y="5028170"/>
            <a:ext cx="3492048" cy="968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7" tIns="46788" rIns="89977" bIns="46788" anchor="ctr"/>
          <a:lstStyle/>
          <a:p>
            <a:pPr algn="ctr" eaLnBrk="1" hangingPunct="1">
              <a:defRPr/>
            </a:pPr>
            <a:r>
              <a:rPr lang="en-US" sz="1600" b="0" dirty="0">
                <a:latin typeface="Arial" charset="0"/>
                <a:ea typeface="ＭＳ Ｐゴシック" charset="0"/>
              </a:rPr>
              <a:t>Treatment-experienced pts with GT3 HCV and compensated cirrhosis </a:t>
            </a:r>
          </a:p>
        </p:txBody>
      </p:sp>
      <p:sp>
        <p:nvSpPr>
          <p:cNvPr id="18" name="Line 13"/>
          <p:cNvSpPr>
            <a:spLocks noChangeShapeType="1"/>
          </p:cNvSpPr>
          <p:nvPr/>
        </p:nvSpPr>
        <p:spPr bwMode="auto">
          <a:xfrm>
            <a:off x="5283378" y="4836108"/>
            <a:ext cx="4316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9977" tIns="46788" rIns="89977" bIns="46788" anchor="ctr"/>
          <a:lstStyle/>
          <a:p>
            <a:pPr eaLnBrk="1" hangingPunct="1">
              <a:defRPr/>
            </a:pPr>
            <a:endParaRPr lang="en-US" dirty="0">
              <a:latin typeface="Arial" charset="0"/>
              <a:ea typeface="ＭＳ Ｐゴシック" charset="0"/>
            </a:endParaRPr>
          </a:p>
        </p:txBody>
      </p:sp>
      <p:sp>
        <p:nvSpPr>
          <p:cNvPr id="24" name="TextBox 23"/>
          <p:cNvSpPr txBox="1"/>
          <p:nvPr/>
        </p:nvSpPr>
        <p:spPr>
          <a:xfrm>
            <a:off x="8505732" y="2391585"/>
            <a:ext cx="805107" cy="307697"/>
          </a:xfrm>
          <a:prstGeom prst="rect">
            <a:avLst/>
          </a:prstGeom>
          <a:noFill/>
        </p:spPr>
        <p:txBody>
          <a:bodyPr wrap="square" rtlCol="0">
            <a:spAutoFit/>
          </a:bodyPr>
          <a:lstStyle/>
          <a:p>
            <a:pPr algn="ctr"/>
            <a:r>
              <a:rPr lang="en-US" sz="1400" i="1" dirty="0"/>
              <a:t>Wk 12</a:t>
            </a:r>
          </a:p>
        </p:txBody>
      </p:sp>
      <p:cxnSp>
        <p:nvCxnSpPr>
          <p:cNvPr id="25" name="Straight Arrow Connector 24"/>
          <p:cNvCxnSpPr/>
          <p:nvPr/>
        </p:nvCxnSpPr>
        <p:spPr>
          <a:xfrm>
            <a:off x="8908284" y="2642910"/>
            <a:ext cx="0" cy="2382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556461" y="2396578"/>
            <a:ext cx="805107" cy="307697"/>
          </a:xfrm>
          <a:prstGeom prst="rect">
            <a:avLst/>
          </a:prstGeom>
          <a:noFill/>
        </p:spPr>
        <p:txBody>
          <a:bodyPr wrap="square" rtlCol="0">
            <a:spAutoFit/>
          </a:bodyPr>
          <a:lstStyle/>
          <a:p>
            <a:pPr algn="ctr"/>
            <a:r>
              <a:rPr lang="en-US" sz="1400" i="1" dirty="0"/>
              <a:t>Wk 16</a:t>
            </a:r>
          </a:p>
        </p:txBody>
      </p:sp>
      <p:cxnSp>
        <p:nvCxnSpPr>
          <p:cNvPr id="27" name="Straight Arrow Connector 26"/>
          <p:cNvCxnSpPr/>
          <p:nvPr/>
        </p:nvCxnSpPr>
        <p:spPr>
          <a:xfrm>
            <a:off x="9959013" y="2647903"/>
            <a:ext cx="0" cy="2382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Line 13"/>
          <p:cNvSpPr>
            <a:spLocks noChangeShapeType="1"/>
          </p:cNvSpPr>
          <p:nvPr/>
        </p:nvSpPr>
        <p:spPr bwMode="auto">
          <a:xfrm>
            <a:off x="5256398" y="5528813"/>
            <a:ext cx="4316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9977" tIns="46788" rIns="89977" bIns="46788" anchor="ctr"/>
          <a:lstStyle/>
          <a:p>
            <a:pPr eaLnBrk="1" hangingPunct="1">
              <a:defRPr/>
            </a:pPr>
            <a:endParaRPr lang="en-US" dirty="0">
              <a:latin typeface="Arial" charset="0"/>
              <a:ea typeface="ＭＳ Ｐゴシック" charset="0"/>
            </a:endParaRPr>
          </a:p>
        </p:txBody>
      </p:sp>
      <p:grpSp>
        <p:nvGrpSpPr>
          <p:cNvPr id="35" name="Group 1"/>
          <p:cNvGrpSpPr>
            <a:grpSpLocks/>
          </p:cNvGrpSpPr>
          <p:nvPr/>
        </p:nvGrpSpPr>
        <p:grpSpPr bwMode="auto">
          <a:xfrm>
            <a:off x="9192405" y="6207989"/>
            <a:ext cx="2672654" cy="450733"/>
            <a:chOff x="9289790" y="4481726"/>
            <a:chExt cx="2673350" cy="450347"/>
          </a:xfrm>
        </p:grpSpPr>
        <p:pic>
          <p:nvPicPr>
            <p:cNvPr id="3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7" name="Rectangle 36"/>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38"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fr-FR" altLang="en-US" sz="1400" b="0" dirty="0">
                <a:solidFill>
                  <a:schemeClr val="bg2"/>
                </a:solidFill>
              </a:rPr>
              <a:t>Wyles DL, et al. AASLD 2016. Abstract 113.</a:t>
            </a:r>
          </a:p>
        </p:txBody>
      </p:sp>
    </p:spTree>
    <p:extLst>
      <p:ext uri="{BB962C8B-B14F-4D97-AF65-F5344CB8AC3E}">
        <p14:creationId xmlns:p14="http://schemas.microsoft.com/office/powerpoint/2010/main" val="15726524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Title 1"/>
          <p:cNvSpPr>
            <a:spLocks noGrp="1"/>
          </p:cNvSpPr>
          <p:nvPr>
            <p:ph type="title"/>
          </p:nvPr>
        </p:nvSpPr>
        <p:spPr/>
        <p:txBody>
          <a:bodyPr/>
          <a:lstStyle/>
          <a:p>
            <a:r>
              <a:rPr lang="en-US" altLang="en-US" dirty="0"/>
              <a:t>SURVEYOR-II, Part 3: SVR12 Rates With GLE/PIB for Pts With GT3 HCV ± Cirrhosis</a:t>
            </a:r>
          </a:p>
        </p:txBody>
      </p:sp>
      <p:sp>
        <p:nvSpPr>
          <p:cNvPr id="62" name="TextBox 82"/>
          <p:cNvSpPr txBox="1">
            <a:spLocks noChangeArrowheads="1"/>
          </p:cNvSpPr>
          <p:nvPr/>
        </p:nvSpPr>
        <p:spPr bwMode="auto">
          <a:xfrm>
            <a:off x="1683868" y="4653792"/>
            <a:ext cx="1890954"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spcBef>
                <a:spcPct val="0"/>
              </a:spcBef>
              <a:spcAft>
                <a:spcPct val="0"/>
              </a:spcAft>
              <a:buClrTx/>
              <a:buFontTx/>
              <a:buNone/>
            </a:pPr>
            <a:r>
              <a:rPr lang="en-US" altLang="en-US" sz="1600" dirty="0">
                <a:solidFill>
                  <a:schemeClr val="tx1"/>
                </a:solidFill>
              </a:rPr>
              <a:t>Tx Wks</a:t>
            </a:r>
            <a:br>
              <a:rPr lang="en-US" altLang="en-US" sz="1600" dirty="0">
                <a:solidFill>
                  <a:schemeClr val="tx1"/>
                </a:solidFill>
              </a:rPr>
            </a:br>
            <a:r>
              <a:rPr lang="en-US" altLang="en-US" sz="1600" dirty="0">
                <a:solidFill>
                  <a:schemeClr val="tx1"/>
                </a:solidFill>
              </a:rPr>
              <a:t>Cirrhosis</a:t>
            </a:r>
            <a:br>
              <a:rPr lang="en-US" altLang="en-US" sz="1600" dirty="0">
                <a:solidFill>
                  <a:schemeClr val="tx1"/>
                </a:solidFill>
              </a:rPr>
            </a:br>
            <a:r>
              <a:rPr lang="en-US" altLang="en-US" sz="1600" dirty="0">
                <a:solidFill>
                  <a:schemeClr val="tx1"/>
                </a:solidFill>
              </a:rPr>
              <a:t>Tx Experienced</a:t>
            </a:r>
            <a:br>
              <a:rPr lang="en-US" altLang="en-US" sz="1600" dirty="0">
                <a:solidFill>
                  <a:schemeClr val="tx1"/>
                </a:solidFill>
              </a:rPr>
            </a:br>
            <a:br>
              <a:rPr lang="en-US" altLang="en-US" sz="1600" dirty="0">
                <a:solidFill>
                  <a:schemeClr val="tx1"/>
                </a:solidFill>
              </a:rPr>
            </a:br>
            <a:r>
              <a:rPr lang="en-US" altLang="en-US" sz="1600" dirty="0">
                <a:solidFill>
                  <a:schemeClr val="tx1"/>
                </a:solidFill>
              </a:rPr>
              <a:t>Breakthrough</a:t>
            </a:r>
            <a:br>
              <a:rPr lang="en-US" altLang="en-US" sz="1600" dirty="0">
                <a:solidFill>
                  <a:schemeClr val="tx1"/>
                </a:solidFill>
              </a:rPr>
            </a:br>
            <a:r>
              <a:rPr lang="en-US" altLang="en-US" sz="1600" dirty="0">
                <a:solidFill>
                  <a:schemeClr val="tx1"/>
                </a:solidFill>
              </a:rPr>
              <a:t>Relapse</a:t>
            </a:r>
          </a:p>
          <a:p>
            <a:pPr algn="r">
              <a:spcBef>
                <a:spcPct val="0"/>
              </a:spcBef>
              <a:spcAft>
                <a:spcPct val="0"/>
              </a:spcAft>
              <a:buClrTx/>
              <a:buFontTx/>
              <a:buNone/>
            </a:pPr>
            <a:r>
              <a:rPr lang="en-US" altLang="en-US" sz="1600" dirty="0">
                <a:solidFill>
                  <a:schemeClr val="tx1"/>
                </a:solidFill>
              </a:rPr>
              <a:t>LTFU</a:t>
            </a:r>
          </a:p>
        </p:txBody>
      </p:sp>
      <p:cxnSp>
        <p:nvCxnSpPr>
          <p:cNvPr id="63" name="Straight Connector 16"/>
          <p:cNvCxnSpPr>
            <a:cxnSpLocks noChangeShapeType="1"/>
          </p:cNvCxnSpPr>
          <p:nvPr/>
        </p:nvCxnSpPr>
        <p:spPr bwMode="auto">
          <a:xfrm flipV="1">
            <a:off x="3560048" y="1766318"/>
            <a:ext cx="0" cy="27665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5" name="Straight Connector 18"/>
          <p:cNvCxnSpPr>
            <a:cxnSpLocks noChangeShapeType="1"/>
          </p:cNvCxnSpPr>
          <p:nvPr/>
        </p:nvCxnSpPr>
        <p:spPr bwMode="auto">
          <a:xfrm flipH="1">
            <a:off x="3495480" y="1779233"/>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6" name="Straight Connector 20"/>
          <p:cNvCxnSpPr>
            <a:cxnSpLocks noChangeShapeType="1"/>
          </p:cNvCxnSpPr>
          <p:nvPr/>
        </p:nvCxnSpPr>
        <p:spPr bwMode="auto">
          <a:xfrm flipH="1">
            <a:off x="3495480" y="2334615"/>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7" name="Straight Connector 22"/>
          <p:cNvCxnSpPr>
            <a:cxnSpLocks noChangeShapeType="1"/>
          </p:cNvCxnSpPr>
          <p:nvPr/>
        </p:nvCxnSpPr>
        <p:spPr bwMode="auto">
          <a:xfrm flipH="1">
            <a:off x="3495480" y="2887414"/>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8" name="Straight Connector 24"/>
          <p:cNvCxnSpPr>
            <a:cxnSpLocks noChangeShapeType="1"/>
          </p:cNvCxnSpPr>
          <p:nvPr/>
        </p:nvCxnSpPr>
        <p:spPr bwMode="auto">
          <a:xfrm flipH="1">
            <a:off x="3495480" y="3440213"/>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9" name="Straight Connector 26"/>
          <p:cNvCxnSpPr>
            <a:cxnSpLocks noChangeShapeType="1"/>
          </p:cNvCxnSpPr>
          <p:nvPr/>
        </p:nvCxnSpPr>
        <p:spPr bwMode="auto">
          <a:xfrm flipH="1">
            <a:off x="3495480" y="3993011"/>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0" name="Straight Connector 28"/>
          <p:cNvCxnSpPr>
            <a:cxnSpLocks noChangeShapeType="1"/>
          </p:cNvCxnSpPr>
          <p:nvPr/>
        </p:nvCxnSpPr>
        <p:spPr bwMode="auto">
          <a:xfrm flipH="1">
            <a:off x="3495480" y="4545810"/>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1" name="Straight Connector 30"/>
          <p:cNvCxnSpPr>
            <a:cxnSpLocks noChangeShapeType="1"/>
          </p:cNvCxnSpPr>
          <p:nvPr/>
        </p:nvCxnSpPr>
        <p:spPr bwMode="auto">
          <a:xfrm>
            <a:off x="3556949" y="4545810"/>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72" name="TextBox 35"/>
          <p:cNvSpPr txBox="1">
            <a:spLocks noChangeArrowheads="1"/>
          </p:cNvSpPr>
          <p:nvPr/>
        </p:nvSpPr>
        <p:spPr bwMode="auto">
          <a:xfrm>
            <a:off x="2967118" y="1610981"/>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100</a:t>
            </a:r>
          </a:p>
        </p:txBody>
      </p:sp>
      <p:sp>
        <p:nvSpPr>
          <p:cNvPr id="73" name="TextBox 37"/>
          <p:cNvSpPr txBox="1">
            <a:spLocks noChangeArrowheads="1"/>
          </p:cNvSpPr>
          <p:nvPr/>
        </p:nvSpPr>
        <p:spPr bwMode="auto">
          <a:xfrm>
            <a:off x="2967118" y="2155892"/>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80</a:t>
            </a:r>
          </a:p>
        </p:txBody>
      </p:sp>
      <p:sp>
        <p:nvSpPr>
          <p:cNvPr id="74" name="TextBox 39"/>
          <p:cNvSpPr txBox="1">
            <a:spLocks noChangeArrowheads="1"/>
          </p:cNvSpPr>
          <p:nvPr/>
        </p:nvSpPr>
        <p:spPr bwMode="auto">
          <a:xfrm>
            <a:off x="2967118" y="2706106"/>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60</a:t>
            </a:r>
          </a:p>
        </p:txBody>
      </p:sp>
      <p:sp>
        <p:nvSpPr>
          <p:cNvPr id="75" name="TextBox 41"/>
          <p:cNvSpPr txBox="1">
            <a:spLocks noChangeArrowheads="1"/>
          </p:cNvSpPr>
          <p:nvPr/>
        </p:nvSpPr>
        <p:spPr bwMode="auto">
          <a:xfrm>
            <a:off x="2967118" y="3258904"/>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40</a:t>
            </a:r>
          </a:p>
        </p:txBody>
      </p:sp>
      <p:sp>
        <p:nvSpPr>
          <p:cNvPr id="76" name="TextBox 43"/>
          <p:cNvSpPr txBox="1">
            <a:spLocks noChangeArrowheads="1"/>
          </p:cNvSpPr>
          <p:nvPr/>
        </p:nvSpPr>
        <p:spPr bwMode="auto">
          <a:xfrm>
            <a:off x="2967118" y="3809121"/>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20</a:t>
            </a:r>
          </a:p>
        </p:txBody>
      </p:sp>
      <p:sp>
        <p:nvSpPr>
          <p:cNvPr id="77" name="TextBox 45"/>
          <p:cNvSpPr txBox="1">
            <a:spLocks noChangeArrowheads="1"/>
          </p:cNvSpPr>
          <p:nvPr/>
        </p:nvSpPr>
        <p:spPr bwMode="auto">
          <a:xfrm>
            <a:off x="2967118" y="4361920"/>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0</a:t>
            </a:r>
          </a:p>
        </p:txBody>
      </p:sp>
      <p:sp>
        <p:nvSpPr>
          <p:cNvPr id="78" name="TextBox 46"/>
          <p:cNvSpPr txBox="1">
            <a:spLocks noChangeArrowheads="1"/>
          </p:cNvSpPr>
          <p:nvPr/>
        </p:nvSpPr>
        <p:spPr bwMode="auto">
          <a:xfrm rot="16200000">
            <a:off x="1281113" y="2966871"/>
            <a:ext cx="3166968"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SVR12 (%)</a:t>
            </a:r>
          </a:p>
        </p:txBody>
      </p:sp>
      <p:sp>
        <p:nvSpPr>
          <p:cNvPr id="79" name="Rectangle 78"/>
          <p:cNvSpPr/>
          <p:nvPr/>
        </p:nvSpPr>
        <p:spPr bwMode="auto">
          <a:xfrm>
            <a:off x="3960870" y="2062412"/>
            <a:ext cx="861431" cy="2477262"/>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dirty="0">
              <a:solidFill>
                <a:schemeClr val="bg2"/>
              </a:solidFill>
            </a:endParaRPr>
          </a:p>
        </p:txBody>
      </p:sp>
      <p:sp>
        <p:nvSpPr>
          <p:cNvPr id="80" name="Rectangle 79"/>
          <p:cNvSpPr/>
          <p:nvPr/>
        </p:nvSpPr>
        <p:spPr bwMode="auto">
          <a:xfrm>
            <a:off x="5540371" y="1959085"/>
            <a:ext cx="861431" cy="2580589"/>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dirty="0">
              <a:solidFill>
                <a:schemeClr val="bg2"/>
              </a:solidFill>
            </a:endParaRPr>
          </a:p>
        </p:txBody>
      </p:sp>
      <p:cxnSp>
        <p:nvCxnSpPr>
          <p:cNvPr id="81" name="Straight Connector 31"/>
          <p:cNvCxnSpPr>
            <a:cxnSpLocks noChangeShapeType="1"/>
          </p:cNvCxnSpPr>
          <p:nvPr/>
        </p:nvCxnSpPr>
        <p:spPr bwMode="auto">
          <a:xfrm>
            <a:off x="5147455" y="4556629"/>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2" name="Straight Connector 32"/>
          <p:cNvCxnSpPr>
            <a:cxnSpLocks noChangeShapeType="1"/>
          </p:cNvCxnSpPr>
          <p:nvPr/>
        </p:nvCxnSpPr>
        <p:spPr bwMode="auto">
          <a:xfrm>
            <a:off x="6722341" y="4556629"/>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3" name="Straight Connector 33"/>
          <p:cNvCxnSpPr>
            <a:cxnSpLocks noChangeShapeType="1"/>
          </p:cNvCxnSpPr>
          <p:nvPr/>
        </p:nvCxnSpPr>
        <p:spPr bwMode="auto">
          <a:xfrm>
            <a:off x="8297227" y="4556629"/>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4" name="Straight Connector 34"/>
          <p:cNvCxnSpPr>
            <a:cxnSpLocks noChangeShapeType="1"/>
          </p:cNvCxnSpPr>
          <p:nvPr/>
        </p:nvCxnSpPr>
        <p:spPr bwMode="auto">
          <a:xfrm>
            <a:off x="9867961" y="4556629"/>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85" name="TextBox 47"/>
          <p:cNvSpPr txBox="1">
            <a:spLocks noChangeArrowheads="1"/>
          </p:cNvSpPr>
          <p:nvPr/>
        </p:nvSpPr>
        <p:spPr bwMode="auto">
          <a:xfrm>
            <a:off x="3815620" y="1592417"/>
            <a:ext cx="1143898"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91</a:t>
            </a:r>
          </a:p>
        </p:txBody>
      </p:sp>
      <p:sp>
        <p:nvSpPr>
          <p:cNvPr id="86" name="TextBox 48"/>
          <p:cNvSpPr txBox="1">
            <a:spLocks noChangeArrowheads="1"/>
          </p:cNvSpPr>
          <p:nvPr/>
        </p:nvSpPr>
        <p:spPr bwMode="auto">
          <a:xfrm>
            <a:off x="5398081" y="1507454"/>
            <a:ext cx="1143898"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87" name="TextBox 49"/>
          <p:cNvSpPr txBox="1">
            <a:spLocks noChangeArrowheads="1"/>
          </p:cNvSpPr>
          <p:nvPr/>
        </p:nvSpPr>
        <p:spPr bwMode="auto">
          <a:xfrm>
            <a:off x="6956912" y="1489355"/>
            <a:ext cx="1140659"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sp>
        <p:nvSpPr>
          <p:cNvPr id="88" name="TextBox 50"/>
          <p:cNvSpPr txBox="1">
            <a:spLocks noChangeArrowheads="1"/>
          </p:cNvSpPr>
          <p:nvPr/>
        </p:nvSpPr>
        <p:spPr bwMode="auto">
          <a:xfrm>
            <a:off x="8534204" y="1555485"/>
            <a:ext cx="1143900"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89" name="Rectangle 88"/>
          <p:cNvSpPr/>
          <p:nvPr/>
        </p:nvSpPr>
        <p:spPr bwMode="auto">
          <a:xfrm>
            <a:off x="7093507" y="1904839"/>
            <a:ext cx="861431" cy="2634835"/>
          </a:xfrm>
          <a:prstGeom prst="rect">
            <a:avLst/>
          </a:prstGeom>
          <a:solidFill>
            <a:schemeClr val="accent1"/>
          </a:solidFill>
          <a:ln>
            <a:solidFill>
              <a:schemeClr val="bg2">
                <a:lumMod val="10000"/>
              </a:schemeClr>
            </a:solidFill>
          </a:ln>
          <a:extLst/>
        </p:spPr>
        <p:txBody>
          <a:bodyPr wrap="none" anchor="ctr"/>
          <a:lstStyle/>
          <a:p>
            <a:pPr algn="ctr" eaLnBrk="1" hangingPunct="1">
              <a:defRPr/>
            </a:pPr>
            <a:endParaRPr lang="en-US" sz="1400" dirty="0">
              <a:solidFill>
                <a:schemeClr val="bg2"/>
              </a:solidFill>
            </a:endParaRPr>
          </a:p>
        </p:txBody>
      </p:sp>
      <p:sp>
        <p:nvSpPr>
          <p:cNvPr id="90" name="Rectangle 89"/>
          <p:cNvSpPr/>
          <p:nvPr/>
        </p:nvSpPr>
        <p:spPr bwMode="auto">
          <a:xfrm>
            <a:off x="8673010" y="1946169"/>
            <a:ext cx="861431" cy="2593504"/>
          </a:xfrm>
          <a:prstGeom prst="rect">
            <a:avLst/>
          </a:prstGeom>
          <a:solidFill>
            <a:srgbClr val="F2F23A"/>
          </a:solidFill>
          <a:ln>
            <a:solidFill>
              <a:schemeClr val="bg2">
                <a:lumMod val="10000"/>
              </a:schemeClr>
            </a:solidFill>
          </a:ln>
          <a:extLst/>
        </p:spPr>
        <p:txBody>
          <a:bodyPr wrap="none" anchor="ctr"/>
          <a:lstStyle/>
          <a:p>
            <a:pPr algn="ctr" eaLnBrk="1" hangingPunct="1">
              <a:defRPr/>
            </a:pPr>
            <a:endParaRPr lang="en-US" sz="1400" dirty="0">
              <a:solidFill>
                <a:schemeClr val="bg2"/>
              </a:solidFill>
            </a:endParaRPr>
          </a:p>
        </p:txBody>
      </p:sp>
      <p:grpSp>
        <p:nvGrpSpPr>
          <p:cNvPr id="91" name="Group 90"/>
          <p:cNvGrpSpPr/>
          <p:nvPr/>
        </p:nvGrpSpPr>
        <p:grpSpPr>
          <a:xfrm>
            <a:off x="4359588" y="1891922"/>
            <a:ext cx="63991" cy="697456"/>
            <a:chOff x="2594557" y="1856976"/>
            <a:chExt cx="365760" cy="697638"/>
          </a:xfrm>
        </p:grpSpPr>
        <p:cxnSp>
          <p:nvCxnSpPr>
            <p:cNvPr id="92" name="Straight Connector 62"/>
            <p:cNvCxnSpPr>
              <a:cxnSpLocks noChangeShapeType="1"/>
            </p:cNvCxnSpPr>
            <p:nvPr/>
          </p:nvCxnSpPr>
          <p:spPr bwMode="auto">
            <a:xfrm>
              <a:off x="2594557" y="185697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3" name="Straight Connector 64"/>
            <p:cNvCxnSpPr>
              <a:cxnSpLocks noChangeShapeType="1"/>
            </p:cNvCxnSpPr>
            <p:nvPr/>
          </p:nvCxnSpPr>
          <p:spPr bwMode="auto">
            <a:xfrm>
              <a:off x="2777437" y="1856976"/>
              <a:ext cx="0" cy="69763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4" name="Straight Connector 66"/>
            <p:cNvCxnSpPr>
              <a:cxnSpLocks noChangeShapeType="1"/>
            </p:cNvCxnSpPr>
            <p:nvPr/>
          </p:nvCxnSpPr>
          <p:spPr bwMode="auto">
            <a:xfrm>
              <a:off x="2594557" y="2548795"/>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95" name="Group 94"/>
          <p:cNvGrpSpPr/>
          <p:nvPr/>
        </p:nvGrpSpPr>
        <p:grpSpPr>
          <a:xfrm>
            <a:off x="5939089" y="1824759"/>
            <a:ext cx="63991" cy="610717"/>
            <a:chOff x="4259404" y="1789796"/>
            <a:chExt cx="365760" cy="610876"/>
          </a:xfrm>
        </p:grpSpPr>
        <p:cxnSp>
          <p:nvCxnSpPr>
            <p:cNvPr id="96" name="Straight Connector 69"/>
            <p:cNvCxnSpPr>
              <a:cxnSpLocks noChangeShapeType="1"/>
            </p:cNvCxnSpPr>
            <p:nvPr/>
          </p:nvCxnSpPr>
          <p:spPr bwMode="auto">
            <a:xfrm>
              <a:off x="4259404" y="178979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7" name="Straight Connector 70"/>
            <p:cNvCxnSpPr>
              <a:cxnSpLocks noChangeShapeType="1"/>
            </p:cNvCxnSpPr>
            <p:nvPr/>
          </p:nvCxnSpPr>
          <p:spPr bwMode="auto">
            <a:xfrm>
              <a:off x="4442284" y="1789796"/>
              <a:ext cx="0" cy="607204"/>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8" name="Straight Connector 71"/>
            <p:cNvCxnSpPr>
              <a:cxnSpLocks noChangeShapeType="1"/>
            </p:cNvCxnSpPr>
            <p:nvPr/>
          </p:nvCxnSpPr>
          <p:spPr bwMode="auto">
            <a:xfrm>
              <a:off x="4259404" y="2400672"/>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99" name="Group 73"/>
          <p:cNvGrpSpPr>
            <a:grpSpLocks/>
          </p:cNvGrpSpPr>
          <p:nvPr/>
        </p:nvGrpSpPr>
        <p:grpSpPr bwMode="auto">
          <a:xfrm>
            <a:off x="7492225" y="1809260"/>
            <a:ext cx="63991" cy="371977"/>
            <a:chOff x="1675051" y="3552404"/>
            <a:chExt cx="299406" cy="229273"/>
          </a:xfrm>
        </p:grpSpPr>
        <p:cxnSp>
          <p:nvCxnSpPr>
            <p:cNvPr id="100" name="Straight Connector 74"/>
            <p:cNvCxnSpPr>
              <a:cxnSpLocks noChangeShapeType="1"/>
            </p:cNvCxnSpPr>
            <p:nvPr/>
          </p:nvCxnSpPr>
          <p:spPr bwMode="auto">
            <a:xfrm>
              <a:off x="1675051" y="3552404"/>
              <a:ext cx="299406"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1" name="Straight Connector 75"/>
            <p:cNvCxnSpPr>
              <a:cxnSpLocks noChangeShapeType="1"/>
            </p:cNvCxnSpPr>
            <p:nvPr/>
          </p:nvCxnSpPr>
          <p:spPr bwMode="auto">
            <a:xfrm>
              <a:off x="1824754" y="3552404"/>
              <a:ext cx="0" cy="22927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2" name="Straight Connector 76"/>
            <p:cNvCxnSpPr>
              <a:cxnSpLocks noChangeShapeType="1"/>
            </p:cNvCxnSpPr>
            <p:nvPr/>
          </p:nvCxnSpPr>
          <p:spPr bwMode="auto">
            <a:xfrm>
              <a:off x="1675051" y="3775414"/>
              <a:ext cx="299406"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03" name="Group 78"/>
          <p:cNvGrpSpPr>
            <a:grpSpLocks/>
          </p:cNvGrpSpPr>
          <p:nvPr/>
        </p:nvGrpSpPr>
        <p:grpSpPr bwMode="auto">
          <a:xfrm>
            <a:off x="9071728" y="1858343"/>
            <a:ext cx="63991" cy="374559"/>
            <a:chOff x="1675048" y="3552404"/>
            <a:chExt cx="299409" cy="229273"/>
          </a:xfrm>
        </p:grpSpPr>
        <p:cxnSp>
          <p:nvCxnSpPr>
            <p:cNvPr id="104" name="Straight Connector 79"/>
            <p:cNvCxnSpPr>
              <a:cxnSpLocks noChangeShapeType="1"/>
            </p:cNvCxnSpPr>
            <p:nvPr/>
          </p:nvCxnSpPr>
          <p:spPr bwMode="auto">
            <a:xfrm>
              <a:off x="1675048" y="3552404"/>
              <a:ext cx="299405"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5" name="Straight Connector 80"/>
            <p:cNvCxnSpPr>
              <a:cxnSpLocks noChangeShapeType="1"/>
            </p:cNvCxnSpPr>
            <p:nvPr/>
          </p:nvCxnSpPr>
          <p:spPr bwMode="auto">
            <a:xfrm>
              <a:off x="1824754" y="3552404"/>
              <a:ext cx="0" cy="22927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6" name="Straight Connector 81"/>
            <p:cNvCxnSpPr>
              <a:cxnSpLocks noChangeShapeType="1"/>
            </p:cNvCxnSpPr>
            <p:nvPr/>
          </p:nvCxnSpPr>
          <p:spPr bwMode="auto">
            <a:xfrm>
              <a:off x="1675051" y="3779876"/>
              <a:ext cx="299406"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107" name="TextBox 86"/>
          <p:cNvSpPr txBox="1">
            <a:spLocks noChangeArrowheads="1"/>
          </p:cNvSpPr>
          <p:nvPr/>
        </p:nvSpPr>
        <p:spPr bwMode="auto">
          <a:xfrm>
            <a:off x="4009093" y="4664613"/>
            <a:ext cx="782766"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12</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2</a:t>
            </a:r>
          </a:p>
          <a:p>
            <a:pPr algn="ctr">
              <a:spcBef>
                <a:spcPct val="0"/>
              </a:spcBef>
              <a:spcAft>
                <a:spcPct val="0"/>
              </a:spcAft>
              <a:buClrTx/>
              <a:buFontTx/>
              <a:buNone/>
            </a:pPr>
            <a:r>
              <a:rPr lang="en-US" altLang="en-US" sz="1600" b="0" dirty="0">
                <a:solidFill>
                  <a:schemeClr val="tx1"/>
                </a:solidFill>
              </a:rPr>
              <a:t>0</a:t>
            </a:r>
          </a:p>
        </p:txBody>
      </p:sp>
      <p:sp>
        <p:nvSpPr>
          <p:cNvPr id="108" name="TextBox 87"/>
          <p:cNvSpPr txBox="1">
            <a:spLocks noChangeArrowheads="1"/>
          </p:cNvSpPr>
          <p:nvPr/>
        </p:nvSpPr>
        <p:spPr bwMode="auto">
          <a:xfrm>
            <a:off x="5260387" y="4664613"/>
            <a:ext cx="1414265"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16</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1</a:t>
            </a:r>
          </a:p>
          <a:p>
            <a:pPr algn="ctr">
              <a:spcBef>
                <a:spcPct val="0"/>
              </a:spcBef>
              <a:spcAft>
                <a:spcPct val="0"/>
              </a:spcAft>
              <a:buClrTx/>
              <a:buFontTx/>
              <a:buNone/>
            </a:pPr>
            <a:r>
              <a:rPr lang="en-US" altLang="en-US" sz="1600" b="0" dirty="0">
                <a:solidFill>
                  <a:schemeClr val="tx1"/>
                </a:solidFill>
              </a:rPr>
              <a:t>0</a:t>
            </a:r>
          </a:p>
        </p:txBody>
      </p:sp>
      <p:sp>
        <p:nvSpPr>
          <p:cNvPr id="109" name="TextBox 88"/>
          <p:cNvSpPr txBox="1">
            <a:spLocks noChangeArrowheads="1"/>
          </p:cNvSpPr>
          <p:nvPr/>
        </p:nvSpPr>
        <p:spPr bwMode="auto">
          <a:xfrm>
            <a:off x="6815383" y="4664613"/>
            <a:ext cx="1414265"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12</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1</a:t>
            </a:r>
          </a:p>
        </p:txBody>
      </p:sp>
      <p:sp>
        <p:nvSpPr>
          <p:cNvPr id="110" name="TextBox 89"/>
          <p:cNvSpPr txBox="1">
            <a:spLocks noChangeArrowheads="1"/>
          </p:cNvSpPr>
          <p:nvPr/>
        </p:nvSpPr>
        <p:spPr bwMode="auto">
          <a:xfrm>
            <a:off x="8391201" y="4664613"/>
            <a:ext cx="1414265"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16</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1</a:t>
            </a:r>
          </a:p>
          <a:p>
            <a:pPr algn="ctr">
              <a:spcBef>
                <a:spcPct val="0"/>
              </a:spcBef>
              <a:spcAft>
                <a:spcPct val="0"/>
              </a:spcAft>
              <a:buClrTx/>
              <a:buFontTx/>
              <a:buNone/>
            </a:pPr>
            <a:r>
              <a:rPr lang="en-US" altLang="en-US" sz="1600" b="0" dirty="0">
                <a:solidFill>
                  <a:schemeClr val="tx1"/>
                </a:solidFill>
              </a:rPr>
              <a:t>1</a:t>
            </a:r>
          </a:p>
          <a:p>
            <a:pPr algn="ctr">
              <a:spcBef>
                <a:spcPct val="0"/>
              </a:spcBef>
              <a:spcAft>
                <a:spcPct val="0"/>
              </a:spcAft>
              <a:buClrTx/>
              <a:buFontTx/>
              <a:buNone/>
            </a:pPr>
            <a:r>
              <a:rPr lang="en-US" altLang="en-US" sz="1600" b="0" dirty="0">
                <a:solidFill>
                  <a:schemeClr val="tx1"/>
                </a:solidFill>
              </a:rPr>
              <a:t>0</a:t>
            </a:r>
          </a:p>
        </p:txBody>
      </p:sp>
      <p:sp>
        <p:nvSpPr>
          <p:cNvPr id="111" name="TextBox 110"/>
          <p:cNvSpPr txBox="1"/>
          <p:nvPr/>
        </p:nvSpPr>
        <p:spPr>
          <a:xfrm>
            <a:off x="3834163" y="4137019"/>
            <a:ext cx="1143898" cy="313850"/>
          </a:xfrm>
          <a:prstGeom prst="rect">
            <a:avLst/>
          </a:prstGeom>
          <a:noFill/>
        </p:spPr>
        <p:txBody>
          <a:bodyPr>
            <a:spAutoFit/>
          </a:bodyPr>
          <a:lstStyle/>
          <a:p>
            <a:pPr algn="ctr">
              <a:lnSpc>
                <a:spcPct val="90000"/>
              </a:lnSpc>
              <a:defRPr/>
            </a:pPr>
            <a:r>
              <a:rPr lang="en-US" sz="1600" b="0" dirty="0">
                <a:solidFill>
                  <a:schemeClr val="bg2">
                    <a:lumMod val="10000"/>
                  </a:schemeClr>
                </a:solidFill>
              </a:rPr>
              <a:t>20/22</a:t>
            </a:r>
          </a:p>
        </p:txBody>
      </p:sp>
      <p:sp>
        <p:nvSpPr>
          <p:cNvPr id="112" name="TextBox 111"/>
          <p:cNvSpPr txBox="1"/>
          <p:nvPr/>
        </p:nvSpPr>
        <p:spPr>
          <a:xfrm>
            <a:off x="5413176" y="4137019"/>
            <a:ext cx="1143898" cy="313850"/>
          </a:xfrm>
          <a:prstGeom prst="rect">
            <a:avLst/>
          </a:prstGeom>
          <a:noFill/>
        </p:spPr>
        <p:txBody>
          <a:bodyPr>
            <a:spAutoFit/>
          </a:bodyPr>
          <a:lstStyle/>
          <a:p>
            <a:pPr algn="ctr">
              <a:lnSpc>
                <a:spcPct val="90000"/>
              </a:lnSpc>
              <a:defRPr/>
            </a:pPr>
            <a:r>
              <a:rPr lang="en-US" sz="1600" b="0" dirty="0">
                <a:solidFill>
                  <a:schemeClr val="bg2">
                    <a:lumMod val="10000"/>
                  </a:schemeClr>
                </a:solidFill>
              </a:rPr>
              <a:t>21/22</a:t>
            </a:r>
          </a:p>
        </p:txBody>
      </p:sp>
      <p:sp>
        <p:nvSpPr>
          <p:cNvPr id="113" name="TextBox 112"/>
          <p:cNvSpPr txBox="1"/>
          <p:nvPr/>
        </p:nvSpPr>
        <p:spPr>
          <a:xfrm>
            <a:off x="6965378" y="4137019"/>
            <a:ext cx="1143900" cy="313850"/>
          </a:xfrm>
          <a:prstGeom prst="rect">
            <a:avLst/>
          </a:prstGeom>
          <a:noFill/>
        </p:spPr>
        <p:txBody>
          <a:bodyPr>
            <a:spAutoFit/>
          </a:bodyPr>
          <a:lstStyle/>
          <a:p>
            <a:pPr algn="ctr">
              <a:lnSpc>
                <a:spcPct val="90000"/>
              </a:lnSpc>
              <a:defRPr/>
            </a:pPr>
            <a:r>
              <a:rPr lang="en-US" sz="1600" b="0" dirty="0">
                <a:solidFill>
                  <a:schemeClr val="bg2">
                    <a:lumMod val="10000"/>
                  </a:schemeClr>
                </a:solidFill>
              </a:rPr>
              <a:t>39/40</a:t>
            </a:r>
          </a:p>
        </p:txBody>
      </p:sp>
      <p:sp>
        <p:nvSpPr>
          <p:cNvPr id="114" name="TextBox 113"/>
          <p:cNvSpPr txBox="1"/>
          <p:nvPr/>
        </p:nvSpPr>
        <p:spPr>
          <a:xfrm>
            <a:off x="8531921" y="4137019"/>
            <a:ext cx="1143900" cy="313850"/>
          </a:xfrm>
          <a:prstGeom prst="rect">
            <a:avLst/>
          </a:prstGeom>
          <a:noFill/>
        </p:spPr>
        <p:txBody>
          <a:bodyPr>
            <a:spAutoFit/>
          </a:bodyPr>
          <a:lstStyle/>
          <a:p>
            <a:pPr algn="ctr">
              <a:lnSpc>
                <a:spcPct val="90000"/>
              </a:lnSpc>
              <a:defRPr/>
            </a:pPr>
            <a:r>
              <a:rPr lang="en-US" sz="1600" b="0" dirty="0">
                <a:solidFill>
                  <a:schemeClr val="bg2">
                    <a:lumMod val="10000"/>
                  </a:schemeClr>
                </a:solidFill>
              </a:rPr>
              <a:t>45/47</a:t>
            </a:r>
          </a:p>
        </p:txBody>
      </p:sp>
      <p:sp>
        <p:nvSpPr>
          <p:cNvPr id="115" name="TextBox 16"/>
          <p:cNvSpPr txBox="1">
            <a:spLocks noChangeArrowheads="1"/>
          </p:cNvSpPr>
          <p:nvPr/>
        </p:nvSpPr>
        <p:spPr bwMode="auto">
          <a:xfrm>
            <a:off x="2855263" y="4142752"/>
            <a:ext cx="692638" cy="301542"/>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cxnSp>
        <p:nvCxnSpPr>
          <p:cNvPr id="116" name="Straight Connector 84"/>
          <p:cNvCxnSpPr>
            <a:cxnSpLocks noChangeShapeType="1"/>
          </p:cNvCxnSpPr>
          <p:nvPr/>
        </p:nvCxnSpPr>
        <p:spPr bwMode="auto">
          <a:xfrm>
            <a:off x="2110847" y="5461810"/>
            <a:ext cx="777334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17" name="Straight Connector 14"/>
          <p:cNvCxnSpPr>
            <a:cxnSpLocks noChangeShapeType="1"/>
          </p:cNvCxnSpPr>
          <p:nvPr/>
        </p:nvCxnSpPr>
        <p:spPr bwMode="auto">
          <a:xfrm>
            <a:off x="3522561" y="4545810"/>
            <a:ext cx="636162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nvGrpSpPr>
          <p:cNvPr id="118" name="Group 1"/>
          <p:cNvGrpSpPr>
            <a:grpSpLocks/>
          </p:cNvGrpSpPr>
          <p:nvPr/>
        </p:nvGrpSpPr>
        <p:grpSpPr bwMode="auto">
          <a:xfrm>
            <a:off x="9192405" y="6207989"/>
            <a:ext cx="2672654" cy="450733"/>
            <a:chOff x="9289790" y="4481726"/>
            <a:chExt cx="2673350" cy="450347"/>
          </a:xfrm>
        </p:grpSpPr>
        <p:pic>
          <p:nvPicPr>
            <p:cNvPr id="11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20" name="Rectangle 119"/>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21"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fr-FR" altLang="en-US" sz="1400" b="0" dirty="0">
                <a:solidFill>
                  <a:schemeClr val="bg2"/>
                </a:solidFill>
              </a:rPr>
              <a:t>Wyles DL, et al. AASLD 2016. Abstract 113.</a:t>
            </a:r>
          </a:p>
        </p:txBody>
      </p:sp>
    </p:spTree>
    <p:extLst>
      <p:ext uri="{BB962C8B-B14F-4D97-AF65-F5344CB8AC3E}">
        <p14:creationId xmlns:p14="http://schemas.microsoft.com/office/powerpoint/2010/main" val="1342070834"/>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Title 1"/>
          <p:cNvSpPr>
            <a:spLocks noGrp="1"/>
          </p:cNvSpPr>
          <p:nvPr>
            <p:ph type="title"/>
          </p:nvPr>
        </p:nvSpPr>
        <p:spPr/>
        <p:txBody>
          <a:bodyPr/>
          <a:lstStyle/>
          <a:p>
            <a:r>
              <a:rPr lang="en-US" altLang="en-US" dirty="0"/>
              <a:t>SURVEYOR-II, Part 3: SVR12 Rates With GLE/PIB for Pts With GT3 HCV ± Cirrhosis</a:t>
            </a:r>
          </a:p>
        </p:txBody>
      </p:sp>
      <p:sp>
        <p:nvSpPr>
          <p:cNvPr id="62" name="TextBox 82"/>
          <p:cNvSpPr txBox="1">
            <a:spLocks noChangeArrowheads="1"/>
          </p:cNvSpPr>
          <p:nvPr/>
        </p:nvSpPr>
        <p:spPr bwMode="auto">
          <a:xfrm>
            <a:off x="1683868" y="4653792"/>
            <a:ext cx="1890954"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spcBef>
                <a:spcPct val="0"/>
              </a:spcBef>
              <a:spcAft>
                <a:spcPct val="0"/>
              </a:spcAft>
              <a:buClrTx/>
              <a:buFontTx/>
              <a:buNone/>
            </a:pPr>
            <a:r>
              <a:rPr lang="en-US" altLang="en-US" sz="1600" dirty="0">
                <a:solidFill>
                  <a:schemeClr val="tx1"/>
                </a:solidFill>
              </a:rPr>
              <a:t>Tx Wks</a:t>
            </a:r>
            <a:br>
              <a:rPr lang="en-US" altLang="en-US" sz="1600" dirty="0">
                <a:solidFill>
                  <a:schemeClr val="tx1"/>
                </a:solidFill>
              </a:rPr>
            </a:br>
            <a:r>
              <a:rPr lang="en-US" altLang="en-US" sz="1600" dirty="0">
                <a:solidFill>
                  <a:schemeClr val="tx1"/>
                </a:solidFill>
              </a:rPr>
              <a:t>Cirrhosis</a:t>
            </a:r>
            <a:br>
              <a:rPr lang="en-US" altLang="en-US" sz="1600" dirty="0">
                <a:solidFill>
                  <a:schemeClr val="tx1"/>
                </a:solidFill>
              </a:rPr>
            </a:br>
            <a:r>
              <a:rPr lang="en-US" altLang="en-US" sz="1600" dirty="0">
                <a:solidFill>
                  <a:schemeClr val="tx1"/>
                </a:solidFill>
              </a:rPr>
              <a:t>Tx Experienced</a:t>
            </a:r>
            <a:br>
              <a:rPr lang="en-US" altLang="en-US" sz="1600" dirty="0">
                <a:solidFill>
                  <a:schemeClr val="tx1"/>
                </a:solidFill>
              </a:rPr>
            </a:br>
            <a:br>
              <a:rPr lang="en-US" altLang="en-US" sz="1600" dirty="0">
                <a:solidFill>
                  <a:schemeClr val="tx1"/>
                </a:solidFill>
              </a:rPr>
            </a:br>
            <a:r>
              <a:rPr lang="en-US" altLang="en-US" sz="1600" dirty="0">
                <a:solidFill>
                  <a:schemeClr val="tx1"/>
                </a:solidFill>
              </a:rPr>
              <a:t>Breakthrough</a:t>
            </a:r>
            <a:br>
              <a:rPr lang="en-US" altLang="en-US" sz="1600" dirty="0">
                <a:solidFill>
                  <a:schemeClr val="tx1"/>
                </a:solidFill>
              </a:rPr>
            </a:br>
            <a:r>
              <a:rPr lang="en-US" altLang="en-US" sz="1600" dirty="0">
                <a:solidFill>
                  <a:schemeClr val="tx1"/>
                </a:solidFill>
              </a:rPr>
              <a:t>Relapse</a:t>
            </a:r>
          </a:p>
          <a:p>
            <a:pPr algn="r">
              <a:spcBef>
                <a:spcPct val="0"/>
              </a:spcBef>
              <a:spcAft>
                <a:spcPct val="0"/>
              </a:spcAft>
              <a:buClrTx/>
              <a:buFontTx/>
              <a:buNone/>
            </a:pPr>
            <a:r>
              <a:rPr lang="en-US" altLang="en-US" sz="1600" dirty="0">
                <a:solidFill>
                  <a:schemeClr val="tx1"/>
                </a:solidFill>
              </a:rPr>
              <a:t>LTFU</a:t>
            </a:r>
          </a:p>
        </p:txBody>
      </p:sp>
      <p:cxnSp>
        <p:nvCxnSpPr>
          <p:cNvPr id="63" name="Straight Connector 16"/>
          <p:cNvCxnSpPr>
            <a:cxnSpLocks noChangeShapeType="1"/>
          </p:cNvCxnSpPr>
          <p:nvPr/>
        </p:nvCxnSpPr>
        <p:spPr bwMode="auto">
          <a:xfrm flipV="1">
            <a:off x="3560048" y="1766318"/>
            <a:ext cx="0" cy="27665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5" name="Straight Connector 18"/>
          <p:cNvCxnSpPr>
            <a:cxnSpLocks noChangeShapeType="1"/>
          </p:cNvCxnSpPr>
          <p:nvPr/>
        </p:nvCxnSpPr>
        <p:spPr bwMode="auto">
          <a:xfrm flipH="1">
            <a:off x="3495480" y="1779233"/>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6" name="Straight Connector 20"/>
          <p:cNvCxnSpPr>
            <a:cxnSpLocks noChangeShapeType="1"/>
          </p:cNvCxnSpPr>
          <p:nvPr/>
        </p:nvCxnSpPr>
        <p:spPr bwMode="auto">
          <a:xfrm flipH="1">
            <a:off x="3495480" y="2334615"/>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7" name="Straight Connector 22"/>
          <p:cNvCxnSpPr>
            <a:cxnSpLocks noChangeShapeType="1"/>
          </p:cNvCxnSpPr>
          <p:nvPr/>
        </p:nvCxnSpPr>
        <p:spPr bwMode="auto">
          <a:xfrm flipH="1">
            <a:off x="3495480" y="2887414"/>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8" name="Straight Connector 24"/>
          <p:cNvCxnSpPr>
            <a:cxnSpLocks noChangeShapeType="1"/>
          </p:cNvCxnSpPr>
          <p:nvPr/>
        </p:nvCxnSpPr>
        <p:spPr bwMode="auto">
          <a:xfrm flipH="1">
            <a:off x="3495480" y="3440213"/>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9" name="Straight Connector 26"/>
          <p:cNvCxnSpPr>
            <a:cxnSpLocks noChangeShapeType="1"/>
          </p:cNvCxnSpPr>
          <p:nvPr/>
        </p:nvCxnSpPr>
        <p:spPr bwMode="auto">
          <a:xfrm flipH="1">
            <a:off x="3495480" y="3993011"/>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0" name="Straight Connector 28"/>
          <p:cNvCxnSpPr>
            <a:cxnSpLocks noChangeShapeType="1"/>
          </p:cNvCxnSpPr>
          <p:nvPr/>
        </p:nvCxnSpPr>
        <p:spPr bwMode="auto">
          <a:xfrm flipH="1">
            <a:off x="3495480" y="4545810"/>
            <a:ext cx="63991"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1" name="Straight Connector 30"/>
          <p:cNvCxnSpPr>
            <a:cxnSpLocks noChangeShapeType="1"/>
          </p:cNvCxnSpPr>
          <p:nvPr/>
        </p:nvCxnSpPr>
        <p:spPr bwMode="auto">
          <a:xfrm>
            <a:off x="3556949" y="4545810"/>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72" name="TextBox 35"/>
          <p:cNvSpPr txBox="1">
            <a:spLocks noChangeArrowheads="1"/>
          </p:cNvSpPr>
          <p:nvPr/>
        </p:nvSpPr>
        <p:spPr bwMode="auto">
          <a:xfrm>
            <a:off x="2967118" y="1610981"/>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100</a:t>
            </a:r>
          </a:p>
        </p:txBody>
      </p:sp>
      <p:sp>
        <p:nvSpPr>
          <p:cNvPr id="73" name="TextBox 37"/>
          <p:cNvSpPr txBox="1">
            <a:spLocks noChangeArrowheads="1"/>
          </p:cNvSpPr>
          <p:nvPr/>
        </p:nvSpPr>
        <p:spPr bwMode="auto">
          <a:xfrm>
            <a:off x="2967118" y="2155892"/>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80</a:t>
            </a:r>
          </a:p>
        </p:txBody>
      </p:sp>
      <p:sp>
        <p:nvSpPr>
          <p:cNvPr id="74" name="TextBox 39"/>
          <p:cNvSpPr txBox="1">
            <a:spLocks noChangeArrowheads="1"/>
          </p:cNvSpPr>
          <p:nvPr/>
        </p:nvSpPr>
        <p:spPr bwMode="auto">
          <a:xfrm>
            <a:off x="2967118" y="2706106"/>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60</a:t>
            </a:r>
          </a:p>
        </p:txBody>
      </p:sp>
      <p:sp>
        <p:nvSpPr>
          <p:cNvPr id="75" name="TextBox 41"/>
          <p:cNvSpPr txBox="1">
            <a:spLocks noChangeArrowheads="1"/>
          </p:cNvSpPr>
          <p:nvPr/>
        </p:nvSpPr>
        <p:spPr bwMode="auto">
          <a:xfrm>
            <a:off x="2967118" y="3258904"/>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40</a:t>
            </a:r>
          </a:p>
        </p:txBody>
      </p:sp>
      <p:sp>
        <p:nvSpPr>
          <p:cNvPr id="76" name="TextBox 43"/>
          <p:cNvSpPr txBox="1">
            <a:spLocks noChangeArrowheads="1"/>
          </p:cNvSpPr>
          <p:nvPr/>
        </p:nvSpPr>
        <p:spPr bwMode="auto">
          <a:xfrm>
            <a:off x="2967118" y="3809121"/>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20</a:t>
            </a:r>
          </a:p>
        </p:txBody>
      </p:sp>
      <p:sp>
        <p:nvSpPr>
          <p:cNvPr id="77" name="TextBox 45"/>
          <p:cNvSpPr txBox="1">
            <a:spLocks noChangeArrowheads="1"/>
          </p:cNvSpPr>
          <p:nvPr/>
        </p:nvSpPr>
        <p:spPr bwMode="auto">
          <a:xfrm>
            <a:off x="2967118" y="4361920"/>
            <a:ext cx="600634"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a:lnSpc>
                <a:spcPct val="100000"/>
              </a:lnSpc>
              <a:spcBef>
                <a:spcPct val="0"/>
              </a:spcBef>
              <a:spcAft>
                <a:spcPct val="0"/>
              </a:spcAft>
              <a:buClrTx/>
              <a:buFontTx/>
              <a:buNone/>
            </a:pPr>
            <a:r>
              <a:rPr lang="en-US" altLang="en-US" sz="1600" b="0" dirty="0">
                <a:solidFill>
                  <a:schemeClr val="tx1"/>
                </a:solidFill>
              </a:rPr>
              <a:t>0</a:t>
            </a:r>
          </a:p>
        </p:txBody>
      </p:sp>
      <p:sp>
        <p:nvSpPr>
          <p:cNvPr id="78" name="TextBox 46"/>
          <p:cNvSpPr txBox="1">
            <a:spLocks noChangeArrowheads="1"/>
          </p:cNvSpPr>
          <p:nvPr/>
        </p:nvSpPr>
        <p:spPr bwMode="auto">
          <a:xfrm rot="16200000">
            <a:off x="1281113" y="2966871"/>
            <a:ext cx="3166968"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SVR12 (%)</a:t>
            </a:r>
          </a:p>
        </p:txBody>
      </p:sp>
      <p:sp>
        <p:nvSpPr>
          <p:cNvPr id="79" name="Rectangle 78"/>
          <p:cNvSpPr/>
          <p:nvPr/>
        </p:nvSpPr>
        <p:spPr bwMode="auto">
          <a:xfrm>
            <a:off x="3960870" y="2062412"/>
            <a:ext cx="861431" cy="2477262"/>
          </a:xfrm>
          <a:prstGeom prst="rect">
            <a:avLst/>
          </a:prstGeom>
          <a:solidFill>
            <a:schemeClr val="accent2"/>
          </a:solidFill>
          <a:ln>
            <a:solidFill>
              <a:schemeClr val="bg2">
                <a:lumMod val="10000"/>
              </a:schemeClr>
            </a:solidFill>
          </a:ln>
          <a:extLst/>
        </p:spPr>
        <p:txBody>
          <a:bodyPr wrap="none" anchor="ctr"/>
          <a:lstStyle/>
          <a:p>
            <a:pPr algn="ctr" eaLnBrk="1" hangingPunct="1">
              <a:defRPr/>
            </a:pPr>
            <a:endParaRPr lang="en-US" sz="1400" dirty="0">
              <a:solidFill>
                <a:schemeClr val="bg2"/>
              </a:solidFill>
            </a:endParaRPr>
          </a:p>
        </p:txBody>
      </p:sp>
      <p:sp>
        <p:nvSpPr>
          <p:cNvPr id="80" name="Rectangle 79"/>
          <p:cNvSpPr/>
          <p:nvPr/>
        </p:nvSpPr>
        <p:spPr bwMode="auto">
          <a:xfrm>
            <a:off x="5540371" y="1959085"/>
            <a:ext cx="861431" cy="2580589"/>
          </a:xfrm>
          <a:prstGeom prst="rect">
            <a:avLst/>
          </a:prstGeom>
          <a:solidFill>
            <a:schemeClr val="accent3"/>
          </a:solidFill>
          <a:ln>
            <a:solidFill>
              <a:schemeClr val="bg2">
                <a:lumMod val="10000"/>
              </a:schemeClr>
            </a:solidFill>
          </a:ln>
          <a:extLst/>
        </p:spPr>
        <p:txBody>
          <a:bodyPr wrap="none" anchor="ctr"/>
          <a:lstStyle/>
          <a:p>
            <a:pPr algn="ctr" eaLnBrk="1" hangingPunct="1">
              <a:defRPr/>
            </a:pPr>
            <a:endParaRPr lang="en-US" sz="1400" dirty="0">
              <a:solidFill>
                <a:schemeClr val="bg2"/>
              </a:solidFill>
            </a:endParaRPr>
          </a:p>
        </p:txBody>
      </p:sp>
      <p:cxnSp>
        <p:nvCxnSpPr>
          <p:cNvPr id="81" name="Straight Connector 31"/>
          <p:cNvCxnSpPr>
            <a:cxnSpLocks noChangeShapeType="1"/>
          </p:cNvCxnSpPr>
          <p:nvPr/>
        </p:nvCxnSpPr>
        <p:spPr bwMode="auto">
          <a:xfrm>
            <a:off x="5147455" y="4556629"/>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2" name="Straight Connector 32"/>
          <p:cNvCxnSpPr>
            <a:cxnSpLocks noChangeShapeType="1"/>
          </p:cNvCxnSpPr>
          <p:nvPr/>
        </p:nvCxnSpPr>
        <p:spPr bwMode="auto">
          <a:xfrm>
            <a:off x="6722341" y="4556629"/>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3" name="Straight Connector 33"/>
          <p:cNvCxnSpPr>
            <a:cxnSpLocks noChangeShapeType="1"/>
          </p:cNvCxnSpPr>
          <p:nvPr/>
        </p:nvCxnSpPr>
        <p:spPr bwMode="auto">
          <a:xfrm>
            <a:off x="8297227" y="4556629"/>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4" name="Straight Connector 34"/>
          <p:cNvCxnSpPr>
            <a:cxnSpLocks noChangeShapeType="1"/>
          </p:cNvCxnSpPr>
          <p:nvPr/>
        </p:nvCxnSpPr>
        <p:spPr bwMode="auto">
          <a:xfrm>
            <a:off x="9867961" y="4556629"/>
            <a:ext cx="0" cy="63991"/>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85" name="TextBox 47"/>
          <p:cNvSpPr txBox="1">
            <a:spLocks noChangeArrowheads="1"/>
          </p:cNvSpPr>
          <p:nvPr/>
        </p:nvSpPr>
        <p:spPr bwMode="auto">
          <a:xfrm>
            <a:off x="3815620" y="1592417"/>
            <a:ext cx="1143898"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91</a:t>
            </a:r>
          </a:p>
        </p:txBody>
      </p:sp>
      <p:sp>
        <p:nvSpPr>
          <p:cNvPr id="86" name="TextBox 48"/>
          <p:cNvSpPr txBox="1">
            <a:spLocks noChangeArrowheads="1"/>
          </p:cNvSpPr>
          <p:nvPr/>
        </p:nvSpPr>
        <p:spPr bwMode="auto">
          <a:xfrm>
            <a:off x="5398081" y="1507454"/>
            <a:ext cx="1143898"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87" name="TextBox 49"/>
          <p:cNvSpPr txBox="1">
            <a:spLocks noChangeArrowheads="1"/>
          </p:cNvSpPr>
          <p:nvPr/>
        </p:nvSpPr>
        <p:spPr bwMode="auto">
          <a:xfrm>
            <a:off x="6956912" y="1489355"/>
            <a:ext cx="1140659"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98</a:t>
            </a:r>
          </a:p>
        </p:txBody>
      </p:sp>
      <p:sp>
        <p:nvSpPr>
          <p:cNvPr id="88" name="TextBox 50"/>
          <p:cNvSpPr txBox="1">
            <a:spLocks noChangeArrowheads="1"/>
          </p:cNvSpPr>
          <p:nvPr/>
        </p:nvSpPr>
        <p:spPr bwMode="auto">
          <a:xfrm>
            <a:off x="8534204" y="1555485"/>
            <a:ext cx="1143900" cy="338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a:solidFill>
                  <a:schemeClr val="tx1"/>
                </a:solidFill>
              </a:rPr>
              <a:t>96</a:t>
            </a:r>
          </a:p>
        </p:txBody>
      </p:sp>
      <p:sp>
        <p:nvSpPr>
          <p:cNvPr id="89" name="Rectangle 88"/>
          <p:cNvSpPr/>
          <p:nvPr/>
        </p:nvSpPr>
        <p:spPr bwMode="auto">
          <a:xfrm>
            <a:off x="7093507" y="1904839"/>
            <a:ext cx="861431" cy="2634835"/>
          </a:xfrm>
          <a:prstGeom prst="rect">
            <a:avLst/>
          </a:prstGeom>
          <a:solidFill>
            <a:schemeClr val="accent1"/>
          </a:solidFill>
          <a:ln>
            <a:solidFill>
              <a:schemeClr val="bg2">
                <a:lumMod val="10000"/>
              </a:schemeClr>
            </a:solidFill>
          </a:ln>
          <a:extLst/>
        </p:spPr>
        <p:txBody>
          <a:bodyPr wrap="none" anchor="ctr"/>
          <a:lstStyle/>
          <a:p>
            <a:pPr algn="ctr" eaLnBrk="1" hangingPunct="1">
              <a:defRPr/>
            </a:pPr>
            <a:endParaRPr lang="en-US" sz="1400" dirty="0">
              <a:solidFill>
                <a:schemeClr val="bg2"/>
              </a:solidFill>
            </a:endParaRPr>
          </a:p>
        </p:txBody>
      </p:sp>
      <p:sp>
        <p:nvSpPr>
          <p:cNvPr id="90" name="Rectangle 89"/>
          <p:cNvSpPr/>
          <p:nvPr/>
        </p:nvSpPr>
        <p:spPr bwMode="auto">
          <a:xfrm>
            <a:off x="8673010" y="1946169"/>
            <a:ext cx="861431" cy="2593504"/>
          </a:xfrm>
          <a:prstGeom prst="rect">
            <a:avLst/>
          </a:prstGeom>
          <a:solidFill>
            <a:srgbClr val="F2F23A"/>
          </a:solidFill>
          <a:ln>
            <a:solidFill>
              <a:schemeClr val="bg2">
                <a:lumMod val="10000"/>
              </a:schemeClr>
            </a:solidFill>
          </a:ln>
          <a:extLst/>
        </p:spPr>
        <p:txBody>
          <a:bodyPr wrap="none" anchor="ctr"/>
          <a:lstStyle/>
          <a:p>
            <a:pPr algn="ctr" eaLnBrk="1" hangingPunct="1">
              <a:defRPr/>
            </a:pPr>
            <a:endParaRPr lang="en-US" sz="1400" dirty="0">
              <a:solidFill>
                <a:schemeClr val="bg2"/>
              </a:solidFill>
            </a:endParaRPr>
          </a:p>
        </p:txBody>
      </p:sp>
      <p:grpSp>
        <p:nvGrpSpPr>
          <p:cNvPr id="91" name="Group 90"/>
          <p:cNvGrpSpPr/>
          <p:nvPr/>
        </p:nvGrpSpPr>
        <p:grpSpPr>
          <a:xfrm>
            <a:off x="4359588" y="1891922"/>
            <a:ext cx="63991" cy="697456"/>
            <a:chOff x="2594557" y="1856976"/>
            <a:chExt cx="365760" cy="697638"/>
          </a:xfrm>
        </p:grpSpPr>
        <p:cxnSp>
          <p:nvCxnSpPr>
            <p:cNvPr id="92" name="Straight Connector 62"/>
            <p:cNvCxnSpPr>
              <a:cxnSpLocks noChangeShapeType="1"/>
            </p:cNvCxnSpPr>
            <p:nvPr/>
          </p:nvCxnSpPr>
          <p:spPr bwMode="auto">
            <a:xfrm>
              <a:off x="2594557" y="185697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3" name="Straight Connector 64"/>
            <p:cNvCxnSpPr>
              <a:cxnSpLocks noChangeShapeType="1"/>
            </p:cNvCxnSpPr>
            <p:nvPr/>
          </p:nvCxnSpPr>
          <p:spPr bwMode="auto">
            <a:xfrm>
              <a:off x="2777437" y="1856976"/>
              <a:ext cx="0" cy="69763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4" name="Straight Connector 66"/>
            <p:cNvCxnSpPr>
              <a:cxnSpLocks noChangeShapeType="1"/>
            </p:cNvCxnSpPr>
            <p:nvPr/>
          </p:nvCxnSpPr>
          <p:spPr bwMode="auto">
            <a:xfrm>
              <a:off x="2594557" y="2548795"/>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95" name="Group 94"/>
          <p:cNvGrpSpPr/>
          <p:nvPr/>
        </p:nvGrpSpPr>
        <p:grpSpPr>
          <a:xfrm>
            <a:off x="5939089" y="1824759"/>
            <a:ext cx="63991" cy="610717"/>
            <a:chOff x="4259404" y="1789796"/>
            <a:chExt cx="365760" cy="610876"/>
          </a:xfrm>
        </p:grpSpPr>
        <p:cxnSp>
          <p:nvCxnSpPr>
            <p:cNvPr id="96" name="Straight Connector 69"/>
            <p:cNvCxnSpPr>
              <a:cxnSpLocks noChangeShapeType="1"/>
            </p:cNvCxnSpPr>
            <p:nvPr/>
          </p:nvCxnSpPr>
          <p:spPr bwMode="auto">
            <a:xfrm>
              <a:off x="4259404" y="1789796"/>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7" name="Straight Connector 70"/>
            <p:cNvCxnSpPr>
              <a:cxnSpLocks noChangeShapeType="1"/>
            </p:cNvCxnSpPr>
            <p:nvPr/>
          </p:nvCxnSpPr>
          <p:spPr bwMode="auto">
            <a:xfrm>
              <a:off x="4442284" y="1789796"/>
              <a:ext cx="0" cy="607204"/>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98" name="Straight Connector 71"/>
            <p:cNvCxnSpPr>
              <a:cxnSpLocks noChangeShapeType="1"/>
            </p:cNvCxnSpPr>
            <p:nvPr/>
          </p:nvCxnSpPr>
          <p:spPr bwMode="auto">
            <a:xfrm>
              <a:off x="4259404" y="2400672"/>
              <a:ext cx="365760"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99" name="Group 73"/>
          <p:cNvGrpSpPr>
            <a:grpSpLocks/>
          </p:cNvGrpSpPr>
          <p:nvPr/>
        </p:nvGrpSpPr>
        <p:grpSpPr bwMode="auto">
          <a:xfrm>
            <a:off x="7492225" y="1809260"/>
            <a:ext cx="63991" cy="371977"/>
            <a:chOff x="1675051" y="3552404"/>
            <a:chExt cx="299406" cy="229273"/>
          </a:xfrm>
        </p:grpSpPr>
        <p:cxnSp>
          <p:nvCxnSpPr>
            <p:cNvPr id="100" name="Straight Connector 74"/>
            <p:cNvCxnSpPr>
              <a:cxnSpLocks noChangeShapeType="1"/>
            </p:cNvCxnSpPr>
            <p:nvPr/>
          </p:nvCxnSpPr>
          <p:spPr bwMode="auto">
            <a:xfrm>
              <a:off x="1675051" y="3552404"/>
              <a:ext cx="299406"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1" name="Straight Connector 75"/>
            <p:cNvCxnSpPr>
              <a:cxnSpLocks noChangeShapeType="1"/>
            </p:cNvCxnSpPr>
            <p:nvPr/>
          </p:nvCxnSpPr>
          <p:spPr bwMode="auto">
            <a:xfrm>
              <a:off x="1824754" y="3552404"/>
              <a:ext cx="0" cy="22927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2" name="Straight Connector 76"/>
            <p:cNvCxnSpPr>
              <a:cxnSpLocks noChangeShapeType="1"/>
            </p:cNvCxnSpPr>
            <p:nvPr/>
          </p:nvCxnSpPr>
          <p:spPr bwMode="auto">
            <a:xfrm>
              <a:off x="1675051" y="3775414"/>
              <a:ext cx="299406"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grpSp>
        <p:nvGrpSpPr>
          <p:cNvPr id="103" name="Group 78"/>
          <p:cNvGrpSpPr>
            <a:grpSpLocks/>
          </p:cNvGrpSpPr>
          <p:nvPr/>
        </p:nvGrpSpPr>
        <p:grpSpPr bwMode="auto">
          <a:xfrm>
            <a:off x="9071728" y="1858343"/>
            <a:ext cx="63991" cy="374559"/>
            <a:chOff x="1675048" y="3552404"/>
            <a:chExt cx="299409" cy="229273"/>
          </a:xfrm>
        </p:grpSpPr>
        <p:cxnSp>
          <p:nvCxnSpPr>
            <p:cNvPr id="104" name="Straight Connector 79"/>
            <p:cNvCxnSpPr>
              <a:cxnSpLocks noChangeShapeType="1"/>
            </p:cNvCxnSpPr>
            <p:nvPr/>
          </p:nvCxnSpPr>
          <p:spPr bwMode="auto">
            <a:xfrm>
              <a:off x="1675048" y="3552404"/>
              <a:ext cx="299405"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5" name="Straight Connector 80"/>
            <p:cNvCxnSpPr>
              <a:cxnSpLocks noChangeShapeType="1"/>
            </p:cNvCxnSpPr>
            <p:nvPr/>
          </p:nvCxnSpPr>
          <p:spPr bwMode="auto">
            <a:xfrm>
              <a:off x="1824754" y="3552404"/>
              <a:ext cx="0" cy="22927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06" name="Straight Connector 81"/>
            <p:cNvCxnSpPr>
              <a:cxnSpLocks noChangeShapeType="1"/>
            </p:cNvCxnSpPr>
            <p:nvPr/>
          </p:nvCxnSpPr>
          <p:spPr bwMode="auto">
            <a:xfrm>
              <a:off x="1675051" y="3779876"/>
              <a:ext cx="299406"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grpSp>
      <p:sp>
        <p:nvSpPr>
          <p:cNvPr id="107" name="TextBox 86"/>
          <p:cNvSpPr txBox="1">
            <a:spLocks noChangeArrowheads="1"/>
          </p:cNvSpPr>
          <p:nvPr/>
        </p:nvSpPr>
        <p:spPr bwMode="auto">
          <a:xfrm>
            <a:off x="4009093" y="4664613"/>
            <a:ext cx="782766"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12</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2</a:t>
            </a:r>
          </a:p>
          <a:p>
            <a:pPr algn="ctr">
              <a:spcBef>
                <a:spcPct val="0"/>
              </a:spcBef>
              <a:spcAft>
                <a:spcPct val="0"/>
              </a:spcAft>
              <a:buClrTx/>
              <a:buFontTx/>
              <a:buNone/>
            </a:pPr>
            <a:r>
              <a:rPr lang="en-US" altLang="en-US" sz="1600" b="0" dirty="0">
                <a:solidFill>
                  <a:schemeClr val="tx1"/>
                </a:solidFill>
              </a:rPr>
              <a:t>0</a:t>
            </a:r>
          </a:p>
        </p:txBody>
      </p:sp>
      <p:sp>
        <p:nvSpPr>
          <p:cNvPr id="108" name="TextBox 87"/>
          <p:cNvSpPr txBox="1">
            <a:spLocks noChangeArrowheads="1"/>
          </p:cNvSpPr>
          <p:nvPr/>
        </p:nvSpPr>
        <p:spPr bwMode="auto">
          <a:xfrm>
            <a:off x="5260387" y="4664613"/>
            <a:ext cx="1414265"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16</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1</a:t>
            </a:r>
          </a:p>
          <a:p>
            <a:pPr algn="ctr">
              <a:spcBef>
                <a:spcPct val="0"/>
              </a:spcBef>
              <a:spcAft>
                <a:spcPct val="0"/>
              </a:spcAft>
              <a:buClrTx/>
              <a:buFontTx/>
              <a:buNone/>
            </a:pPr>
            <a:r>
              <a:rPr lang="en-US" altLang="en-US" sz="1600" b="0" dirty="0">
                <a:solidFill>
                  <a:schemeClr val="tx1"/>
                </a:solidFill>
              </a:rPr>
              <a:t>0</a:t>
            </a:r>
          </a:p>
        </p:txBody>
      </p:sp>
      <p:sp>
        <p:nvSpPr>
          <p:cNvPr id="109" name="TextBox 88"/>
          <p:cNvSpPr txBox="1">
            <a:spLocks noChangeArrowheads="1"/>
          </p:cNvSpPr>
          <p:nvPr/>
        </p:nvSpPr>
        <p:spPr bwMode="auto">
          <a:xfrm>
            <a:off x="6815383" y="4664613"/>
            <a:ext cx="1414265"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12</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0</a:t>
            </a:r>
          </a:p>
          <a:p>
            <a:pPr algn="ctr">
              <a:spcBef>
                <a:spcPct val="0"/>
              </a:spcBef>
              <a:spcAft>
                <a:spcPct val="0"/>
              </a:spcAft>
              <a:buClrTx/>
              <a:buFontTx/>
              <a:buNone/>
            </a:pPr>
            <a:r>
              <a:rPr lang="en-US" altLang="en-US" sz="1600" b="0" dirty="0">
                <a:solidFill>
                  <a:schemeClr val="tx1"/>
                </a:solidFill>
              </a:rPr>
              <a:t>1</a:t>
            </a:r>
          </a:p>
        </p:txBody>
      </p:sp>
      <p:sp>
        <p:nvSpPr>
          <p:cNvPr id="110" name="TextBox 89"/>
          <p:cNvSpPr txBox="1">
            <a:spLocks noChangeArrowheads="1"/>
          </p:cNvSpPr>
          <p:nvPr/>
        </p:nvSpPr>
        <p:spPr bwMode="auto">
          <a:xfrm>
            <a:off x="8391201" y="4664613"/>
            <a:ext cx="1414265" cy="164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spcBef>
                <a:spcPct val="0"/>
              </a:spcBef>
              <a:spcAft>
                <a:spcPct val="0"/>
              </a:spcAft>
              <a:buClrTx/>
              <a:buFontTx/>
              <a:buNone/>
            </a:pPr>
            <a:r>
              <a:rPr lang="en-US" altLang="en-US" sz="1600" b="0" dirty="0">
                <a:solidFill>
                  <a:schemeClr val="tx1"/>
                </a:solidFill>
              </a:rPr>
              <a:t>16</a:t>
            </a:r>
            <a:br>
              <a:rPr lang="en-US" altLang="en-US" sz="1600" b="0" dirty="0">
                <a:solidFill>
                  <a:schemeClr val="tx1"/>
                </a:solidFill>
              </a:rPr>
            </a:br>
            <a:r>
              <a:rPr lang="en-US" altLang="en-US" sz="1600" b="0" dirty="0">
                <a:solidFill>
                  <a:schemeClr val="tx1"/>
                </a:solidFill>
              </a:rPr>
              <a:t>+</a:t>
            </a:r>
            <a:br>
              <a:rPr lang="en-US" altLang="en-US" sz="1600" b="0" dirty="0">
                <a:solidFill>
                  <a:schemeClr val="tx1"/>
                </a:solidFill>
              </a:rPr>
            </a:br>
            <a:r>
              <a:rPr lang="en-US" altLang="en-US" sz="1600" b="0" dirty="0">
                <a:solidFill>
                  <a:schemeClr val="tx1"/>
                </a:solidFill>
              </a:rPr>
              <a:t>+</a:t>
            </a:r>
          </a:p>
          <a:p>
            <a:pPr algn="ctr">
              <a:spcBef>
                <a:spcPct val="0"/>
              </a:spcBef>
              <a:spcAft>
                <a:spcPct val="0"/>
              </a:spcAft>
              <a:buClrTx/>
              <a:buFontTx/>
              <a:buNone/>
            </a:pPr>
            <a:endParaRPr lang="en-US" altLang="en-US" sz="1600" b="0" dirty="0">
              <a:solidFill>
                <a:schemeClr val="tx1"/>
              </a:solidFill>
            </a:endParaRPr>
          </a:p>
          <a:p>
            <a:pPr algn="ctr">
              <a:spcBef>
                <a:spcPct val="0"/>
              </a:spcBef>
              <a:spcAft>
                <a:spcPct val="0"/>
              </a:spcAft>
              <a:buClrTx/>
              <a:buFontTx/>
              <a:buNone/>
            </a:pPr>
            <a:r>
              <a:rPr lang="en-US" altLang="en-US" sz="1600" b="0" dirty="0">
                <a:solidFill>
                  <a:schemeClr val="tx1"/>
                </a:solidFill>
              </a:rPr>
              <a:t>1</a:t>
            </a:r>
          </a:p>
          <a:p>
            <a:pPr algn="ctr">
              <a:spcBef>
                <a:spcPct val="0"/>
              </a:spcBef>
              <a:spcAft>
                <a:spcPct val="0"/>
              </a:spcAft>
              <a:buClrTx/>
              <a:buFontTx/>
              <a:buNone/>
            </a:pPr>
            <a:r>
              <a:rPr lang="en-US" altLang="en-US" sz="1600" b="0" dirty="0">
                <a:solidFill>
                  <a:schemeClr val="tx1"/>
                </a:solidFill>
              </a:rPr>
              <a:t>1</a:t>
            </a:r>
          </a:p>
          <a:p>
            <a:pPr algn="ctr">
              <a:spcBef>
                <a:spcPct val="0"/>
              </a:spcBef>
              <a:spcAft>
                <a:spcPct val="0"/>
              </a:spcAft>
              <a:buClrTx/>
              <a:buFontTx/>
              <a:buNone/>
            </a:pPr>
            <a:r>
              <a:rPr lang="en-US" altLang="en-US" sz="1600" b="0" dirty="0">
                <a:solidFill>
                  <a:schemeClr val="tx1"/>
                </a:solidFill>
              </a:rPr>
              <a:t>0</a:t>
            </a:r>
          </a:p>
        </p:txBody>
      </p:sp>
      <p:sp>
        <p:nvSpPr>
          <p:cNvPr id="111" name="TextBox 110"/>
          <p:cNvSpPr txBox="1"/>
          <p:nvPr/>
        </p:nvSpPr>
        <p:spPr>
          <a:xfrm>
            <a:off x="3834163" y="4137019"/>
            <a:ext cx="1143898" cy="313850"/>
          </a:xfrm>
          <a:prstGeom prst="rect">
            <a:avLst/>
          </a:prstGeom>
          <a:noFill/>
        </p:spPr>
        <p:txBody>
          <a:bodyPr>
            <a:spAutoFit/>
          </a:bodyPr>
          <a:lstStyle/>
          <a:p>
            <a:pPr algn="ctr">
              <a:lnSpc>
                <a:spcPct val="90000"/>
              </a:lnSpc>
              <a:defRPr/>
            </a:pPr>
            <a:r>
              <a:rPr lang="en-US" sz="1600" b="0" dirty="0">
                <a:solidFill>
                  <a:schemeClr val="bg2">
                    <a:lumMod val="10000"/>
                  </a:schemeClr>
                </a:solidFill>
              </a:rPr>
              <a:t>20/22</a:t>
            </a:r>
          </a:p>
        </p:txBody>
      </p:sp>
      <p:sp>
        <p:nvSpPr>
          <p:cNvPr id="112" name="TextBox 111"/>
          <p:cNvSpPr txBox="1"/>
          <p:nvPr/>
        </p:nvSpPr>
        <p:spPr>
          <a:xfrm>
            <a:off x="5413176" y="4137019"/>
            <a:ext cx="1143898" cy="313850"/>
          </a:xfrm>
          <a:prstGeom prst="rect">
            <a:avLst/>
          </a:prstGeom>
          <a:noFill/>
        </p:spPr>
        <p:txBody>
          <a:bodyPr>
            <a:spAutoFit/>
          </a:bodyPr>
          <a:lstStyle/>
          <a:p>
            <a:pPr algn="ctr">
              <a:lnSpc>
                <a:spcPct val="90000"/>
              </a:lnSpc>
              <a:defRPr/>
            </a:pPr>
            <a:r>
              <a:rPr lang="en-US" sz="1600" b="0" dirty="0">
                <a:solidFill>
                  <a:schemeClr val="bg2">
                    <a:lumMod val="10000"/>
                  </a:schemeClr>
                </a:solidFill>
              </a:rPr>
              <a:t>21/22</a:t>
            </a:r>
          </a:p>
        </p:txBody>
      </p:sp>
      <p:sp>
        <p:nvSpPr>
          <p:cNvPr id="113" name="TextBox 112"/>
          <p:cNvSpPr txBox="1"/>
          <p:nvPr/>
        </p:nvSpPr>
        <p:spPr>
          <a:xfrm>
            <a:off x="6965378" y="4137019"/>
            <a:ext cx="1143900" cy="313850"/>
          </a:xfrm>
          <a:prstGeom prst="rect">
            <a:avLst/>
          </a:prstGeom>
          <a:noFill/>
        </p:spPr>
        <p:txBody>
          <a:bodyPr>
            <a:spAutoFit/>
          </a:bodyPr>
          <a:lstStyle/>
          <a:p>
            <a:pPr algn="ctr">
              <a:lnSpc>
                <a:spcPct val="90000"/>
              </a:lnSpc>
              <a:defRPr/>
            </a:pPr>
            <a:r>
              <a:rPr lang="en-US" sz="1600" b="0" dirty="0">
                <a:solidFill>
                  <a:schemeClr val="bg2">
                    <a:lumMod val="10000"/>
                  </a:schemeClr>
                </a:solidFill>
              </a:rPr>
              <a:t>39/40</a:t>
            </a:r>
          </a:p>
        </p:txBody>
      </p:sp>
      <p:sp>
        <p:nvSpPr>
          <p:cNvPr id="114" name="TextBox 113"/>
          <p:cNvSpPr txBox="1"/>
          <p:nvPr/>
        </p:nvSpPr>
        <p:spPr>
          <a:xfrm>
            <a:off x="8531921" y="4137019"/>
            <a:ext cx="1143900" cy="313850"/>
          </a:xfrm>
          <a:prstGeom prst="rect">
            <a:avLst/>
          </a:prstGeom>
          <a:noFill/>
        </p:spPr>
        <p:txBody>
          <a:bodyPr>
            <a:spAutoFit/>
          </a:bodyPr>
          <a:lstStyle/>
          <a:p>
            <a:pPr algn="ctr">
              <a:lnSpc>
                <a:spcPct val="90000"/>
              </a:lnSpc>
              <a:defRPr/>
            </a:pPr>
            <a:r>
              <a:rPr lang="en-US" sz="1600" b="0" dirty="0">
                <a:solidFill>
                  <a:schemeClr val="bg2">
                    <a:lumMod val="10000"/>
                  </a:schemeClr>
                </a:solidFill>
              </a:rPr>
              <a:t>45/47</a:t>
            </a:r>
          </a:p>
        </p:txBody>
      </p:sp>
      <p:sp>
        <p:nvSpPr>
          <p:cNvPr id="115" name="TextBox 16"/>
          <p:cNvSpPr txBox="1">
            <a:spLocks noChangeArrowheads="1"/>
          </p:cNvSpPr>
          <p:nvPr/>
        </p:nvSpPr>
        <p:spPr bwMode="auto">
          <a:xfrm>
            <a:off x="2855263" y="4142752"/>
            <a:ext cx="692638" cy="301542"/>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cxnSp>
        <p:nvCxnSpPr>
          <p:cNvPr id="116" name="Straight Connector 84"/>
          <p:cNvCxnSpPr>
            <a:cxnSpLocks noChangeShapeType="1"/>
          </p:cNvCxnSpPr>
          <p:nvPr/>
        </p:nvCxnSpPr>
        <p:spPr bwMode="auto">
          <a:xfrm>
            <a:off x="2110847" y="5461810"/>
            <a:ext cx="7773344"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17" name="Straight Connector 14"/>
          <p:cNvCxnSpPr>
            <a:cxnSpLocks noChangeShapeType="1"/>
          </p:cNvCxnSpPr>
          <p:nvPr/>
        </p:nvCxnSpPr>
        <p:spPr bwMode="auto">
          <a:xfrm>
            <a:off x="3522561" y="4545810"/>
            <a:ext cx="6361629"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nvGrpSpPr>
          <p:cNvPr id="118" name="Group 1"/>
          <p:cNvGrpSpPr>
            <a:grpSpLocks/>
          </p:cNvGrpSpPr>
          <p:nvPr/>
        </p:nvGrpSpPr>
        <p:grpSpPr bwMode="auto">
          <a:xfrm>
            <a:off x="9192405" y="6207989"/>
            <a:ext cx="2672654" cy="450733"/>
            <a:chOff x="9289790" y="4481726"/>
            <a:chExt cx="2673350" cy="450347"/>
          </a:xfrm>
        </p:grpSpPr>
        <p:pic>
          <p:nvPicPr>
            <p:cNvPr id="11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20" name="Rectangle 119"/>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121"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fr-FR" altLang="en-US" sz="1400" b="0" dirty="0">
                <a:solidFill>
                  <a:schemeClr val="bg2"/>
                </a:solidFill>
              </a:rPr>
              <a:t>Wyles DL, et al. AASLD 2016. Abstract 113.</a:t>
            </a:r>
          </a:p>
        </p:txBody>
      </p:sp>
      <p:sp>
        <p:nvSpPr>
          <p:cNvPr id="64" name="Rectangle 63"/>
          <p:cNvSpPr/>
          <p:nvPr/>
        </p:nvSpPr>
        <p:spPr>
          <a:xfrm>
            <a:off x="2229586" y="2822693"/>
            <a:ext cx="8344429" cy="830781"/>
          </a:xfrm>
          <a:prstGeom prst="rect">
            <a:avLst/>
          </a:prstGeom>
          <a:solidFill>
            <a:schemeClr val="accent6"/>
          </a:solidFill>
          <a:ln>
            <a:noFill/>
          </a:ln>
        </p:spPr>
        <p:txBody>
          <a:bodyPr wrap="square" anchor="ctr">
            <a:spAutoFit/>
          </a:bodyPr>
          <a:lstStyle/>
          <a:p>
            <a:pPr algn="ctr"/>
            <a:r>
              <a:rPr lang="en-US" sz="2399" dirty="0"/>
              <a:t>High SVR rates in treatment-experienced, cirrhotic pts with GT3, but no NS5A-experienced pts included</a:t>
            </a:r>
          </a:p>
        </p:txBody>
      </p:sp>
    </p:spTree>
    <p:extLst>
      <p:ext uri="{BB962C8B-B14F-4D97-AF65-F5344CB8AC3E}">
        <p14:creationId xmlns:p14="http://schemas.microsoft.com/office/powerpoint/2010/main" val="3721995197"/>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C-ISLE: EBR/GZR + SOF ± RBV for GT3 HCV in Pts With Compensated Cirrhosis</a:t>
            </a:r>
          </a:p>
        </p:txBody>
      </p:sp>
      <p:sp>
        <p:nvSpPr>
          <p:cNvPr id="3" name="Content Placeholder 2"/>
          <p:cNvSpPr>
            <a:spLocks noGrp="1"/>
          </p:cNvSpPr>
          <p:nvPr>
            <p:ph idx="1"/>
          </p:nvPr>
        </p:nvSpPr>
        <p:spPr>
          <a:xfrm>
            <a:off x="604518" y="1513546"/>
            <a:ext cx="10874696" cy="4649475"/>
          </a:xfrm>
        </p:spPr>
        <p:txBody>
          <a:bodyPr/>
          <a:lstStyle/>
          <a:p>
            <a:r>
              <a:rPr lang="en-US" sz="2399" dirty="0"/>
              <a:t>Randomized, open-label phase II trial for pts with GT3 HCV infection and compensated cirrhosis; treatment experience included pegIFN/RBV</a:t>
            </a:r>
          </a:p>
        </p:txBody>
      </p:sp>
      <p:grpSp>
        <p:nvGrpSpPr>
          <p:cNvPr id="4" name="Group 1"/>
          <p:cNvGrpSpPr>
            <a:grpSpLocks/>
          </p:cNvGrpSpPr>
          <p:nvPr/>
        </p:nvGrpSpPr>
        <p:grpSpPr bwMode="auto">
          <a:xfrm>
            <a:off x="9192405" y="6207989"/>
            <a:ext cx="2672654" cy="450733"/>
            <a:chOff x="9289790" y="4481726"/>
            <a:chExt cx="2673350" cy="450347"/>
          </a:xfrm>
        </p:grpSpPr>
        <p:pic>
          <p:nvPicPr>
            <p:cNvPr id="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 name="Rectangle 5"/>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7"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pt-BR" altLang="en-US" sz="1400" b="0" dirty="0">
                <a:solidFill>
                  <a:schemeClr val="bg2"/>
                </a:solidFill>
              </a:rPr>
              <a:t>Foster GR, et al. AALSD 2016. Abstract 74.</a:t>
            </a:r>
          </a:p>
        </p:txBody>
      </p:sp>
      <p:sp>
        <p:nvSpPr>
          <p:cNvPr id="9" name="Rectangle 6"/>
          <p:cNvSpPr>
            <a:spLocks noChangeArrowheads="1"/>
          </p:cNvSpPr>
          <p:nvPr/>
        </p:nvSpPr>
        <p:spPr bwMode="auto">
          <a:xfrm>
            <a:off x="4587829" y="2871199"/>
            <a:ext cx="3382399" cy="548497"/>
          </a:xfrm>
          <a:prstGeom prst="rect">
            <a:avLst/>
          </a:prstGeom>
          <a:solidFill>
            <a:schemeClr val="accent2"/>
          </a:solidFill>
          <a:ln w="9525">
            <a:noFill/>
            <a:miter lim="800000"/>
            <a:headEnd/>
            <a:tailEnd/>
          </a:ln>
          <a:effectLst/>
          <a:extLst/>
        </p:spPr>
        <p:txBody>
          <a:bodyPr wrap="none" anchor="ctr"/>
          <a:lstStyle/>
          <a:p>
            <a:pPr algn="ctr" eaLnBrk="1" hangingPunct="1">
              <a:defRPr/>
            </a:pPr>
            <a:r>
              <a:rPr lang="en-US" sz="1600" dirty="0">
                <a:solidFill>
                  <a:schemeClr val="bg2">
                    <a:lumMod val="10000"/>
                  </a:schemeClr>
                </a:solidFill>
                <a:latin typeface="Arial" charset="0"/>
                <a:ea typeface="ＭＳ Ｐゴシック" charset="0"/>
              </a:rPr>
              <a:t>EBR/GZR + SOF + RBV</a:t>
            </a:r>
          </a:p>
          <a:p>
            <a:pPr algn="ctr" eaLnBrk="1" hangingPunct="1">
              <a:defRPr/>
            </a:pPr>
            <a:r>
              <a:rPr lang="en-US" sz="1600" b="0" dirty="0">
                <a:solidFill>
                  <a:schemeClr val="bg2">
                    <a:lumMod val="10000"/>
                  </a:schemeClr>
                </a:solidFill>
                <a:latin typeface="Arial" charset="0"/>
                <a:ea typeface="ＭＳ Ｐゴシック" charset="0"/>
              </a:rPr>
              <a:t>(n = 23)</a:t>
            </a:r>
          </a:p>
        </p:txBody>
      </p:sp>
      <p:sp>
        <p:nvSpPr>
          <p:cNvPr id="11" name="Rectangle 7"/>
          <p:cNvSpPr>
            <a:spLocks noChangeArrowheads="1"/>
          </p:cNvSpPr>
          <p:nvPr/>
        </p:nvSpPr>
        <p:spPr bwMode="auto">
          <a:xfrm>
            <a:off x="4587829" y="3463743"/>
            <a:ext cx="4296561" cy="548497"/>
          </a:xfrm>
          <a:prstGeom prst="rect">
            <a:avLst/>
          </a:prstGeom>
          <a:solidFill>
            <a:schemeClr val="accent3"/>
          </a:solidFill>
          <a:ln w="9525">
            <a:noFill/>
            <a:miter lim="800000"/>
            <a:headEnd/>
            <a:tailEnd/>
          </a:ln>
          <a:effectLst/>
          <a:extLst/>
        </p:spPr>
        <p:txBody>
          <a:bodyPr wrap="none" anchor="ctr"/>
          <a:lstStyle/>
          <a:p>
            <a:pPr algn="ctr">
              <a:defRPr/>
            </a:pPr>
            <a:r>
              <a:rPr lang="en-US" sz="1600" dirty="0">
                <a:solidFill>
                  <a:schemeClr val="bg2">
                    <a:lumMod val="10000"/>
                  </a:schemeClr>
                </a:solidFill>
                <a:latin typeface="Arial" charset="0"/>
                <a:ea typeface="ＭＳ Ｐゴシック" charset="0"/>
              </a:rPr>
              <a:t>EBR/GZR + SOF</a:t>
            </a:r>
          </a:p>
          <a:p>
            <a:pPr algn="ctr">
              <a:defRPr/>
            </a:pPr>
            <a:r>
              <a:rPr lang="en-US" sz="1600" b="0" dirty="0">
                <a:solidFill>
                  <a:schemeClr val="bg2">
                    <a:lumMod val="10000"/>
                  </a:schemeClr>
                </a:solidFill>
                <a:latin typeface="Arial" charset="0"/>
                <a:ea typeface="ＭＳ Ｐゴシック" charset="0"/>
              </a:rPr>
              <a:t>(n = 22)</a:t>
            </a:r>
          </a:p>
        </p:txBody>
      </p:sp>
      <p:sp>
        <p:nvSpPr>
          <p:cNvPr id="12" name="Rectangle 11"/>
          <p:cNvSpPr>
            <a:spLocks noChangeArrowheads="1"/>
          </p:cNvSpPr>
          <p:nvPr/>
        </p:nvSpPr>
        <p:spPr bwMode="auto">
          <a:xfrm>
            <a:off x="2247596" y="3108491"/>
            <a:ext cx="1912261" cy="659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7" tIns="46788" rIns="89977" bIns="46788" anchor="ctr"/>
          <a:lstStyle/>
          <a:p>
            <a:pPr algn="ctr" eaLnBrk="1" hangingPunct="1">
              <a:defRPr/>
            </a:pPr>
            <a:r>
              <a:rPr lang="en-US" sz="1600" b="0" dirty="0">
                <a:latin typeface="Arial" charset="0"/>
                <a:ea typeface="ＭＳ Ｐゴシック" charset="0"/>
              </a:rPr>
              <a:t>Treatment naive</a:t>
            </a:r>
          </a:p>
        </p:txBody>
      </p:sp>
      <p:sp>
        <p:nvSpPr>
          <p:cNvPr id="13" name="Line 12"/>
          <p:cNvSpPr>
            <a:spLocks noChangeShapeType="1"/>
          </p:cNvSpPr>
          <p:nvPr/>
        </p:nvSpPr>
        <p:spPr bwMode="auto">
          <a:xfrm flipV="1">
            <a:off x="4129161" y="3064759"/>
            <a:ext cx="431688" cy="33486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9977" tIns="46788" rIns="89977" bIns="46788" anchor="ctr"/>
          <a:lstStyle/>
          <a:p>
            <a:pPr eaLnBrk="1" hangingPunct="1">
              <a:defRPr/>
            </a:pPr>
            <a:endParaRPr lang="en-US" dirty="0">
              <a:latin typeface="Arial" charset="0"/>
              <a:ea typeface="ＭＳ Ｐゴシック" charset="0"/>
            </a:endParaRPr>
          </a:p>
        </p:txBody>
      </p:sp>
      <p:sp>
        <p:nvSpPr>
          <p:cNvPr id="14" name="Line 13"/>
          <p:cNvSpPr>
            <a:spLocks noChangeShapeType="1"/>
          </p:cNvSpPr>
          <p:nvPr/>
        </p:nvSpPr>
        <p:spPr bwMode="auto">
          <a:xfrm>
            <a:off x="4129161" y="3496246"/>
            <a:ext cx="431688" cy="33903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9977" tIns="46788" rIns="89977" bIns="46788" anchor="ctr"/>
          <a:lstStyle/>
          <a:p>
            <a:pPr eaLnBrk="1" hangingPunct="1">
              <a:defRPr/>
            </a:pPr>
            <a:endParaRPr lang="en-US" dirty="0">
              <a:latin typeface="Arial" charset="0"/>
              <a:ea typeface="ＭＳ Ｐゴシック" charset="0"/>
            </a:endParaRPr>
          </a:p>
        </p:txBody>
      </p:sp>
      <p:sp>
        <p:nvSpPr>
          <p:cNvPr id="15" name="Rectangle 6"/>
          <p:cNvSpPr>
            <a:spLocks noChangeArrowheads="1"/>
          </p:cNvSpPr>
          <p:nvPr/>
        </p:nvSpPr>
        <p:spPr bwMode="auto">
          <a:xfrm>
            <a:off x="4587829" y="4884575"/>
            <a:ext cx="4296561" cy="548497"/>
          </a:xfrm>
          <a:prstGeom prst="rect">
            <a:avLst/>
          </a:prstGeom>
          <a:solidFill>
            <a:schemeClr val="accent1"/>
          </a:solidFill>
          <a:ln w="9525">
            <a:noFill/>
            <a:miter lim="800000"/>
            <a:headEnd/>
            <a:tailEnd/>
          </a:ln>
          <a:effectLst/>
          <a:extLst/>
        </p:spPr>
        <p:txBody>
          <a:bodyPr wrap="none" anchor="ctr"/>
          <a:lstStyle/>
          <a:p>
            <a:pPr algn="ctr">
              <a:defRPr/>
            </a:pPr>
            <a:r>
              <a:rPr lang="en-US" sz="1600" dirty="0">
                <a:solidFill>
                  <a:schemeClr val="bg2">
                    <a:lumMod val="10000"/>
                  </a:schemeClr>
                </a:solidFill>
                <a:latin typeface="Arial" charset="0"/>
                <a:ea typeface="ＭＳ Ｐゴシック" charset="0"/>
              </a:rPr>
              <a:t>EBR/GZR + SOF + RBV</a:t>
            </a:r>
          </a:p>
          <a:p>
            <a:pPr algn="ctr">
              <a:defRPr/>
            </a:pPr>
            <a:r>
              <a:rPr lang="en-US" sz="1600" b="0" dirty="0">
                <a:solidFill>
                  <a:schemeClr val="bg2">
                    <a:lumMod val="10000"/>
                  </a:schemeClr>
                </a:solidFill>
                <a:latin typeface="Arial" charset="0"/>
                <a:ea typeface="ＭＳ Ｐゴシック" charset="0"/>
              </a:rPr>
              <a:t>(n = 17)</a:t>
            </a:r>
          </a:p>
        </p:txBody>
      </p:sp>
      <p:sp>
        <p:nvSpPr>
          <p:cNvPr id="16" name="Rectangle 7"/>
          <p:cNvSpPr>
            <a:spLocks noChangeArrowheads="1"/>
          </p:cNvSpPr>
          <p:nvPr/>
        </p:nvSpPr>
        <p:spPr bwMode="auto">
          <a:xfrm>
            <a:off x="4587829" y="5487706"/>
            <a:ext cx="5210723" cy="548497"/>
          </a:xfrm>
          <a:prstGeom prst="rect">
            <a:avLst/>
          </a:prstGeom>
          <a:solidFill>
            <a:srgbClr val="F2F23A"/>
          </a:solidFill>
          <a:ln w="9525">
            <a:noFill/>
            <a:miter lim="800000"/>
            <a:headEnd/>
            <a:tailEnd/>
          </a:ln>
          <a:effectLst/>
          <a:extLst/>
        </p:spPr>
        <p:txBody>
          <a:bodyPr wrap="none" anchor="ctr"/>
          <a:lstStyle/>
          <a:p>
            <a:pPr algn="ctr">
              <a:defRPr/>
            </a:pPr>
            <a:r>
              <a:rPr lang="en-US" sz="1600" dirty="0">
                <a:solidFill>
                  <a:schemeClr val="bg2">
                    <a:lumMod val="10000"/>
                  </a:schemeClr>
                </a:solidFill>
                <a:latin typeface="Arial" charset="0"/>
                <a:ea typeface="ＭＳ Ｐゴシック" charset="0"/>
              </a:rPr>
              <a:t>EBR/GZR + SOF</a:t>
            </a:r>
          </a:p>
          <a:p>
            <a:pPr algn="ctr">
              <a:defRPr/>
            </a:pPr>
            <a:r>
              <a:rPr lang="en-US" sz="1600" b="0" dirty="0">
                <a:solidFill>
                  <a:schemeClr val="bg2">
                    <a:lumMod val="10000"/>
                  </a:schemeClr>
                </a:solidFill>
                <a:latin typeface="Arial" charset="0"/>
                <a:ea typeface="ＭＳ Ｐゴシック" charset="0"/>
              </a:rPr>
              <a:t>(n = 17)</a:t>
            </a:r>
          </a:p>
        </p:txBody>
      </p:sp>
      <p:sp>
        <p:nvSpPr>
          <p:cNvPr id="17" name="Rectangle 11"/>
          <p:cNvSpPr>
            <a:spLocks noChangeArrowheads="1"/>
          </p:cNvSpPr>
          <p:nvPr/>
        </p:nvSpPr>
        <p:spPr bwMode="auto">
          <a:xfrm>
            <a:off x="1642980" y="4770916"/>
            <a:ext cx="2528150" cy="753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9977" tIns="46788" rIns="89977" bIns="46788" anchor="ctr"/>
          <a:lstStyle/>
          <a:p>
            <a:pPr algn="ctr" eaLnBrk="1" hangingPunct="1">
              <a:defRPr/>
            </a:pPr>
            <a:r>
              <a:rPr lang="en-US" sz="1600" b="0" dirty="0">
                <a:latin typeface="Arial" charset="0"/>
                <a:ea typeface="ＭＳ Ｐゴシック" charset="0"/>
              </a:rPr>
              <a:t>Treatment experienced</a:t>
            </a:r>
          </a:p>
        </p:txBody>
      </p:sp>
      <p:sp>
        <p:nvSpPr>
          <p:cNvPr id="18" name="Line 13"/>
          <p:cNvSpPr>
            <a:spLocks noChangeShapeType="1"/>
          </p:cNvSpPr>
          <p:nvPr/>
        </p:nvSpPr>
        <p:spPr bwMode="auto">
          <a:xfrm flipV="1">
            <a:off x="4096374" y="4587026"/>
            <a:ext cx="464476" cy="4098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9977" tIns="46788" rIns="89977" bIns="46788" anchor="ctr"/>
          <a:lstStyle/>
          <a:p>
            <a:pPr eaLnBrk="1" hangingPunct="1">
              <a:defRPr/>
            </a:pPr>
            <a:endParaRPr lang="en-US" dirty="0">
              <a:latin typeface="Arial" charset="0"/>
              <a:ea typeface="ＭＳ Ｐゴシック" charset="0"/>
            </a:endParaRPr>
          </a:p>
        </p:txBody>
      </p:sp>
      <p:sp>
        <p:nvSpPr>
          <p:cNvPr id="19" name="TextBox 18"/>
          <p:cNvSpPr txBox="1"/>
          <p:nvPr/>
        </p:nvSpPr>
        <p:spPr>
          <a:xfrm>
            <a:off x="7567359" y="2320256"/>
            <a:ext cx="805107" cy="307697"/>
          </a:xfrm>
          <a:prstGeom prst="rect">
            <a:avLst/>
          </a:prstGeom>
          <a:noFill/>
        </p:spPr>
        <p:txBody>
          <a:bodyPr wrap="square" rtlCol="0">
            <a:spAutoFit/>
          </a:bodyPr>
          <a:lstStyle/>
          <a:p>
            <a:pPr algn="ctr"/>
            <a:r>
              <a:rPr lang="en-US" sz="1400" i="1" dirty="0"/>
              <a:t>Wk 8</a:t>
            </a:r>
          </a:p>
        </p:txBody>
      </p:sp>
      <p:cxnSp>
        <p:nvCxnSpPr>
          <p:cNvPr id="20" name="Straight Arrow Connector 19"/>
          <p:cNvCxnSpPr/>
          <p:nvPr/>
        </p:nvCxnSpPr>
        <p:spPr>
          <a:xfrm>
            <a:off x="7969911" y="2596975"/>
            <a:ext cx="0" cy="2382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491121" y="2320256"/>
            <a:ext cx="805107" cy="307697"/>
          </a:xfrm>
          <a:prstGeom prst="rect">
            <a:avLst/>
          </a:prstGeom>
          <a:noFill/>
        </p:spPr>
        <p:txBody>
          <a:bodyPr wrap="square" rtlCol="0">
            <a:spAutoFit/>
          </a:bodyPr>
          <a:lstStyle/>
          <a:p>
            <a:pPr algn="ctr"/>
            <a:r>
              <a:rPr lang="en-US" sz="1400" i="1" dirty="0"/>
              <a:t>Wk 12</a:t>
            </a:r>
          </a:p>
        </p:txBody>
      </p:sp>
      <p:cxnSp>
        <p:nvCxnSpPr>
          <p:cNvPr id="22" name="Straight Arrow Connector 21"/>
          <p:cNvCxnSpPr/>
          <p:nvPr/>
        </p:nvCxnSpPr>
        <p:spPr>
          <a:xfrm>
            <a:off x="8893673" y="2596975"/>
            <a:ext cx="0" cy="2382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Line 13"/>
          <p:cNvSpPr>
            <a:spLocks noChangeShapeType="1"/>
          </p:cNvSpPr>
          <p:nvPr/>
        </p:nvSpPr>
        <p:spPr bwMode="auto">
          <a:xfrm>
            <a:off x="4102181" y="5178157"/>
            <a:ext cx="43168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9977" tIns="46788" rIns="89977" bIns="46788" anchor="ctr"/>
          <a:lstStyle/>
          <a:p>
            <a:pPr eaLnBrk="1" hangingPunct="1">
              <a:defRPr/>
            </a:pPr>
            <a:endParaRPr lang="en-US" dirty="0">
              <a:latin typeface="Arial" charset="0"/>
              <a:ea typeface="ＭＳ Ｐゴシック" charset="0"/>
            </a:endParaRPr>
          </a:p>
        </p:txBody>
      </p:sp>
      <p:sp>
        <p:nvSpPr>
          <p:cNvPr id="24" name="TextBox 23"/>
          <p:cNvSpPr txBox="1"/>
          <p:nvPr/>
        </p:nvSpPr>
        <p:spPr>
          <a:xfrm>
            <a:off x="9397802" y="2320256"/>
            <a:ext cx="805107" cy="307697"/>
          </a:xfrm>
          <a:prstGeom prst="rect">
            <a:avLst/>
          </a:prstGeom>
          <a:noFill/>
        </p:spPr>
        <p:txBody>
          <a:bodyPr wrap="square" rtlCol="0">
            <a:spAutoFit/>
          </a:bodyPr>
          <a:lstStyle/>
          <a:p>
            <a:pPr algn="ctr"/>
            <a:r>
              <a:rPr lang="en-US" sz="1400" i="1" dirty="0"/>
              <a:t>Wk 16</a:t>
            </a:r>
          </a:p>
        </p:txBody>
      </p:sp>
      <p:cxnSp>
        <p:nvCxnSpPr>
          <p:cNvPr id="25" name="Straight Arrow Connector 24"/>
          <p:cNvCxnSpPr/>
          <p:nvPr/>
        </p:nvCxnSpPr>
        <p:spPr>
          <a:xfrm>
            <a:off x="9800354" y="2596975"/>
            <a:ext cx="0" cy="2382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7"/>
          <p:cNvSpPr>
            <a:spLocks noChangeArrowheads="1"/>
          </p:cNvSpPr>
          <p:nvPr/>
        </p:nvSpPr>
        <p:spPr bwMode="auto">
          <a:xfrm>
            <a:off x="4590135" y="4287320"/>
            <a:ext cx="4296561" cy="548497"/>
          </a:xfrm>
          <a:prstGeom prst="rect">
            <a:avLst/>
          </a:prstGeom>
          <a:solidFill>
            <a:schemeClr val="accent3"/>
          </a:solidFill>
          <a:ln w="9525">
            <a:noFill/>
            <a:miter lim="800000"/>
            <a:headEnd/>
            <a:tailEnd/>
          </a:ln>
          <a:effectLst/>
          <a:extLst/>
        </p:spPr>
        <p:txBody>
          <a:bodyPr wrap="none" anchor="ctr"/>
          <a:lstStyle/>
          <a:p>
            <a:pPr algn="ctr">
              <a:defRPr/>
            </a:pPr>
            <a:r>
              <a:rPr lang="en-US" sz="1600" dirty="0">
                <a:solidFill>
                  <a:schemeClr val="bg2">
                    <a:lumMod val="10000"/>
                  </a:schemeClr>
                </a:solidFill>
                <a:latin typeface="Arial" charset="0"/>
                <a:ea typeface="ＭＳ Ｐゴシック" charset="0"/>
              </a:rPr>
              <a:t>EBR/GZR + SOF</a:t>
            </a:r>
          </a:p>
          <a:p>
            <a:pPr algn="ctr">
              <a:defRPr/>
            </a:pPr>
            <a:r>
              <a:rPr lang="en-US" sz="1600" b="0" dirty="0">
                <a:solidFill>
                  <a:schemeClr val="bg2">
                    <a:lumMod val="10000"/>
                  </a:schemeClr>
                </a:solidFill>
                <a:latin typeface="Arial" charset="0"/>
                <a:ea typeface="ＭＳ Ｐゴシック" charset="0"/>
              </a:rPr>
              <a:t>(n = 17)</a:t>
            </a:r>
          </a:p>
        </p:txBody>
      </p:sp>
      <p:sp>
        <p:nvSpPr>
          <p:cNvPr id="27" name="Line 13"/>
          <p:cNvSpPr>
            <a:spLocks noChangeShapeType="1"/>
          </p:cNvSpPr>
          <p:nvPr/>
        </p:nvSpPr>
        <p:spPr bwMode="auto">
          <a:xfrm>
            <a:off x="4085787" y="5398407"/>
            <a:ext cx="464476" cy="40985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9977" tIns="46788" rIns="89977" bIns="46788" anchor="ctr"/>
          <a:lstStyle/>
          <a:p>
            <a:pPr eaLnBrk="1" hangingPunct="1">
              <a:defRPr/>
            </a:pPr>
            <a:endParaRPr lang="en-US" dirty="0">
              <a:latin typeface="Arial" charset="0"/>
              <a:ea typeface="ＭＳ Ｐゴシック" charset="0"/>
            </a:endParaRPr>
          </a:p>
        </p:txBody>
      </p:sp>
    </p:spTree>
    <p:extLst>
      <p:ext uri="{BB962C8B-B14F-4D97-AF65-F5344CB8AC3E}">
        <p14:creationId xmlns:p14="http://schemas.microsoft.com/office/powerpoint/2010/main" val="13715071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C-ISLE: SVR With EBR/GZR + SOF ± RBV for GT3 HCV in Pts With Compensated Cirrhosis</a:t>
            </a:r>
          </a:p>
        </p:txBody>
      </p:sp>
      <p:grpSp>
        <p:nvGrpSpPr>
          <p:cNvPr id="3" name="Group 1"/>
          <p:cNvGrpSpPr>
            <a:grpSpLocks/>
          </p:cNvGrpSpPr>
          <p:nvPr/>
        </p:nvGrpSpPr>
        <p:grpSpPr bwMode="auto">
          <a:xfrm>
            <a:off x="9192405" y="6207989"/>
            <a:ext cx="2672654" cy="450733"/>
            <a:chOff x="9289790" y="4481726"/>
            <a:chExt cx="2673350" cy="450347"/>
          </a:xfrm>
        </p:grpSpPr>
        <p:pic>
          <p:nvPicPr>
            <p:cNvPr id="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Rectangle 4"/>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pt-BR" altLang="en-US" sz="1400" b="0" dirty="0">
                <a:solidFill>
                  <a:schemeClr val="bg2"/>
                </a:solidFill>
              </a:rPr>
              <a:t>Foster GR, et al. AALSD 2016. Abstract 74.</a:t>
            </a:r>
          </a:p>
        </p:txBody>
      </p:sp>
      <p:grpSp>
        <p:nvGrpSpPr>
          <p:cNvPr id="8" name="Group 7"/>
          <p:cNvGrpSpPr/>
          <p:nvPr/>
        </p:nvGrpSpPr>
        <p:grpSpPr>
          <a:xfrm>
            <a:off x="7138405" y="2479346"/>
            <a:ext cx="3291631" cy="2194420"/>
            <a:chOff x="7140143" y="4088082"/>
            <a:chExt cx="3574207" cy="2382805"/>
          </a:xfrm>
        </p:grpSpPr>
        <p:graphicFrame>
          <p:nvGraphicFramePr>
            <p:cNvPr id="9" name="Chart 8"/>
            <p:cNvGraphicFramePr/>
            <p:nvPr>
              <p:extLst/>
            </p:nvPr>
          </p:nvGraphicFramePr>
          <p:xfrm>
            <a:off x="7140143" y="4088082"/>
            <a:ext cx="3574207" cy="2382805"/>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9"/>
            <p:cNvSpPr txBox="1"/>
            <p:nvPr/>
          </p:nvSpPr>
          <p:spPr>
            <a:xfrm>
              <a:off x="7752250" y="4897830"/>
              <a:ext cx="1369860" cy="902101"/>
            </a:xfrm>
            <a:prstGeom prst="rect">
              <a:avLst/>
            </a:prstGeom>
            <a:noFill/>
          </p:spPr>
          <p:txBody>
            <a:bodyPr wrap="square" rtlCol="0">
              <a:spAutoFit/>
            </a:bodyPr>
            <a:lstStyle/>
            <a:p>
              <a:pPr algn="ctr"/>
              <a:r>
                <a:rPr lang="en-US" sz="1600" b="0" dirty="0">
                  <a:solidFill>
                    <a:schemeClr val="bg2">
                      <a:lumMod val="10000"/>
                    </a:schemeClr>
                  </a:solidFill>
                </a:rPr>
                <a:t>RASs</a:t>
              </a:r>
              <a:endParaRPr lang="en-US" sz="1600" b="0" baseline="30000" dirty="0">
                <a:solidFill>
                  <a:schemeClr val="bg2">
                    <a:lumMod val="10000"/>
                  </a:schemeClr>
                </a:solidFill>
              </a:endParaRPr>
            </a:p>
            <a:p>
              <a:pPr algn="ctr"/>
              <a:r>
                <a:rPr lang="en-US" sz="1600" b="0" dirty="0">
                  <a:solidFill>
                    <a:schemeClr val="bg2">
                      <a:lumMod val="10000"/>
                    </a:schemeClr>
                  </a:solidFill>
                </a:rPr>
                <a:t>51%</a:t>
              </a:r>
            </a:p>
            <a:p>
              <a:pPr algn="ctr"/>
              <a:r>
                <a:rPr lang="en-US" sz="1600" b="0" dirty="0">
                  <a:solidFill>
                    <a:schemeClr val="bg2">
                      <a:lumMod val="10000"/>
                    </a:schemeClr>
                  </a:solidFill>
                </a:rPr>
                <a:t>(n = 49)</a:t>
              </a:r>
            </a:p>
          </p:txBody>
        </p:sp>
        <p:sp>
          <p:nvSpPr>
            <p:cNvPr id="11" name="TextBox 10"/>
            <p:cNvSpPr txBox="1"/>
            <p:nvPr/>
          </p:nvSpPr>
          <p:spPr>
            <a:xfrm>
              <a:off x="8807686" y="4897830"/>
              <a:ext cx="1369860" cy="902101"/>
            </a:xfrm>
            <a:prstGeom prst="rect">
              <a:avLst/>
            </a:prstGeom>
            <a:noFill/>
          </p:spPr>
          <p:txBody>
            <a:bodyPr wrap="square" rtlCol="0">
              <a:spAutoFit/>
            </a:bodyPr>
            <a:lstStyle/>
            <a:p>
              <a:pPr algn="ctr"/>
              <a:r>
                <a:rPr lang="en-US" sz="1600" b="0" dirty="0">
                  <a:solidFill>
                    <a:schemeClr val="bg2">
                      <a:lumMod val="10000"/>
                    </a:schemeClr>
                  </a:solidFill>
                </a:rPr>
                <a:t>No RASs</a:t>
              </a:r>
              <a:endParaRPr lang="en-US" sz="1600" b="0" baseline="30000" dirty="0">
                <a:solidFill>
                  <a:schemeClr val="bg2">
                    <a:lumMod val="10000"/>
                  </a:schemeClr>
                </a:solidFill>
              </a:endParaRPr>
            </a:p>
            <a:p>
              <a:pPr algn="ctr"/>
              <a:r>
                <a:rPr lang="en-US" sz="1600" b="0" dirty="0">
                  <a:solidFill>
                    <a:schemeClr val="bg2">
                      <a:lumMod val="10000"/>
                    </a:schemeClr>
                  </a:solidFill>
                </a:rPr>
                <a:t>49%</a:t>
              </a:r>
            </a:p>
            <a:p>
              <a:pPr algn="ctr"/>
              <a:r>
                <a:rPr lang="en-US" sz="1600" b="0" dirty="0">
                  <a:solidFill>
                    <a:schemeClr val="bg2">
                      <a:lumMod val="10000"/>
                    </a:schemeClr>
                  </a:solidFill>
                </a:rPr>
                <a:t>(n = 47)</a:t>
              </a:r>
            </a:p>
          </p:txBody>
        </p:sp>
      </p:grpSp>
      <p:sp>
        <p:nvSpPr>
          <p:cNvPr id="88" name="TextBox 87"/>
          <p:cNvSpPr txBox="1"/>
          <p:nvPr/>
        </p:nvSpPr>
        <p:spPr>
          <a:xfrm rot="16200000">
            <a:off x="5544881" y="3339083"/>
            <a:ext cx="1312279" cy="369236"/>
          </a:xfrm>
          <a:prstGeom prst="rect">
            <a:avLst/>
          </a:prstGeom>
          <a:noFill/>
        </p:spPr>
        <p:txBody>
          <a:bodyPr wrap="square" rtlCol="0">
            <a:spAutoFit/>
          </a:bodyPr>
          <a:lstStyle/>
          <a:p>
            <a:pPr algn="ctr">
              <a:buNone/>
            </a:pPr>
            <a:r>
              <a:rPr lang="en-US" b="1" dirty="0"/>
              <a:t>SVR (%)</a:t>
            </a:r>
          </a:p>
        </p:txBody>
      </p:sp>
      <p:cxnSp>
        <p:nvCxnSpPr>
          <p:cNvPr id="89" name="Straight Connector 88"/>
          <p:cNvCxnSpPr>
            <a:cxnSpLocks/>
          </p:cNvCxnSpPr>
          <p:nvPr/>
        </p:nvCxnSpPr>
        <p:spPr bwMode="auto">
          <a:xfrm>
            <a:off x="6668870" y="2283993"/>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90" name="Straight Connector 89"/>
          <p:cNvCxnSpPr>
            <a:cxnSpLocks/>
          </p:cNvCxnSpPr>
          <p:nvPr/>
        </p:nvCxnSpPr>
        <p:spPr bwMode="auto">
          <a:xfrm>
            <a:off x="6668870" y="2765253"/>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91" name="Straight Connector 90"/>
          <p:cNvCxnSpPr>
            <a:cxnSpLocks/>
          </p:cNvCxnSpPr>
          <p:nvPr/>
        </p:nvCxnSpPr>
        <p:spPr bwMode="auto">
          <a:xfrm>
            <a:off x="6668870" y="3246513"/>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92" name="Straight Connector 91"/>
          <p:cNvCxnSpPr>
            <a:cxnSpLocks/>
          </p:cNvCxnSpPr>
          <p:nvPr/>
        </p:nvCxnSpPr>
        <p:spPr bwMode="auto">
          <a:xfrm>
            <a:off x="6668870" y="3727772"/>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93" name="Straight Connector 92"/>
          <p:cNvCxnSpPr>
            <a:cxnSpLocks/>
          </p:cNvCxnSpPr>
          <p:nvPr/>
        </p:nvCxnSpPr>
        <p:spPr bwMode="auto">
          <a:xfrm>
            <a:off x="6668870" y="4209031"/>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94" name="Straight Connector 93"/>
          <p:cNvCxnSpPr>
            <a:cxnSpLocks/>
          </p:cNvCxnSpPr>
          <p:nvPr/>
        </p:nvCxnSpPr>
        <p:spPr bwMode="auto">
          <a:xfrm>
            <a:off x="6668870" y="4698525"/>
            <a:ext cx="58986" cy="0"/>
          </a:xfrm>
          <a:prstGeom prst="line">
            <a:avLst/>
          </a:prstGeom>
          <a:noFill/>
          <a:ln w="28575" cap="flat" cmpd="sng" algn="ctr">
            <a:solidFill>
              <a:schemeClr val="tx1"/>
            </a:solidFill>
            <a:prstDash val="solid"/>
            <a:round/>
            <a:headEnd type="none" w="med" len="med"/>
            <a:tailEnd type="none" w="med" len="med"/>
          </a:ln>
          <a:effectLst/>
        </p:spPr>
      </p:cxnSp>
      <p:sp>
        <p:nvSpPr>
          <p:cNvPr id="95" name="TextBox 94"/>
          <p:cNvSpPr txBox="1"/>
          <p:nvPr/>
        </p:nvSpPr>
        <p:spPr>
          <a:xfrm>
            <a:off x="6179966" y="2129188"/>
            <a:ext cx="525969" cy="338466"/>
          </a:xfrm>
          <a:prstGeom prst="rect">
            <a:avLst/>
          </a:prstGeom>
          <a:noFill/>
        </p:spPr>
        <p:txBody>
          <a:bodyPr wrap="none" rtlCol="0">
            <a:spAutoFit/>
          </a:bodyPr>
          <a:lstStyle/>
          <a:p>
            <a:pPr algn="r"/>
            <a:r>
              <a:rPr lang="en-US" sz="1600" b="0" dirty="0"/>
              <a:t>100</a:t>
            </a:r>
          </a:p>
        </p:txBody>
      </p:sp>
      <p:sp>
        <p:nvSpPr>
          <p:cNvPr id="96" name="TextBox 95"/>
          <p:cNvSpPr txBox="1"/>
          <p:nvPr/>
        </p:nvSpPr>
        <p:spPr>
          <a:xfrm>
            <a:off x="6302066" y="2600788"/>
            <a:ext cx="412186" cy="338466"/>
          </a:xfrm>
          <a:prstGeom prst="rect">
            <a:avLst/>
          </a:prstGeom>
          <a:noFill/>
        </p:spPr>
        <p:txBody>
          <a:bodyPr wrap="none" rtlCol="0">
            <a:spAutoFit/>
          </a:bodyPr>
          <a:lstStyle/>
          <a:p>
            <a:pPr algn="r"/>
            <a:r>
              <a:rPr lang="en-US" sz="1600" b="0" dirty="0"/>
              <a:t>80</a:t>
            </a:r>
          </a:p>
        </p:txBody>
      </p:sp>
      <p:sp>
        <p:nvSpPr>
          <p:cNvPr id="97" name="TextBox 96"/>
          <p:cNvSpPr txBox="1"/>
          <p:nvPr/>
        </p:nvSpPr>
        <p:spPr>
          <a:xfrm>
            <a:off x="6293908" y="3086135"/>
            <a:ext cx="412186" cy="338466"/>
          </a:xfrm>
          <a:prstGeom prst="rect">
            <a:avLst/>
          </a:prstGeom>
          <a:noFill/>
        </p:spPr>
        <p:txBody>
          <a:bodyPr wrap="none" rtlCol="0">
            <a:spAutoFit/>
          </a:bodyPr>
          <a:lstStyle/>
          <a:p>
            <a:pPr algn="r"/>
            <a:r>
              <a:rPr lang="en-US" sz="1600" b="0" dirty="0"/>
              <a:t>60</a:t>
            </a:r>
          </a:p>
        </p:txBody>
      </p:sp>
      <p:sp>
        <p:nvSpPr>
          <p:cNvPr id="98" name="TextBox 97"/>
          <p:cNvSpPr txBox="1"/>
          <p:nvPr/>
        </p:nvSpPr>
        <p:spPr>
          <a:xfrm>
            <a:off x="6302225" y="3566725"/>
            <a:ext cx="412186" cy="338466"/>
          </a:xfrm>
          <a:prstGeom prst="rect">
            <a:avLst/>
          </a:prstGeom>
          <a:noFill/>
        </p:spPr>
        <p:txBody>
          <a:bodyPr wrap="none" rtlCol="0">
            <a:spAutoFit/>
          </a:bodyPr>
          <a:lstStyle/>
          <a:p>
            <a:pPr algn="r"/>
            <a:r>
              <a:rPr lang="en-US" sz="1600" b="0" dirty="0"/>
              <a:t>40</a:t>
            </a:r>
          </a:p>
        </p:txBody>
      </p:sp>
      <p:sp>
        <p:nvSpPr>
          <p:cNvPr id="99" name="TextBox 98"/>
          <p:cNvSpPr txBox="1"/>
          <p:nvPr/>
        </p:nvSpPr>
        <p:spPr>
          <a:xfrm>
            <a:off x="6300490" y="4054226"/>
            <a:ext cx="412186" cy="338466"/>
          </a:xfrm>
          <a:prstGeom prst="rect">
            <a:avLst/>
          </a:prstGeom>
          <a:noFill/>
        </p:spPr>
        <p:txBody>
          <a:bodyPr wrap="none" rtlCol="0">
            <a:spAutoFit/>
          </a:bodyPr>
          <a:lstStyle/>
          <a:p>
            <a:pPr algn="r"/>
            <a:r>
              <a:rPr lang="en-US" sz="1600" b="0" dirty="0"/>
              <a:t>20</a:t>
            </a:r>
          </a:p>
        </p:txBody>
      </p:sp>
      <p:sp>
        <p:nvSpPr>
          <p:cNvPr id="100" name="TextBox 99"/>
          <p:cNvSpPr txBox="1"/>
          <p:nvPr/>
        </p:nvSpPr>
        <p:spPr>
          <a:xfrm>
            <a:off x="6422590" y="4534817"/>
            <a:ext cx="298402" cy="338466"/>
          </a:xfrm>
          <a:prstGeom prst="rect">
            <a:avLst/>
          </a:prstGeom>
          <a:noFill/>
        </p:spPr>
        <p:txBody>
          <a:bodyPr wrap="none" rtlCol="0">
            <a:spAutoFit/>
          </a:bodyPr>
          <a:lstStyle/>
          <a:p>
            <a:pPr algn="r"/>
            <a:r>
              <a:rPr lang="en-US" sz="1600" b="0" dirty="0"/>
              <a:t>0</a:t>
            </a:r>
          </a:p>
        </p:txBody>
      </p:sp>
      <p:sp>
        <p:nvSpPr>
          <p:cNvPr id="103" name="TextBox 102"/>
          <p:cNvSpPr txBox="1"/>
          <p:nvPr/>
        </p:nvSpPr>
        <p:spPr>
          <a:xfrm>
            <a:off x="7064724" y="1955547"/>
            <a:ext cx="427538" cy="338466"/>
          </a:xfrm>
          <a:prstGeom prst="rect">
            <a:avLst/>
          </a:prstGeom>
          <a:noFill/>
        </p:spPr>
        <p:txBody>
          <a:bodyPr wrap="square" rtlCol="0">
            <a:spAutoFit/>
          </a:bodyPr>
          <a:lstStyle/>
          <a:p>
            <a:pPr algn="ctr"/>
            <a:r>
              <a:rPr lang="en-US" sz="1600" dirty="0"/>
              <a:t>98</a:t>
            </a:r>
          </a:p>
        </p:txBody>
      </p:sp>
      <p:sp>
        <p:nvSpPr>
          <p:cNvPr id="104" name="TextBox 103"/>
          <p:cNvSpPr txBox="1"/>
          <p:nvPr/>
        </p:nvSpPr>
        <p:spPr>
          <a:xfrm>
            <a:off x="6539125" y="4765066"/>
            <a:ext cx="1369503" cy="584623"/>
          </a:xfrm>
          <a:prstGeom prst="rect">
            <a:avLst/>
          </a:prstGeom>
          <a:noFill/>
        </p:spPr>
        <p:txBody>
          <a:bodyPr wrap="square" rtlCol="0">
            <a:spAutoFit/>
          </a:bodyPr>
          <a:lstStyle/>
          <a:p>
            <a:pPr algn="ctr"/>
            <a:r>
              <a:rPr lang="en-US" sz="1600" dirty="0"/>
              <a:t>NS5A RASs Present</a:t>
            </a:r>
          </a:p>
        </p:txBody>
      </p:sp>
      <p:sp>
        <p:nvSpPr>
          <p:cNvPr id="106" name="TextBox 105"/>
          <p:cNvSpPr txBox="1"/>
          <p:nvPr/>
        </p:nvSpPr>
        <p:spPr>
          <a:xfrm rot="16200000">
            <a:off x="9445931" y="3339083"/>
            <a:ext cx="1312279" cy="369236"/>
          </a:xfrm>
          <a:prstGeom prst="rect">
            <a:avLst/>
          </a:prstGeom>
          <a:noFill/>
        </p:spPr>
        <p:txBody>
          <a:bodyPr wrap="square" rtlCol="0">
            <a:spAutoFit/>
          </a:bodyPr>
          <a:lstStyle/>
          <a:p>
            <a:pPr algn="ctr">
              <a:buNone/>
            </a:pPr>
            <a:r>
              <a:rPr lang="en-US" b="1" dirty="0"/>
              <a:t>SVR</a:t>
            </a:r>
            <a:r>
              <a:rPr lang="en-US" dirty="0"/>
              <a:t> (%)</a:t>
            </a:r>
            <a:endParaRPr lang="en-US" b="1" dirty="0"/>
          </a:p>
        </p:txBody>
      </p:sp>
      <p:cxnSp>
        <p:nvCxnSpPr>
          <p:cNvPr id="107" name="Straight Connector 106"/>
          <p:cNvCxnSpPr>
            <a:cxnSpLocks/>
          </p:cNvCxnSpPr>
          <p:nvPr/>
        </p:nvCxnSpPr>
        <p:spPr bwMode="auto">
          <a:xfrm>
            <a:off x="10569920" y="2283993"/>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108" name="Straight Connector 107"/>
          <p:cNvCxnSpPr>
            <a:cxnSpLocks/>
          </p:cNvCxnSpPr>
          <p:nvPr/>
        </p:nvCxnSpPr>
        <p:spPr bwMode="auto">
          <a:xfrm>
            <a:off x="10569920" y="2765253"/>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109" name="Straight Connector 108"/>
          <p:cNvCxnSpPr>
            <a:cxnSpLocks/>
          </p:cNvCxnSpPr>
          <p:nvPr/>
        </p:nvCxnSpPr>
        <p:spPr bwMode="auto">
          <a:xfrm>
            <a:off x="10569920" y="3246513"/>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110" name="Straight Connector 109"/>
          <p:cNvCxnSpPr>
            <a:cxnSpLocks/>
          </p:cNvCxnSpPr>
          <p:nvPr/>
        </p:nvCxnSpPr>
        <p:spPr bwMode="auto">
          <a:xfrm>
            <a:off x="10569920" y="3727772"/>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111" name="Straight Connector 110"/>
          <p:cNvCxnSpPr>
            <a:cxnSpLocks/>
          </p:cNvCxnSpPr>
          <p:nvPr/>
        </p:nvCxnSpPr>
        <p:spPr bwMode="auto">
          <a:xfrm>
            <a:off x="10569920" y="4209031"/>
            <a:ext cx="58986" cy="0"/>
          </a:xfrm>
          <a:prstGeom prst="line">
            <a:avLst/>
          </a:prstGeom>
          <a:noFill/>
          <a:ln w="28575" cap="flat" cmpd="sng" algn="ctr">
            <a:solidFill>
              <a:schemeClr val="tx1"/>
            </a:solidFill>
            <a:prstDash val="solid"/>
            <a:round/>
            <a:headEnd type="none" w="med" len="med"/>
            <a:tailEnd type="none" w="med" len="med"/>
          </a:ln>
          <a:effectLst/>
        </p:spPr>
      </p:cxnSp>
      <p:cxnSp>
        <p:nvCxnSpPr>
          <p:cNvPr id="112" name="Straight Connector 111"/>
          <p:cNvCxnSpPr>
            <a:cxnSpLocks/>
          </p:cNvCxnSpPr>
          <p:nvPr/>
        </p:nvCxnSpPr>
        <p:spPr bwMode="auto">
          <a:xfrm>
            <a:off x="10569920" y="4698525"/>
            <a:ext cx="58986" cy="0"/>
          </a:xfrm>
          <a:prstGeom prst="line">
            <a:avLst/>
          </a:prstGeom>
          <a:noFill/>
          <a:ln w="28575" cap="flat" cmpd="sng" algn="ctr">
            <a:solidFill>
              <a:schemeClr val="tx1"/>
            </a:solidFill>
            <a:prstDash val="solid"/>
            <a:round/>
            <a:headEnd type="none" w="med" len="med"/>
            <a:tailEnd type="none" w="med" len="med"/>
          </a:ln>
          <a:effectLst/>
        </p:spPr>
      </p:cxnSp>
      <p:sp>
        <p:nvSpPr>
          <p:cNvPr id="113" name="TextBox 112"/>
          <p:cNvSpPr txBox="1"/>
          <p:nvPr/>
        </p:nvSpPr>
        <p:spPr>
          <a:xfrm>
            <a:off x="10081016" y="2129188"/>
            <a:ext cx="525969" cy="338466"/>
          </a:xfrm>
          <a:prstGeom prst="rect">
            <a:avLst/>
          </a:prstGeom>
          <a:noFill/>
        </p:spPr>
        <p:txBody>
          <a:bodyPr wrap="none" rtlCol="0">
            <a:spAutoFit/>
          </a:bodyPr>
          <a:lstStyle/>
          <a:p>
            <a:pPr algn="r"/>
            <a:r>
              <a:rPr lang="en-US" sz="1600" b="0" dirty="0"/>
              <a:t>100</a:t>
            </a:r>
          </a:p>
        </p:txBody>
      </p:sp>
      <p:sp>
        <p:nvSpPr>
          <p:cNvPr id="114" name="TextBox 113"/>
          <p:cNvSpPr txBox="1"/>
          <p:nvPr/>
        </p:nvSpPr>
        <p:spPr>
          <a:xfrm>
            <a:off x="10203116" y="2600788"/>
            <a:ext cx="412186" cy="338466"/>
          </a:xfrm>
          <a:prstGeom prst="rect">
            <a:avLst/>
          </a:prstGeom>
          <a:noFill/>
        </p:spPr>
        <p:txBody>
          <a:bodyPr wrap="none" rtlCol="0">
            <a:spAutoFit/>
          </a:bodyPr>
          <a:lstStyle/>
          <a:p>
            <a:pPr algn="r"/>
            <a:r>
              <a:rPr lang="en-US" sz="1600" b="0" dirty="0"/>
              <a:t>80</a:t>
            </a:r>
          </a:p>
        </p:txBody>
      </p:sp>
      <p:sp>
        <p:nvSpPr>
          <p:cNvPr id="115" name="TextBox 114"/>
          <p:cNvSpPr txBox="1"/>
          <p:nvPr/>
        </p:nvSpPr>
        <p:spPr>
          <a:xfrm>
            <a:off x="10194958" y="3086135"/>
            <a:ext cx="412186" cy="338466"/>
          </a:xfrm>
          <a:prstGeom prst="rect">
            <a:avLst/>
          </a:prstGeom>
          <a:noFill/>
        </p:spPr>
        <p:txBody>
          <a:bodyPr wrap="none" rtlCol="0">
            <a:spAutoFit/>
          </a:bodyPr>
          <a:lstStyle/>
          <a:p>
            <a:pPr algn="r"/>
            <a:r>
              <a:rPr lang="en-US" sz="1600" b="0" dirty="0"/>
              <a:t>60</a:t>
            </a:r>
          </a:p>
        </p:txBody>
      </p:sp>
      <p:sp>
        <p:nvSpPr>
          <p:cNvPr id="116" name="TextBox 115"/>
          <p:cNvSpPr txBox="1"/>
          <p:nvPr/>
        </p:nvSpPr>
        <p:spPr>
          <a:xfrm>
            <a:off x="10203275" y="3566725"/>
            <a:ext cx="412186" cy="338466"/>
          </a:xfrm>
          <a:prstGeom prst="rect">
            <a:avLst/>
          </a:prstGeom>
          <a:noFill/>
        </p:spPr>
        <p:txBody>
          <a:bodyPr wrap="none" rtlCol="0">
            <a:spAutoFit/>
          </a:bodyPr>
          <a:lstStyle/>
          <a:p>
            <a:pPr algn="r"/>
            <a:r>
              <a:rPr lang="en-US" sz="1600" b="0" dirty="0"/>
              <a:t>40</a:t>
            </a:r>
          </a:p>
        </p:txBody>
      </p:sp>
      <p:sp>
        <p:nvSpPr>
          <p:cNvPr id="117" name="TextBox 116"/>
          <p:cNvSpPr txBox="1"/>
          <p:nvPr/>
        </p:nvSpPr>
        <p:spPr>
          <a:xfrm>
            <a:off x="10201539" y="4054226"/>
            <a:ext cx="412186" cy="338466"/>
          </a:xfrm>
          <a:prstGeom prst="rect">
            <a:avLst/>
          </a:prstGeom>
          <a:noFill/>
        </p:spPr>
        <p:txBody>
          <a:bodyPr wrap="none" rtlCol="0">
            <a:spAutoFit/>
          </a:bodyPr>
          <a:lstStyle/>
          <a:p>
            <a:pPr algn="r"/>
            <a:r>
              <a:rPr lang="en-US" sz="1600" b="0" dirty="0"/>
              <a:t>20</a:t>
            </a:r>
          </a:p>
        </p:txBody>
      </p:sp>
      <p:sp>
        <p:nvSpPr>
          <p:cNvPr id="118" name="TextBox 117"/>
          <p:cNvSpPr txBox="1"/>
          <p:nvPr/>
        </p:nvSpPr>
        <p:spPr>
          <a:xfrm>
            <a:off x="10323639" y="4534817"/>
            <a:ext cx="298402" cy="338466"/>
          </a:xfrm>
          <a:prstGeom prst="rect">
            <a:avLst/>
          </a:prstGeom>
          <a:noFill/>
        </p:spPr>
        <p:txBody>
          <a:bodyPr wrap="none" rtlCol="0">
            <a:spAutoFit/>
          </a:bodyPr>
          <a:lstStyle/>
          <a:p>
            <a:pPr algn="r"/>
            <a:r>
              <a:rPr lang="en-US" sz="1600" b="0" dirty="0"/>
              <a:t>0</a:t>
            </a:r>
          </a:p>
        </p:txBody>
      </p:sp>
      <p:sp>
        <p:nvSpPr>
          <p:cNvPr id="121" name="TextBox 120"/>
          <p:cNvSpPr txBox="1"/>
          <p:nvPr/>
        </p:nvSpPr>
        <p:spPr>
          <a:xfrm>
            <a:off x="10965773" y="1955547"/>
            <a:ext cx="427538" cy="338466"/>
          </a:xfrm>
          <a:prstGeom prst="rect">
            <a:avLst/>
          </a:prstGeom>
          <a:noFill/>
        </p:spPr>
        <p:txBody>
          <a:bodyPr wrap="square" rtlCol="0">
            <a:spAutoFit/>
          </a:bodyPr>
          <a:lstStyle/>
          <a:p>
            <a:pPr algn="ctr"/>
            <a:r>
              <a:rPr lang="en-US" sz="1600" dirty="0"/>
              <a:t>98</a:t>
            </a:r>
          </a:p>
        </p:txBody>
      </p:sp>
      <p:sp>
        <p:nvSpPr>
          <p:cNvPr id="122" name="TextBox 121"/>
          <p:cNvSpPr txBox="1"/>
          <p:nvPr/>
        </p:nvSpPr>
        <p:spPr>
          <a:xfrm>
            <a:off x="10473118" y="4765066"/>
            <a:ext cx="1369503" cy="584623"/>
          </a:xfrm>
          <a:prstGeom prst="rect">
            <a:avLst/>
          </a:prstGeom>
          <a:noFill/>
        </p:spPr>
        <p:txBody>
          <a:bodyPr wrap="square" rtlCol="0">
            <a:spAutoFit/>
          </a:bodyPr>
          <a:lstStyle/>
          <a:p>
            <a:pPr algn="ctr"/>
            <a:r>
              <a:rPr lang="en-US" sz="1600" dirty="0"/>
              <a:t>NS5A RASs Absent</a:t>
            </a:r>
          </a:p>
        </p:txBody>
      </p:sp>
      <p:sp>
        <p:nvSpPr>
          <p:cNvPr id="124" name="TextBox 123"/>
          <p:cNvSpPr txBox="1"/>
          <p:nvPr/>
        </p:nvSpPr>
        <p:spPr>
          <a:xfrm>
            <a:off x="7497497" y="1496956"/>
            <a:ext cx="3035040" cy="369236"/>
          </a:xfrm>
          <a:prstGeom prst="rect">
            <a:avLst/>
          </a:prstGeom>
          <a:noFill/>
        </p:spPr>
        <p:txBody>
          <a:bodyPr wrap="none" rtlCol="0">
            <a:spAutoFit/>
          </a:bodyPr>
          <a:lstStyle/>
          <a:p>
            <a:pPr>
              <a:buNone/>
            </a:pPr>
            <a:r>
              <a:rPr lang="en-US" b="1" dirty="0"/>
              <a:t>Prevalence of NS5A RASs</a:t>
            </a:r>
            <a:endParaRPr lang="en-US" b="1" baseline="30000" dirty="0"/>
          </a:p>
        </p:txBody>
      </p:sp>
      <p:sp>
        <p:nvSpPr>
          <p:cNvPr id="126" name="TextBox 16"/>
          <p:cNvSpPr txBox="1">
            <a:spLocks noChangeArrowheads="1"/>
          </p:cNvSpPr>
          <p:nvPr/>
        </p:nvSpPr>
        <p:spPr bwMode="auto">
          <a:xfrm>
            <a:off x="5964084" y="4340232"/>
            <a:ext cx="692638" cy="301542"/>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sp>
        <p:nvSpPr>
          <p:cNvPr id="127" name="TextBox 16"/>
          <p:cNvSpPr txBox="1">
            <a:spLocks noChangeArrowheads="1"/>
          </p:cNvSpPr>
          <p:nvPr/>
        </p:nvSpPr>
        <p:spPr bwMode="auto">
          <a:xfrm>
            <a:off x="9875275" y="4325736"/>
            <a:ext cx="692638" cy="301542"/>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sp>
        <p:nvSpPr>
          <p:cNvPr id="128" name="TextBox 127">
            <a:extLst>
              <a:ext uri="{FF2B5EF4-FFF2-40B4-BE49-F238E27FC236}">
                <a16:creationId xmlns:a16="http://schemas.microsoft.com/office/drawing/2014/main" id="{00E4DE9D-E0E8-4C35-8369-63CC0FA851D1}"/>
              </a:ext>
            </a:extLst>
          </p:cNvPr>
          <p:cNvSpPr txBox="1"/>
          <p:nvPr/>
        </p:nvSpPr>
        <p:spPr>
          <a:xfrm>
            <a:off x="368282" y="5689858"/>
            <a:ext cx="5479329" cy="523220"/>
          </a:xfrm>
          <a:prstGeom prst="rect">
            <a:avLst/>
          </a:prstGeom>
          <a:noFill/>
        </p:spPr>
        <p:txBody>
          <a:bodyPr wrap="square" rtlCol="0">
            <a:spAutoFit/>
          </a:bodyPr>
          <a:lstStyle/>
          <a:p>
            <a:pPr>
              <a:buNone/>
            </a:pPr>
            <a:r>
              <a:rPr lang="en-US" sz="1400" b="0" dirty="0"/>
              <a:t>*Modified full analysis set excludes discontinuations not related to study drugs. 3 pts discontinued for administrative reasons.</a:t>
            </a:r>
          </a:p>
        </p:txBody>
      </p:sp>
      <p:sp>
        <p:nvSpPr>
          <p:cNvPr id="129" name="Rectangle 128">
            <a:extLst>
              <a:ext uri="{FF2B5EF4-FFF2-40B4-BE49-F238E27FC236}">
                <a16:creationId xmlns:a16="http://schemas.microsoft.com/office/drawing/2014/main" id="{810D4B82-FEB0-44B7-B95A-007ADA03EE3F}"/>
              </a:ext>
            </a:extLst>
          </p:cNvPr>
          <p:cNvSpPr/>
          <p:nvPr/>
        </p:nvSpPr>
        <p:spPr bwMode="auto">
          <a:xfrm>
            <a:off x="1400645" y="2726428"/>
            <a:ext cx="516454" cy="1644534"/>
          </a:xfrm>
          <a:prstGeom prst="rect">
            <a:avLst/>
          </a:prstGeom>
          <a:solidFill>
            <a:schemeClr val="accent2"/>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0" name="Rectangle 129">
            <a:extLst>
              <a:ext uri="{FF2B5EF4-FFF2-40B4-BE49-F238E27FC236}">
                <a16:creationId xmlns:a16="http://schemas.microsoft.com/office/drawing/2014/main" id="{DA0571BC-94D9-44E5-AA34-CC4BEF4CB160}"/>
              </a:ext>
            </a:extLst>
          </p:cNvPr>
          <p:cNvSpPr/>
          <p:nvPr/>
        </p:nvSpPr>
        <p:spPr bwMode="auto">
          <a:xfrm>
            <a:off x="2350627" y="2662789"/>
            <a:ext cx="511677" cy="1723210"/>
          </a:xfrm>
          <a:prstGeom prst="rect">
            <a:avLst/>
          </a:prstGeom>
          <a:solidFill>
            <a:schemeClr val="accent3"/>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1" name="Rectangle 130">
            <a:extLst>
              <a:ext uri="{FF2B5EF4-FFF2-40B4-BE49-F238E27FC236}">
                <a16:creationId xmlns:a16="http://schemas.microsoft.com/office/drawing/2014/main" id="{8BE16A4A-D8B4-4DB5-8329-C64B4DB95FED}"/>
              </a:ext>
            </a:extLst>
          </p:cNvPr>
          <p:cNvSpPr/>
          <p:nvPr/>
        </p:nvSpPr>
        <p:spPr bwMode="auto">
          <a:xfrm>
            <a:off x="3295832" y="2577100"/>
            <a:ext cx="467086" cy="1792996"/>
          </a:xfrm>
          <a:prstGeom prst="rect">
            <a:avLst/>
          </a:prstGeom>
          <a:solidFill>
            <a:schemeClr val="accent3"/>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2" name="Rectangle 131">
            <a:extLst>
              <a:ext uri="{FF2B5EF4-FFF2-40B4-BE49-F238E27FC236}">
                <a16:creationId xmlns:a16="http://schemas.microsoft.com/office/drawing/2014/main" id="{35330812-24DD-4266-8898-0B7EFFEAD9BA}"/>
              </a:ext>
            </a:extLst>
          </p:cNvPr>
          <p:cNvSpPr/>
          <p:nvPr/>
        </p:nvSpPr>
        <p:spPr bwMode="auto">
          <a:xfrm>
            <a:off x="4196446" y="2677009"/>
            <a:ext cx="510322" cy="1696525"/>
          </a:xfrm>
          <a:prstGeom prst="rect">
            <a:avLst/>
          </a:prstGeom>
          <a:solidFill>
            <a:schemeClr val="accent1"/>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3" name="Rectangle 132">
            <a:extLst>
              <a:ext uri="{FF2B5EF4-FFF2-40B4-BE49-F238E27FC236}">
                <a16:creationId xmlns:a16="http://schemas.microsoft.com/office/drawing/2014/main" id="{61E866B7-AE44-4828-A25E-67D6636588FC}"/>
              </a:ext>
            </a:extLst>
          </p:cNvPr>
          <p:cNvSpPr/>
          <p:nvPr/>
        </p:nvSpPr>
        <p:spPr bwMode="auto">
          <a:xfrm>
            <a:off x="5140294" y="2662789"/>
            <a:ext cx="511950" cy="1701083"/>
          </a:xfrm>
          <a:prstGeom prst="rect">
            <a:avLst/>
          </a:prstGeom>
          <a:solidFill>
            <a:srgbClr val="F5F024"/>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4" name="Rectangle 133">
            <a:extLst>
              <a:ext uri="{FF2B5EF4-FFF2-40B4-BE49-F238E27FC236}">
                <a16:creationId xmlns:a16="http://schemas.microsoft.com/office/drawing/2014/main" id="{5CFAFCB4-C1B5-4260-89CC-5749A6BBF526}"/>
              </a:ext>
            </a:extLst>
          </p:cNvPr>
          <p:cNvSpPr/>
          <p:nvPr/>
        </p:nvSpPr>
        <p:spPr bwMode="auto">
          <a:xfrm>
            <a:off x="2350731" y="2572826"/>
            <a:ext cx="509791" cy="90710"/>
          </a:xfrm>
          <a:prstGeom prst="rect">
            <a:avLst/>
          </a:prstGeom>
          <a:solidFill>
            <a:schemeClr val="accent3">
              <a:lumMod val="40000"/>
              <a:lumOff val="60000"/>
            </a:schemeClr>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5" name="Rectangle 134">
            <a:extLst>
              <a:ext uri="{FF2B5EF4-FFF2-40B4-BE49-F238E27FC236}">
                <a16:creationId xmlns:a16="http://schemas.microsoft.com/office/drawing/2014/main" id="{F226A099-CE3C-4827-A83C-68EC761125A7}"/>
              </a:ext>
            </a:extLst>
          </p:cNvPr>
          <p:cNvSpPr/>
          <p:nvPr/>
        </p:nvSpPr>
        <p:spPr bwMode="auto">
          <a:xfrm>
            <a:off x="4195988" y="2587023"/>
            <a:ext cx="509791" cy="90710"/>
          </a:xfrm>
          <a:prstGeom prst="rect">
            <a:avLst/>
          </a:prstGeom>
          <a:solidFill>
            <a:schemeClr val="accent1">
              <a:lumMod val="40000"/>
              <a:lumOff val="60000"/>
            </a:schemeClr>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6" name="Rectangle 135">
            <a:extLst>
              <a:ext uri="{FF2B5EF4-FFF2-40B4-BE49-F238E27FC236}">
                <a16:creationId xmlns:a16="http://schemas.microsoft.com/office/drawing/2014/main" id="{BC1F7765-8360-4698-9AB6-C3B4362C43CD}"/>
              </a:ext>
            </a:extLst>
          </p:cNvPr>
          <p:cNvSpPr/>
          <p:nvPr/>
        </p:nvSpPr>
        <p:spPr bwMode="auto">
          <a:xfrm>
            <a:off x="5142087" y="2578264"/>
            <a:ext cx="509791" cy="90710"/>
          </a:xfrm>
          <a:prstGeom prst="rect">
            <a:avLst/>
          </a:prstGeom>
          <a:solidFill>
            <a:schemeClr val="tx2">
              <a:lumMod val="40000"/>
              <a:lumOff val="60000"/>
            </a:schemeClr>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7" name="TextBox 136">
            <a:extLst>
              <a:ext uri="{FF2B5EF4-FFF2-40B4-BE49-F238E27FC236}">
                <a16:creationId xmlns:a16="http://schemas.microsoft.com/office/drawing/2014/main" id="{E89006DA-E804-42BA-93C4-65C8C32AAC33}"/>
              </a:ext>
            </a:extLst>
          </p:cNvPr>
          <p:cNvSpPr txBox="1"/>
          <p:nvPr/>
        </p:nvSpPr>
        <p:spPr>
          <a:xfrm>
            <a:off x="2810706" y="1508151"/>
            <a:ext cx="928282" cy="369236"/>
          </a:xfrm>
          <a:prstGeom prst="rect">
            <a:avLst/>
          </a:prstGeom>
          <a:noFill/>
        </p:spPr>
        <p:txBody>
          <a:bodyPr wrap="none" rtlCol="0">
            <a:spAutoFit/>
          </a:bodyPr>
          <a:lstStyle/>
          <a:p>
            <a:pPr>
              <a:buNone/>
            </a:pPr>
            <a:r>
              <a:rPr lang="en-US" b="1" dirty="0"/>
              <a:t>mFAS*</a:t>
            </a:r>
          </a:p>
        </p:txBody>
      </p:sp>
      <p:sp>
        <p:nvSpPr>
          <p:cNvPr id="138" name="TextBox 137">
            <a:extLst>
              <a:ext uri="{FF2B5EF4-FFF2-40B4-BE49-F238E27FC236}">
                <a16:creationId xmlns:a16="http://schemas.microsoft.com/office/drawing/2014/main" id="{AE1D2644-80C0-41F2-8E1D-2BDE9C7E8069}"/>
              </a:ext>
            </a:extLst>
          </p:cNvPr>
          <p:cNvSpPr txBox="1"/>
          <p:nvPr/>
        </p:nvSpPr>
        <p:spPr>
          <a:xfrm rot="16200000">
            <a:off x="31020" y="3242394"/>
            <a:ext cx="1082349" cy="369332"/>
          </a:xfrm>
          <a:prstGeom prst="rect">
            <a:avLst/>
          </a:prstGeom>
          <a:noFill/>
        </p:spPr>
        <p:txBody>
          <a:bodyPr wrap="none" rtlCol="0">
            <a:spAutoFit/>
          </a:bodyPr>
          <a:lstStyle/>
          <a:p>
            <a:pPr algn="ctr">
              <a:buNone/>
            </a:pPr>
            <a:r>
              <a:rPr lang="en-US" b="1" dirty="0"/>
              <a:t>SVR (%)</a:t>
            </a:r>
          </a:p>
        </p:txBody>
      </p:sp>
      <p:cxnSp>
        <p:nvCxnSpPr>
          <p:cNvPr id="139" name="Straight Connector 138">
            <a:extLst>
              <a:ext uri="{FF2B5EF4-FFF2-40B4-BE49-F238E27FC236}">
                <a16:creationId xmlns:a16="http://schemas.microsoft.com/office/drawing/2014/main" id="{C68F2551-9668-4DF0-9165-D089FB68DF5E}"/>
              </a:ext>
            </a:extLst>
          </p:cNvPr>
          <p:cNvCxnSpPr/>
          <p:nvPr/>
        </p:nvCxnSpPr>
        <p:spPr bwMode="auto">
          <a:xfrm>
            <a:off x="1128135" y="2552349"/>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40" name="Straight Connector 139">
            <a:extLst>
              <a:ext uri="{FF2B5EF4-FFF2-40B4-BE49-F238E27FC236}">
                <a16:creationId xmlns:a16="http://schemas.microsoft.com/office/drawing/2014/main" id="{FC4BFE0B-CEEB-480D-8932-76F9A42095CD}"/>
              </a:ext>
            </a:extLst>
          </p:cNvPr>
          <p:cNvCxnSpPr/>
          <p:nvPr/>
        </p:nvCxnSpPr>
        <p:spPr bwMode="auto">
          <a:xfrm>
            <a:off x="1128135" y="2916363"/>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41" name="Straight Connector 140">
            <a:extLst>
              <a:ext uri="{FF2B5EF4-FFF2-40B4-BE49-F238E27FC236}">
                <a16:creationId xmlns:a16="http://schemas.microsoft.com/office/drawing/2014/main" id="{EA057187-E3B7-4107-94E8-73216FFCE941}"/>
              </a:ext>
            </a:extLst>
          </p:cNvPr>
          <p:cNvCxnSpPr/>
          <p:nvPr/>
        </p:nvCxnSpPr>
        <p:spPr bwMode="auto">
          <a:xfrm>
            <a:off x="1128135" y="3280377"/>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42" name="Straight Connector 141">
            <a:extLst>
              <a:ext uri="{FF2B5EF4-FFF2-40B4-BE49-F238E27FC236}">
                <a16:creationId xmlns:a16="http://schemas.microsoft.com/office/drawing/2014/main" id="{E3014EB3-0FA0-4CA1-8CA7-FBB492E89D68}"/>
              </a:ext>
            </a:extLst>
          </p:cNvPr>
          <p:cNvCxnSpPr/>
          <p:nvPr/>
        </p:nvCxnSpPr>
        <p:spPr bwMode="auto">
          <a:xfrm>
            <a:off x="1128135" y="3644391"/>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43" name="Straight Connector 142">
            <a:extLst>
              <a:ext uri="{FF2B5EF4-FFF2-40B4-BE49-F238E27FC236}">
                <a16:creationId xmlns:a16="http://schemas.microsoft.com/office/drawing/2014/main" id="{26F09A7C-E019-4F24-99DA-FA4CA3E12A52}"/>
              </a:ext>
            </a:extLst>
          </p:cNvPr>
          <p:cNvCxnSpPr/>
          <p:nvPr/>
        </p:nvCxnSpPr>
        <p:spPr bwMode="auto">
          <a:xfrm>
            <a:off x="1128135" y="4008405"/>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44" name="Straight Connector 143">
            <a:extLst>
              <a:ext uri="{FF2B5EF4-FFF2-40B4-BE49-F238E27FC236}">
                <a16:creationId xmlns:a16="http://schemas.microsoft.com/office/drawing/2014/main" id="{8E9850D6-1C0A-4217-BBA5-03727E0FF9E9}"/>
              </a:ext>
            </a:extLst>
          </p:cNvPr>
          <p:cNvCxnSpPr/>
          <p:nvPr/>
        </p:nvCxnSpPr>
        <p:spPr bwMode="auto">
          <a:xfrm>
            <a:off x="1128135" y="4372418"/>
            <a:ext cx="59001" cy="0"/>
          </a:xfrm>
          <a:prstGeom prst="line">
            <a:avLst/>
          </a:prstGeom>
          <a:noFill/>
          <a:ln w="28575" cap="flat" cmpd="sng" algn="ctr">
            <a:solidFill>
              <a:schemeClr val="tx1"/>
            </a:solidFill>
            <a:prstDash val="solid"/>
            <a:round/>
            <a:headEnd type="none" w="med" len="med"/>
            <a:tailEnd type="none" w="med" len="med"/>
          </a:ln>
          <a:effectLst/>
        </p:spPr>
      </p:cxnSp>
      <p:grpSp>
        <p:nvGrpSpPr>
          <p:cNvPr id="145" name="Group 144">
            <a:extLst>
              <a:ext uri="{FF2B5EF4-FFF2-40B4-BE49-F238E27FC236}">
                <a16:creationId xmlns:a16="http://schemas.microsoft.com/office/drawing/2014/main" id="{FA3E224C-3F56-4634-BD9F-BC088290C8A5}"/>
              </a:ext>
            </a:extLst>
          </p:cNvPr>
          <p:cNvGrpSpPr/>
          <p:nvPr/>
        </p:nvGrpSpPr>
        <p:grpSpPr>
          <a:xfrm rot="5400000">
            <a:off x="3450974" y="2122195"/>
            <a:ext cx="77275" cy="4582271"/>
            <a:chOff x="1536333" y="2438070"/>
            <a:chExt cx="68782" cy="2628737"/>
          </a:xfrm>
        </p:grpSpPr>
        <p:cxnSp>
          <p:nvCxnSpPr>
            <p:cNvPr id="146" name="Straight Connector 145">
              <a:extLst>
                <a:ext uri="{FF2B5EF4-FFF2-40B4-BE49-F238E27FC236}">
                  <a16:creationId xmlns:a16="http://schemas.microsoft.com/office/drawing/2014/main" id="{CBC9C08F-BA80-40DF-A2A8-95440CBB0AAB}"/>
                </a:ext>
              </a:extLst>
            </p:cNvPr>
            <p:cNvCxnSpPr/>
            <p:nvPr/>
          </p:nvCxnSpPr>
          <p:spPr bwMode="auto">
            <a:xfrm>
              <a:off x="1536333" y="2438070"/>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47" name="Straight Connector 146">
              <a:extLst>
                <a:ext uri="{FF2B5EF4-FFF2-40B4-BE49-F238E27FC236}">
                  <a16:creationId xmlns:a16="http://schemas.microsoft.com/office/drawing/2014/main" id="{6E890F71-CD71-4CBE-BCC2-214F5C4785CF}"/>
                </a:ext>
              </a:extLst>
            </p:cNvPr>
            <p:cNvCxnSpPr/>
            <p:nvPr/>
          </p:nvCxnSpPr>
          <p:spPr bwMode="auto">
            <a:xfrm>
              <a:off x="1536333" y="2961800"/>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48" name="Straight Connector 147">
              <a:extLst>
                <a:ext uri="{FF2B5EF4-FFF2-40B4-BE49-F238E27FC236}">
                  <a16:creationId xmlns:a16="http://schemas.microsoft.com/office/drawing/2014/main" id="{2B418993-3AB0-4C5C-BFB2-39D9D90A0BEB}"/>
                </a:ext>
              </a:extLst>
            </p:cNvPr>
            <p:cNvCxnSpPr/>
            <p:nvPr/>
          </p:nvCxnSpPr>
          <p:spPr bwMode="auto">
            <a:xfrm>
              <a:off x="1536333" y="3488052"/>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49" name="Straight Connector 148">
              <a:extLst>
                <a:ext uri="{FF2B5EF4-FFF2-40B4-BE49-F238E27FC236}">
                  <a16:creationId xmlns:a16="http://schemas.microsoft.com/office/drawing/2014/main" id="{514C0495-9189-46B9-915D-30590A701F3E}"/>
                </a:ext>
              </a:extLst>
            </p:cNvPr>
            <p:cNvCxnSpPr/>
            <p:nvPr/>
          </p:nvCxnSpPr>
          <p:spPr bwMode="auto">
            <a:xfrm>
              <a:off x="1536333" y="4014304"/>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50" name="Straight Connector 149">
              <a:extLst>
                <a:ext uri="{FF2B5EF4-FFF2-40B4-BE49-F238E27FC236}">
                  <a16:creationId xmlns:a16="http://schemas.microsoft.com/office/drawing/2014/main" id="{BDA05022-0E6C-433F-A2C0-5E8697415FBF}"/>
                </a:ext>
              </a:extLst>
            </p:cNvPr>
            <p:cNvCxnSpPr/>
            <p:nvPr/>
          </p:nvCxnSpPr>
          <p:spPr bwMode="auto">
            <a:xfrm>
              <a:off x="1536333" y="4540556"/>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51" name="Straight Connector 150">
              <a:extLst>
                <a:ext uri="{FF2B5EF4-FFF2-40B4-BE49-F238E27FC236}">
                  <a16:creationId xmlns:a16="http://schemas.microsoft.com/office/drawing/2014/main" id="{2193FD6E-F88E-4B24-8F87-6A5AF1438B2B}"/>
                </a:ext>
              </a:extLst>
            </p:cNvPr>
            <p:cNvCxnSpPr/>
            <p:nvPr/>
          </p:nvCxnSpPr>
          <p:spPr bwMode="auto">
            <a:xfrm>
              <a:off x="1536333" y="5066807"/>
              <a:ext cx="68782" cy="0"/>
            </a:xfrm>
            <a:prstGeom prst="line">
              <a:avLst/>
            </a:prstGeom>
            <a:noFill/>
            <a:ln w="28575" cap="flat" cmpd="sng" algn="ctr">
              <a:solidFill>
                <a:schemeClr val="tx1"/>
              </a:solidFill>
              <a:prstDash val="solid"/>
              <a:round/>
              <a:headEnd type="none" w="med" len="med"/>
              <a:tailEnd type="none" w="med" len="med"/>
            </a:ln>
            <a:effectLst/>
          </p:spPr>
        </p:cxnSp>
      </p:grpSp>
      <p:sp>
        <p:nvSpPr>
          <p:cNvPr id="152" name="TextBox 151">
            <a:extLst>
              <a:ext uri="{FF2B5EF4-FFF2-40B4-BE49-F238E27FC236}">
                <a16:creationId xmlns:a16="http://schemas.microsoft.com/office/drawing/2014/main" id="{952CFA0C-F01A-4659-854C-16C6B09F8069}"/>
              </a:ext>
            </a:extLst>
          </p:cNvPr>
          <p:cNvSpPr txBox="1"/>
          <p:nvPr/>
        </p:nvSpPr>
        <p:spPr>
          <a:xfrm>
            <a:off x="670641" y="2377592"/>
            <a:ext cx="526106" cy="338554"/>
          </a:xfrm>
          <a:prstGeom prst="rect">
            <a:avLst/>
          </a:prstGeom>
          <a:noFill/>
        </p:spPr>
        <p:txBody>
          <a:bodyPr wrap="none" rtlCol="0">
            <a:spAutoFit/>
          </a:bodyPr>
          <a:lstStyle/>
          <a:p>
            <a:pPr algn="r"/>
            <a:r>
              <a:rPr lang="en-US" sz="1600" b="0" dirty="0"/>
              <a:t>100</a:t>
            </a:r>
          </a:p>
        </p:txBody>
      </p:sp>
      <p:sp>
        <p:nvSpPr>
          <p:cNvPr id="153" name="TextBox 152">
            <a:extLst>
              <a:ext uri="{FF2B5EF4-FFF2-40B4-BE49-F238E27FC236}">
                <a16:creationId xmlns:a16="http://schemas.microsoft.com/office/drawing/2014/main" id="{502CBD87-2827-4DCC-935B-7B8D9907ACA1}"/>
              </a:ext>
            </a:extLst>
          </p:cNvPr>
          <p:cNvSpPr txBox="1"/>
          <p:nvPr/>
        </p:nvSpPr>
        <p:spPr>
          <a:xfrm>
            <a:off x="784454" y="2742537"/>
            <a:ext cx="412293" cy="338554"/>
          </a:xfrm>
          <a:prstGeom prst="rect">
            <a:avLst/>
          </a:prstGeom>
          <a:noFill/>
        </p:spPr>
        <p:txBody>
          <a:bodyPr wrap="none" rtlCol="0">
            <a:spAutoFit/>
          </a:bodyPr>
          <a:lstStyle/>
          <a:p>
            <a:pPr algn="r"/>
            <a:r>
              <a:rPr lang="en-US" sz="1600" b="0" dirty="0"/>
              <a:t>80</a:t>
            </a:r>
          </a:p>
        </p:txBody>
      </p:sp>
      <p:sp>
        <p:nvSpPr>
          <p:cNvPr id="154" name="TextBox 153">
            <a:extLst>
              <a:ext uri="{FF2B5EF4-FFF2-40B4-BE49-F238E27FC236}">
                <a16:creationId xmlns:a16="http://schemas.microsoft.com/office/drawing/2014/main" id="{8F9A9834-6651-47C9-99BE-B39DC3B9EBBB}"/>
              </a:ext>
            </a:extLst>
          </p:cNvPr>
          <p:cNvSpPr txBox="1"/>
          <p:nvPr/>
        </p:nvSpPr>
        <p:spPr>
          <a:xfrm>
            <a:off x="784454" y="3109643"/>
            <a:ext cx="412293" cy="338554"/>
          </a:xfrm>
          <a:prstGeom prst="rect">
            <a:avLst/>
          </a:prstGeom>
          <a:noFill/>
        </p:spPr>
        <p:txBody>
          <a:bodyPr wrap="none" rtlCol="0">
            <a:spAutoFit/>
          </a:bodyPr>
          <a:lstStyle/>
          <a:p>
            <a:pPr algn="r"/>
            <a:r>
              <a:rPr lang="en-US" sz="1600" b="0" dirty="0"/>
              <a:t>60</a:t>
            </a:r>
          </a:p>
        </p:txBody>
      </p:sp>
      <p:sp>
        <p:nvSpPr>
          <p:cNvPr id="155" name="TextBox 154">
            <a:extLst>
              <a:ext uri="{FF2B5EF4-FFF2-40B4-BE49-F238E27FC236}">
                <a16:creationId xmlns:a16="http://schemas.microsoft.com/office/drawing/2014/main" id="{EFE2CCF1-5FD5-49EC-8369-30B68D25AFE3}"/>
              </a:ext>
            </a:extLst>
          </p:cNvPr>
          <p:cNvSpPr txBox="1"/>
          <p:nvPr/>
        </p:nvSpPr>
        <p:spPr>
          <a:xfrm>
            <a:off x="784454" y="3473151"/>
            <a:ext cx="412293" cy="338554"/>
          </a:xfrm>
          <a:prstGeom prst="rect">
            <a:avLst/>
          </a:prstGeom>
          <a:noFill/>
        </p:spPr>
        <p:txBody>
          <a:bodyPr wrap="none" rtlCol="0">
            <a:spAutoFit/>
          </a:bodyPr>
          <a:lstStyle/>
          <a:p>
            <a:pPr algn="r"/>
            <a:r>
              <a:rPr lang="en-US" sz="1600" b="0" dirty="0"/>
              <a:t>40</a:t>
            </a:r>
          </a:p>
        </p:txBody>
      </p:sp>
      <p:sp>
        <p:nvSpPr>
          <p:cNvPr id="156" name="TextBox 155">
            <a:extLst>
              <a:ext uri="{FF2B5EF4-FFF2-40B4-BE49-F238E27FC236}">
                <a16:creationId xmlns:a16="http://schemas.microsoft.com/office/drawing/2014/main" id="{416AC6BE-BF93-446F-AF9A-F08DAFBDBA6D}"/>
              </a:ext>
            </a:extLst>
          </p:cNvPr>
          <p:cNvSpPr txBox="1"/>
          <p:nvPr/>
        </p:nvSpPr>
        <p:spPr>
          <a:xfrm>
            <a:off x="784454" y="3841886"/>
            <a:ext cx="412293" cy="338554"/>
          </a:xfrm>
          <a:prstGeom prst="rect">
            <a:avLst/>
          </a:prstGeom>
          <a:noFill/>
        </p:spPr>
        <p:txBody>
          <a:bodyPr wrap="none" rtlCol="0">
            <a:spAutoFit/>
          </a:bodyPr>
          <a:lstStyle/>
          <a:p>
            <a:pPr algn="r"/>
            <a:r>
              <a:rPr lang="en-US" sz="1600" b="0" dirty="0"/>
              <a:t>20</a:t>
            </a:r>
          </a:p>
        </p:txBody>
      </p:sp>
      <p:sp>
        <p:nvSpPr>
          <p:cNvPr id="157" name="TextBox 156">
            <a:extLst>
              <a:ext uri="{FF2B5EF4-FFF2-40B4-BE49-F238E27FC236}">
                <a16:creationId xmlns:a16="http://schemas.microsoft.com/office/drawing/2014/main" id="{B39B0109-558B-4009-B6AB-9308D29EAF0F}"/>
              </a:ext>
            </a:extLst>
          </p:cNvPr>
          <p:cNvSpPr txBox="1"/>
          <p:nvPr/>
        </p:nvSpPr>
        <p:spPr>
          <a:xfrm>
            <a:off x="898267" y="4205394"/>
            <a:ext cx="298480" cy="338554"/>
          </a:xfrm>
          <a:prstGeom prst="rect">
            <a:avLst/>
          </a:prstGeom>
          <a:noFill/>
        </p:spPr>
        <p:txBody>
          <a:bodyPr wrap="none" rtlCol="0">
            <a:spAutoFit/>
          </a:bodyPr>
          <a:lstStyle/>
          <a:p>
            <a:pPr algn="r"/>
            <a:r>
              <a:rPr lang="en-US" sz="1600" b="0" dirty="0"/>
              <a:t>0</a:t>
            </a:r>
          </a:p>
        </p:txBody>
      </p:sp>
      <p:sp>
        <p:nvSpPr>
          <p:cNvPr id="158" name="TextBox 157">
            <a:extLst>
              <a:ext uri="{FF2B5EF4-FFF2-40B4-BE49-F238E27FC236}">
                <a16:creationId xmlns:a16="http://schemas.microsoft.com/office/drawing/2014/main" id="{7BAC0BCC-FF5C-4200-AE37-79DE2EB67725}"/>
              </a:ext>
            </a:extLst>
          </p:cNvPr>
          <p:cNvSpPr txBox="1"/>
          <p:nvPr/>
        </p:nvSpPr>
        <p:spPr>
          <a:xfrm>
            <a:off x="3921660" y="4380567"/>
            <a:ext cx="990401" cy="954107"/>
          </a:xfrm>
          <a:prstGeom prst="rect">
            <a:avLst/>
          </a:prstGeom>
          <a:noFill/>
        </p:spPr>
        <p:txBody>
          <a:bodyPr wrap="square" rtlCol="0">
            <a:spAutoFit/>
          </a:bodyPr>
          <a:lstStyle/>
          <a:p>
            <a:pPr algn="ctr"/>
            <a:r>
              <a:rPr lang="en-US" sz="1400" b="1" dirty="0"/>
              <a:t>EBR/GZR</a:t>
            </a:r>
          </a:p>
          <a:p>
            <a:pPr algn="ctr"/>
            <a:r>
              <a:rPr lang="en-US" sz="1400" b="1" dirty="0"/>
              <a:t>+ SOF </a:t>
            </a:r>
            <a:br>
              <a:rPr lang="en-US" sz="1400" b="1" dirty="0"/>
            </a:br>
            <a:r>
              <a:rPr lang="en-US" sz="1400" b="1" dirty="0"/>
              <a:t>+ RBV</a:t>
            </a:r>
          </a:p>
          <a:p>
            <a:pPr algn="ctr"/>
            <a:r>
              <a:rPr lang="en-US" sz="1400" b="1" dirty="0"/>
              <a:t>(12 wks)</a:t>
            </a:r>
          </a:p>
        </p:txBody>
      </p:sp>
      <p:cxnSp>
        <p:nvCxnSpPr>
          <p:cNvPr id="159" name="Straight Connector 158">
            <a:extLst>
              <a:ext uri="{FF2B5EF4-FFF2-40B4-BE49-F238E27FC236}">
                <a16:creationId xmlns:a16="http://schemas.microsoft.com/office/drawing/2014/main" id="{074546A3-2C6B-4374-BB7B-9F3672D5F666}"/>
              </a:ext>
            </a:extLst>
          </p:cNvPr>
          <p:cNvCxnSpPr>
            <a:cxnSpLocks/>
          </p:cNvCxnSpPr>
          <p:nvPr/>
        </p:nvCxnSpPr>
        <p:spPr bwMode="auto">
          <a:xfrm>
            <a:off x="514350" y="5342844"/>
            <a:ext cx="5280632" cy="0"/>
          </a:xfrm>
          <a:prstGeom prst="line">
            <a:avLst/>
          </a:prstGeom>
          <a:noFill/>
          <a:ln w="28575" cap="flat" cmpd="sng" algn="ctr">
            <a:solidFill>
              <a:schemeClr val="tx1"/>
            </a:solidFill>
            <a:prstDash val="solid"/>
            <a:round/>
            <a:headEnd type="none" w="med" len="med"/>
            <a:tailEnd type="none" w="med" len="med"/>
          </a:ln>
          <a:effectLst/>
        </p:spPr>
      </p:cxnSp>
      <p:sp>
        <p:nvSpPr>
          <p:cNvPr id="160" name="TextBox 159">
            <a:extLst>
              <a:ext uri="{FF2B5EF4-FFF2-40B4-BE49-F238E27FC236}">
                <a16:creationId xmlns:a16="http://schemas.microsoft.com/office/drawing/2014/main" id="{608B518C-F781-4310-AB0D-AB61D04A6F0E}"/>
              </a:ext>
            </a:extLst>
          </p:cNvPr>
          <p:cNvSpPr txBox="1"/>
          <p:nvPr/>
        </p:nvSpPr>
        <p:spPr>
          <a:xfrm>
            <a:off x="1450168" y="2267806"/>
            <a:ext cx="427649" cy="338554"/>
          </a:xfrm>
          <a:prstGeom prst="rect">
            <a:avLst/>
          </a:prstGeom>
          <a:noFill/>
        </p:spPr>
        <p:txBody>
          <a:bodyPr wrap="square" rtlCol="0">
            <a:spAutoFit/>
          </a:bodyPr>
          <a:lstStyle/>
          <a:p>
            <a:pPr algn="ctr"/>
            <a:r>
              <a:rPr lang="en-US" sz="1600" b="1" dirty="0"/>
              <a:t>91</a:t>
            </a:r>
          </a:p>
        </p:txBody>
      </p:sp>
      <p:sp>
        <p:nvSpPr>
          <p:cNvPr id="161" name="TextBox 160">
            <a:extLst>
              <a:ext uri="{FF2B5EF4-FFF2-40B4-BE49-F238E27FC236}">
                <a16:creationId xmlns:a16="http://schemas.microsoft.com/office/drawing/2014/main" id="{9541AD2E-747B-4B06-9826-ABE5E44082C9}"/>
              </a:ext>
            </a:extLst>
          </p:cNvPr>
          <p:cNvSpPr txBox="1"/>
          <p:nvPr/>
        </p:nvSpPr>
        <p:spPr>
          <a:xfrm>
            <a:off x="2293211" y="2267806"/>
            <a:ext cx="545703" cy="338554"/>
          </a:xfrm>
          <a:prstGeom prst="rect">
            <a:avLst/>
          </a:prstGeom>
          <a:noFill/>
        </p:spPr>
        <p:txBody>
          <a:bodyPr wrap="square" rtlCol="0">
            <a:spAutoFit/>
          </a:bodyPr>
          <a:lstStyle/>
          <a:p>
            <a:pPr algn="ctr"/>
            <a:r>
              <a:rPr lang="en-US" sz="1600" b="1" dirty="0"/>
              <a:t>100</a:t>
            </a:r>
          </a:p>
        </p:txBody>
      </p:sp>
      <p:sp>
        <p:nvSpPr>
          <p:cNvPr id="162" name="TextBox 161">
            <a:extLst>
              <a:ext uri="{FF2B5EF4-FFF2-40B4-BE49-F238E27FC236}">
                <a16:creationId xmlns:a16="http://schemas.microsoft.com/office/drawing/2014/main" id="{92634F09-6B63-4394-B705-F42FB171E873}"/>
              </a:ext>
            </a:extLst>
          </p:cNvPr>
          <p:cNvSpPr txBox="1"/>
          <p:nvPr/>
        </p:nvSpPr>
        <p:spPr>
          <a:xfrm>
            <a:off x="3240636" y="2267806"/>
            <a:ext cx="545703" cy="338554"/>
          </a:xfrm>
          <a:prstGeom prst="rect">
            <a:avLst/>
          </a:prstGeom>
          <a:noFill/>
        </p:spPr>
        <p:txBody>
          <a:bodyPr wrap="square" rtlCol="0">
            <a:spAutoFit/>
          </a:bodyPr>
          <a:lstStyle/>
          <a:p>
            <a:pPr algn="ctr"/>
            <a:r>
              <a:rPr lang="en-US" sz="1600" b="1" dirty="0"/>
              <a:t>100</a:t>
            </a:r>
          </a:p>
        </p:txBody>
      </p:sp>
      <p:sp>
        <p:nvSpPr>
          <p:cNvPr id="163" name="TextBox 162">
            <a:extLst>
              <a:ext uri="{FF2B5EF4-FFF2-40B4-BE49-F238E27FC236}">
                <a16:creationId xmlns:a16="http://schemas.microsoft.com/office/drawing/2014/main" id="{C2A453F4-D15C-45B0-A2DD-3CA8C378664C}"/>
              </a:ext>
            </a:extLst>
          </p:cNvPr>
          <p:cNvSpPr txBox="1"/>
          <p:nvPr/>
        </p:nvSpPr>
        <p:spPr>
          <a:xfrm>
            <a:off x="4143278" y="2267806"/>
            <a:ext cx="601316" cy="338554"/>
          </a:xfrm>
          <a:prstGeom prst="rect">
            <a:avLst/>
          </a:prstGeom>
          <a:noFill/>
        </p:spPr>
        <p:txBody>
          <a:bodyPr wrap="square" rtlCol="0">
            <a:spAutoFit/>
          </a:bodyPr>
          <a:lstStyle/>
          <a:p>
            <a:pPr algn="ctr"/>
            <a:r>
              <a:rPr lang="en-US" sz="1600" b="1" dirty="0"/>
              <a:t>100</a:t>
            </a:r>
          </a:p>
        </p:txBody>
      </p:sp>
      <p:sp>
        <p:nvSpPr>
          <p:cNvPr id="164" name="TextBox 163">
            <a:extLst>
              <a:ext uri="{FF2B5EF4-FFF2-40B4-BE49-F238E27FC236}">
                <a16:creationId xmlns:a16="http://schemas.microsoft.com/office/drawing/2014/main" id="{4CC850E4-7244-47A0-8942-53A284F2286F}"/>
              </a:ext>
            </a:extLst>
          </p:cNvPr>
          <p:cNvSpPr txBox="1"/>
          <p:nvPr/>
        </p:nvSpPr>
        <p:spPr>
          <a:xfrm>
            <a:off x="5118492" y="2267806"/>
            <a:ext cx="537337" cy="338554"/>
          </a:xfrm>
          <a:prstGeom prst="rect">
            <a:avLst/>
          </a:prstGeom>
          <a:noFill/>
        </p:spPr>
        <p:txBody>
          <a:bodyPr wrap="square" rtlCol="0">
            <a:spAutoFit/>
          </a:bodyPr>
          <a:lstStyle/>
          <a:p>
            <a:pPr algn="ctr"/>
            <a:r>
              <a:rPr lang="en-US" sz="1600" b="1" dirty="0"/>
              <a:t>100</a:t>
            </a:r>
          </a:p>
        </p:txBody>
      </p:sp>
      <p:sp>
        <p:nvSpPr>
          <p:cNvPr id="165" name="Freeform: Shape 164">
            <a:extLst>
              <a:ext uri="{FF2B5EF4-FFF2-40B4-BE49-F238E27FC236}">
                <a16:creationId xmlns:a16="http://schemas.microsoft.com/office/drawing/2014/main" id="{682B4163-A1B4-407E-8DBD-E4B716CBC85E}"/>
              </a:ext>
            </a:extLst>
          </p:cNvPr>
          <p:cNvSpPr/>
          <p:nvPr/>
        </p:nvSpPr>
        <p:spPr bwMode="auto">
          <a:xfrm>
            <a:off x="1198324" y="2543953"/>
            <a:ext cx="4596658" cy="1830103"/>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66" name="TextBox 165">
            <a:extLst>
              <a:ext uri="{FF2B5EF4-FFF2-40B4-BE49-F238E27FC236}">
                <a16:creationId xmlns:a16="http://schemas.microsoft.com/office/drawing/2014/main" id="{655F6137-F4CE-40E0-AF07-604CC4D2397C}"/>
              </a:ext>
            </a:extLst>
          </p:cNvPr>
          <p:cNvSpPr txBox="1"/>
          <p:nvPr/>
        </p:nvSpPr>
        <p:spPr>
          <a:xfrm>
            <a:off x="1409272" y="3867332"/>
            <a:ext cx="487507"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21/</a:t>
            </a:r>
          </a:p>
          <a:p>
            <a:pPr algn="ctr">
              <a:lnSpc>
                <a:spcPct val="90000"/>
              </a:lnSpc>
            </a:pPr>
            <a:r>
              <a:rPr lang="en-US" sz="1600" b="0" dirty="0">
                <a:solidFill>
                  <a:schemeClr val="bg2">
                    <a:lumMod val="10000"/>
                  </a:schemeClr>
                </a:solidFill>
              </a:rPr>
              <a:t>23</a:t>
            </a:r>
          </a:p>
        </p:txBody>
      </p:sp>
      <p:sp>
        <p:nvSpPr>
          <p:cNvPr id="167" name="TextBox 166">
            <a:extLst>
              <a:ext uri="{FF2B5EF4-FFF2-40B4-BE49-F238E27FC236}">
                <a16:creationId xmlns:a16="http://schemas.microsoft.com/office/drawing/2014/main" id="{9C21E246-98A5-4503-BCC2-95B57586E4CE}"/>
              </a:ext>
            </a:extLst>
          </p:cNvPr>
          <p:cNvSpPr txBox="1"/>
          <p:nvPr/>
        </p:nvSpPr>
        <p:spPr>
          <a:xfrm>
            <a:off x="2353029" y="3891314"/>
            <a:ext cx="487507"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22/</a:t>
            </a:r>
          </a:p>
          <a:p>
            <a:pPr algn="ctr">
              <a:lnSpc>
                <a:spcPct val="90000"/>
              </a:lnSpc>
            </a:pPr>
            <a:r>
              <a:rPr lang="en-US" sz="1600" b="0" dirty="0">
                <a:solidFill>
                  <a:schemeClr val="bg2">
                    <a:lumMod val="10000"/>
                  </a:schemeClr>
                </a:solidFill>
              </a:rPr>
              <a:t>22</a:t>
            </a:r>
          </a:p>
        </p:txBody>
      </p:sp>
      <p:sp>
        <p:nvSpPr>
          <p:cNvPr id="168" name="TextBox 167">
            <a:extLst>
              <a:ext uri="{FF2B5EF4-FFF2-40B4-BE49-F238E27FC236}">
                <a16:creationId xmlns:a16="http://schemas.microsoft.com/office/drawing/2014/main" id="{560C2CAC-D122-4AFD-ACE4-2880D78841DC}"/>
              </a:ext>
            </a:extLst>
          </p:cNvPr>
          <p:cNvSpPr txBox="1"/>
          <p:nvPr/>
        </p:nvSpPr>
        <p:spPr>
          <a:xfrm>
            <a:off x="3293498" y="3882587"/>
            <a:ext cx="487507"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17/</a:t>
            </a:r>
          </a:p>
          <a:p>
            <a:pPr algn="ctr">
              <a:lnSpc>
                <a:spcPct val="90000"/>
              </a:lnSpc>
            </a:pPr>
            <a:r>
              <a:rPr lang="en-US" sz="1600" b="0" dirty="0">
                <a:solidFill>
                  <a:schemeClr val="bg2">
                    <a:lumMod val="10000"/>
                  </a:schemeClr>
                </a:solidFill>
              </a:rPr>
              <a:t>17</a:t>
            </a:r>
          </a:p>
        </p:txBody>
      </p:sp>
      <p:sp>
        <p:nvSpPr>
          <p:cNvPr id="169" name="TextBox 168">
            <a:extLst>
              <a:ext uri="{FF2B5EF4-FFF2-40B4-BE49-F238E27FC236}">
                <a16:creationId xmlns:a16="http://schemas.microsoft.com/office/drawing/2014/main" id="{E1D2823A-A8E6-4925-B880-D3FCB8F09DEE}"/>
              </a:ext>
            </a:extLst>
          </p:cNvPr>
          <p:cNvSpPr txBox="1"/>
          <p:nvPr/>
        </p:nvSpPr>
        <p:spPr>
          <a:xfrm>
            <a:off x="4217815" y="3884982"/>
            <a:ext cx="487509"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27/</a:t>
            </a:r>
          </a:p>
          <a:p>
            <a:pPr algn="ctr">
              <a:lnSpc>
                <a:spcPct val="90000"/>
              </a:lnSpc>
            </a:pPr>
            <a:r>
              <a:rPr lang="en-US" sz="1600" b="0" dirty="0">
                <a:solidFill>
                  <a:schemeClr val="bg2">
                    <a:lumMod val="10000"/>
                  </a:schemeClr>
                </a:solidFill>
              </a:rPr>
              <a:t>17</a:t>
            </a:r>
          </a:p>
        </p:txBody>
      </p:sp>
      <p:sp>
        <p:nvSpPr>
          <p:cNvPr id="170" name="TextBox 169">
            <a:extLst>
              <a:ext uri="{FF2B5EF4-FFF2-40B4-BE49-F238E27FC236}">
                <a16:creationId xmlns:a16="http://schemas.microsoft.com/office/drawing/2014/main" id="{907E6FA8-D260-4966-99FC-A4DA1AD45FB9}"/>
              </a:ext>
            </a:extLst>
          </p:cNvPr>
          <p:cNvSpPr txBox="1"/>
          <p:nvPr/>
        </p:nvSpPr>
        <p:spPr>
          <a:xfrm>
            <a:off x="5157997" y="3874354"/>
            <a:ext cx="487509"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17/</a:t>
            </a:r>
          </a:p>
          <a:p>
            <a:pPr algn="ctr">
              <a:lnSpc>
                <a:spcPct val="90000"/>
              </a:lnSpc>
            </a:pPr>
            <a:r>
              <a:rPr lang="en-US" sz="1600" b="0" dirty="0">
                <a:solidFill>
                  <a:schemeClr val="bg2">
                    <a:lumMod val="10000"/>
                  </a:schemeClr>
                </a:solidFill>
              </a:rPr>
              <a:t>17</a:t>
            </a:r>
          </a:p>
        </p:txBody>
      </p:sp>
      <p:grpSp>
        <p:nvGrpSpPr>
          <p:cNvPr id="171" name="Group 170">
            <a:extLst>
              <a:ext uri="{FF2B5EF4-FFF2-40B4-BE49-F238E27FC236}">
                <a16:creationId xmlns:a16="http://schemas.microsoft.com/office/drawing/2014/main" id="{F891E139-6DD6-43C2-AA06-1AD550FEEF55}"/>
              </a:ext>
            </a:extLst>
          </p:cNvPr>
          <p:cNvGrpSpPr/>
          <p:nvPr/>
        </p:nvGrpSpPr>
        <p:grpSpPr>
          <a:xfrm>
            <a:off x="1619658" y="2570640"/>
            <a:ext cx="96826" cy="495356"/>
            <a:chOff x="1625302" y="2613504"/>
            <a:chExt cx="68732" cy="495356"/>
          </a:xfrm>
        </p:grpSpPr>
        <p:cxnSp>
          <p:nvCxnSpPr>
            <p:cNvPr id="172" name="Straight Connector 171">
              <a:extLst>
                <a:ext uri="{FF2B5EF4-FFF2-40B4-BE49-F238E27FC236}">
                  <a16:creationId xmlns:a16="http://schemas.microsoft.com/office/drawing/2014/main" id="{6CA4CDB8-0547-43BE-A256-B2B0BFD43437}"/>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73" name="Straight Connector 172">
              <a:extLst>
                <a:ext uri="{FF2B5EF4-FFF2-40B4-BE49-F238E27FC236}">
                  <a16:creationId xmlns:a16="http://schemas.microsoft.com/office/drawing/2014/main" id="{7A0B119A-EC7A-49C7-AA75-6ABB56898F8B}"/>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74" name="Straight Connector 173">
              <a:extLst>
                <a:ext uri="{FF2B5EF4-FFF2-40B4-BE49-F238E27FC236}">
                  <a16:creationId xmlns:a16="http://schemas.microsoft.com/office/drawing/2014/main" id="{2C2AE1D1-AC3B-4F5E-A0B6-6006AA168833}"/>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grpSp>
        <p:nvGrpSpPr>
          <p:cNvPr id="175" name="Group 174">
            <a:extLst>
              <a:ext uri="{FF2B5EF4-FFF2-40B4-BE49-F238E27FC236}">
                <a16:creationId xmlns:a16="http://schemas.microsoft.com/office/drawing/2014/main" id="{AD42B4B2-6820-4C28-8D44-F9F1899F996C}"/>
              </a:ext>
            </a:extLst>
          </p:cNvPr>
          <p:cNvGrpSpPr/>
          <p:nvPr/>
        </p:nvGrpSpPr>
        <p:grpSpPr>
          <a:xfrm>
            <a:off x="2554876" y="2575967"/>
            <a:ext cx="85134" cy="284719"/>
            <a:chOff x="1625302" y="2613504"/>
            <a:chExt cx="68732" cy="495356"/>
          </a:xfrm>
        </p:grpSpPr>
        <p:cxnSp>
          <p:nvCxnSpPr>
            <p:cNvPr id="176" name="Straight Connector 175">
              <a:extLst>
                <a:ext uri="{FF2B5EF4-FFF2-40B4-BE49-F238E27FC236}">
                  <a16:creationId xmlns:a16="http://schemas.microsoft.com/office/drawing/2014/main" id="{F108D1D8-B70A-460F-B202-81C5621327A0}"/>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77" name="Straight Connector 176">
              <a:extLst>
                <a:ext uri="{FF2B5EF4-FFF2-40B4-BE49-F238E27FC236}">
                  <a16:creationId xmlns:a16="http://schemas.microsoft.com/office/drawing/2014/main" id="{1EBC8A3E-BB85-4AF9-B0BE-A8F27E542BFC}"/>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78" name="Straight Connector 177">
              <a:extLst>
                <a:ext uri="{FF2B5EF4-FFF2-40B4-BE49-F238E27FC236}">
                  <a16:creationId xmlns:a16="http://schemas.microsoft.com/office/drawing/2014/main" id="{414EABD1-89BB-4226-A8D9-B20E4B351866}"/>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grpSp>
        <p:nvGrpSpPr>
          <p:cNvPr id="179" name="Group 178">
            <a:extLst>
              <a:ext uri="{FF2B5EF4-FFF2-40B4-BE49-F238E27FC236}">
                <a16:creationId xmlns:a16="http://schemas.microsoft.com/office/drawing/2014/main" id="{E3E4305B-3537-4285-91E8-62F4FDC693CF}"/>
              </a:ext>
            </a:extLst>
          </p:cNvPr>
          <p:cNvGrpSpPr/>
          <p:nvPr/>
        </p:nvGrpSpPr>
        <p:grpSpPr>
          <a:xfrm>
            <a:off x="3489007" y="2572639"/>
            <a:ext cx="92770" cy="351697"/>
            <a:chOff x="1625302" y="2613504"/>
            <a:chExt cx="68732" cy="495356"/>
          </a:xfrm>
        </p:grpSpPr>
        <p:cxnSp>
          <p:nvCxnSpPr>
            <p:cNvPr id="180" name="Straight Connector 179">
              <a:extLst>
                <a:ext uri="{FF2B5EF4-FFF2-40B4-BE49-F238E27FC236}">
                  <a16:creationId xmlns:a16="http://schemas.microsoft.com/office/drawing/2014/main" id="{3931ECA9-D5E9-4330-B991-82E059BE11CE}"/>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81" name="Straight Connector 180">
              <a:extLst>
                <a:ext uri="{FF2B5EF4-FFF2-40B4-BE49-F238E27FC236}">
                  <a16:creationId xmlns:a16="http://schemas.microsoft.com/office/drawing/2014/main" id="{D171D4C4-1184-4790-B4C1-6C684D8C8530}"/>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82" name="Straight Connector 181">
              <a:extLst>
                <a:ext uri="{FF2B5EF4-FFF2-40B4-BE49-F238E27FC236}">
                  <a16:creationId xmlns:a16="http://schemas.microsoft.com/office/drawing/2014/main" id="{A2128009-B1C8-43E8-B811-91A85E821BF2}"/>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grpSp>
        <p:nvGrpSpPr>
          <p:cNvPr id="183" name="Group 182">
            <a:extLst>
              <a:ext uri="{FF2B5EF4-FFF2-40B4-BE49-F238E27FC236}">
                <a16:creationId xmlns:a16="http://schemas.microsoft.com/office/drawing/2014/main" id="{D8669531-B4C9-4BC2-BDE1-815EEB957A32}"/>
              </a:ext>
            </a:extLst>
          </p:cNvPr>
          <p:cNvGrpSpPr/>
          <p:nvPr/>
        </p:nvGrpSpPr>
        <p:grpSpPr>
          <a:xfrm>
            <a:off x="4423190" y="2575969"/>
            <a:ext cx="93360" cy="348368"/>
            <a:chOff x="1625302" y="2613504"/>
            <a:chExt cx="68732" cy="495356"/>
          </a:xfrm>
        </p:grpSpPr>
        <p:cxnSp>
          <p:nvCxnSpPr>
            <p:cNvPr id="184" name="Straight Connector 183">
              <a:extLst>
                <a:ext uri="{FF2B5EF4-FFF2-40B4-BE49-F238E27FC236}">
                  <a16:creationId xmlns:a16="http://schemas.microsoft.com/office/drawing/2014/main" id="{F761EC8A-81EF-430D-A385-7744013615BD}"/>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85" name="Straight Connector 184">
              <a:extLst>
                <a:ext uri="{FF2B5EF4-FFF2-40B4-BE49-F238E27FC236}">
                  <a16:creationId xmlns:a16="http://schemas.microsoft.com/office/drawing/2014/main" id="{4BF39A0A-1EE5-408C-83E1-0F584EBE377E}"/>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86" name="Straight Connector 185">
              <a:extLst>
                <a:ext uri="{FF2B5EF4-FFF2-40B4-BE49-F238E27FC236}">
                  <a16:creationId xmlns:a16="http://schemas.microsoft.com/office/drawing/2014/main" id="{B2E84AD9-BB94-4169-AD05-233905A50BF3}"/>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grpSp>
        <p:nvGrpSpPr>
          <p:cNvPr id="187" name="Group 186">
            <a:extLst>
              <a:ext uri="{FF2B5EF4-FFF2-40B4-BE49-F238E27FC236}">
                <a16:creationId xmlns:a16="http://schemas.microsoft.com/office/drawing/2014/main" id="{7A79E8D3-C8A3-4713-A7D9-67BC99973B19}"/>
              </a:ext>
            </a:extLst>
          </p:cNvPr>
          <p:cNvGrpSpPr/>
          <p:nvPr/>
        </p:nvGrpSpPr>
        <p:grpSpPr>
          <a:xfrm>
            <a:off x="5355071" y="2575968"/>
            <a:ext cx="93360" cy="348368"/>
            <a:chOff x="1625302" y="2613504"/>
            <a:chExt cx="68732" cy="495356"/>
          </a:xfrm>
        </p:grpSpPr>
        <p:cxnSp>
          <p:nvCxnSpPr>
            <p:cNvPr id="188" name="Straight Connector 187">
              <a:extLst>
                <a:ext uri="{FF2B5EF4-FFF2-40B4-BE49-F238E27FC236}">
                  <a16:creationId xmlns:a16="http://schemas.microsoft.com/office/drawing/2014/main" id="{3C5BD867-4FF2-4871-85FD-335D622F72C4}"/>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89" name="Straight Connector 188">
              <a:extLst>
                <a:ext uri="{FF2B5EF4-FFF2-40B4-BE49-F238E27FC236}">
                  <a16:creationId xmlns:a16="http://schemas.microsoft.com/office/drawing/2014/main" id="{19BAB2B4-F0FB-4E7B-9CFA-A381ACE2626E}"/>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90" name="Straight Connector 189">
              <a:extLst>
                <a:ext uri="{FF2B5EF4-FFF2-40B4-BE49-F238E27FC236}">
                  <a16:creationId xmlns:a16="http://schemas.microsoft.com/office/drawing/2014/main" id="{2210FB52-CA9D-4E44-8C2B-BE2FA3ADBB68}"/>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sp>
        <p:nvSpPr>
          <p:cNvPr id="191" name="TextBox 190">
            <a:extLst>
              <a:ext uri="{FF2B5EF4-FFF2-40B4-BE49-F238E27FC236}">
                <a16:creationId xmlns:a16="http://schemas.microsoft.com/office/drawing/2014/main" id="{9CD9AC3D-F293-49CF-A945-376F6E4B0938}"/>
              </a:ext>
            </a:extLst>
          </p:cNvPr>
          <p:cNvSpPr txBox="1"/>
          <p:nvPr/>
        </p:nvSpPr>
        <p:spPr>
          <a:xfrm>
            <a:off x="4838993" y="4380567"/>
            <a:ext cx="990401" cy="738664"/>
          </a:xfrm>
          <a:prstGeom prst="rect">
            <a:avLst/>
          </a:prstGeom>
          <a:noFill/>
        </p:spPr>
        <p:txBody>
          <a:bodyPr wrap="square" rtlCol="0">
            <a:spAutoFit/>
          </a:bodyPr>
          <a:lstStyle/>
          <a:p>
            <a:pPr algn="ctr"/>
            <a:r>
              <a:rPr lang="en-US" sz="1400" b="1" dirty="0"/>
              <a:t>EBR/GZR</a:t>
            </a:r>
          </a:p>
          <a:p>
            <a:pPr algn="ctr"/>
            <a:r>
              <a:rPr lang="en-US" sz="1400" b="1" dirty="0"/>
              <a:t>+ SOF (16 wks)</a:t>
            </a:r>
          </a:p>
        </p:txBody>
      </p:sp>
      <p:sp>
        <p:nvSpPr>
          <p:cNvPr id="192" name="TextBox 191">
            <a:extLst>
              <a:ext uri="{FF2B5EF4-FFF2-40B4-BE49-F238E27FC236}">
                <a16:creationId xmlns:a16="http://schemas.microsoft.com/office/drawing/2014/main" id="{4F958C25-AFBD-48D9-971E-841AE216BE4B}"/>
              </a:ext>
            </a:extLst>
          </p:cNvPr>
          <p:cNvSpPr txBox="1"/>
          <p:nvPr/>
        </p:nvSpPr>
        <p:spPr>
          <a:xfrm>
            <a:off x="3018286" y="4380567"/>
            <a:ext cx="990401" cy="738664"/>
          </a:xfrm>
          <a:prstGeom prst="rect">
            <a:avLst/>
          </a:prstGeom>
          <a:noFill/>
        </p:spPr>
        <p:txBody>
          <a:bodyPr wrap="square" rtlCol="0">
            <a:spAutoFit/>
          </a:bodyPr>
          <a:lstStyle/>
          <a:p>
            <a:pPr algn="ctr"/>
            <a:r>
              <a:rPr lang="en-US" sz="1400" b="1" dirty="0"/>
              <a:t>EBR/GZR</a:t>
            </a:r>
          </a:p>
          <a:p>
            <a:pPr algn="ctr"/>
            <a:r>
              <a:rPr lang="en-US" sz="1400" b="1" dirty="0"/>
              <a:t>+ SOF (12 wks)</a:t>
            </a:r>
          </a:p>
        </p:txBody>
      </p:sp>
      <p:sp>
        <p:nvSpPr>
          <p:cNvPr id="193" name="TextBox 192">
            <a:extLst>
              <a:ext uri="{FF2B5EF4-FFF2-40B4-BE49-F238E27FC236}">
                <a16:creationId xmlns:a16="http://schemas.microsoft.com/office/drawing/2014/main" id="{D85C251C-41F3-43FA-8F99-2588BA49D11A}"/>
              </a:ext>
            </a:extLst>
          </p:cNvPr>
          <p:cNvSpPr txBox="1"/>
          <p:nvPr/>
        </p:nvSpPr>
        <p:spPr>
          <a:xfrm>
            <a:off x="2071847" y="4380567"/>
            <a:ext cx="990401" cy="738664"/>
          </a:xfrm>
          <a:prstGeom prst="rect">
            <a:avLst/>
          </a:prstGeom>
          <a:noFill/>
        </p:spPr>
        <p:txBody>
          <a:bodyPr wrap="square" rtlCol="0">
            <a:spAutoFit/>
          </a:bodyPr>
          <a:lstStyle/>
          <a:p>
            <a:pPr algn="ctr"/>
            <a:r>
              <a:rPr lang="en-US" sz="1400" b="1" dirty="0"/>
              <a:t>EBR/GZR</a:t>
            </a:r>
          </a:p>
          <a:p>
            <a:pPr algn="ctr"/>
            <a:r>
              <a:rPr lang="en-US" sz="1400" b="1" dirty="0"/>
              <a:t>+ SOF (12 wks)</a:t>
            </a:r>
          </a:p>
        </p:txBody>
      </p:sp>
      <p:sp>
        <p:nvSpPr>
          <p:cNvPr id="194" name="TextBox 193">
            <a:extLst>
              <a:ext uri="{FF2B5EF4-FFF2-40B4-BE49-F238E27FC236}">
                <a16:creationId xmlns:a16="http://schemas.microsoft.com/office/drawing/2014/main" id="{2D2F5292-7038-4A2E-8E1E-C40ECB59E632}"/>
              </a:ext>
            </a:extLst>
          </p:cNvPr>
          <p:cNvSpPr txBox="1"/>
          <p:nvPr/>
        </p:nvSpPr>
        <p:spPr>
          <a:xfrm>
            <a:off x="1174111" y="4380567"/>
            <a:ext cx="990401" cy="738664"/>
          </a:xfrm>
          <a:prstGeom prst="rect">
            <a:avLst/>
          </a:prstGeom>
          <a:noFill/>
        </p:spPr>
        <p:txBody>
          <a:bodyPr wrap="square" rtlCol="0">
            <a:spAutoFit/>
          </a:bodyPr>
          <a:lstStyle/>
          <a:p>
            <a:pPr algn="ctr"/>
            <a:r>
              <a:rPr lang="en-US" sz="1400" b="1" dirty="0"/>
              <a:t>EBR/GZR</a:t>
            </a:r>
          </a:p>
          <a:p>
            <a:pPr algn="ctr"/>
            <a:r>
              <a:rPr lang="en-US" sz="1400" b="1" dirty="0"/>
              <a:t>+ SOF </a:t>
            </a:r>
            <a:br>
              <a:rPr lang="en-US" sz="1400" b="1" dirty="0"/>
            </a:br>
            <a:r>
              <a:rPr lang="en-US" sz="1400" b="1" dirty="0"/>
              <a:t>(8 wks)</a:t>
            </a:r>
          </a:p>
        </p:txBody>
      </p:sp>
      <p:sp>
        <p:nvSpPr>
          <p:cNvPr id="195" name="TextBox 194">
            <a:extLst>
              <a:ext uri="{FF2B5EF4-FFF2-40B4-BE49-F238E27FC236}">
                <a16:creationId xmlns:a16="http://schemas.microsoft.com/office/drawing/2014/main" id="{C89E2046-BA1D-41F1-8EBC-D9CAE17ABE8D}"/>
              </a:ext>
            </a:extLst>
          </p:cNvPr>
          <p:cNvSpPr txBox="1"/>
          <p:nvPr/>
        </p:nvSpPr>
        <p:spPr>
          <a:xfrm>
            <a:off x="304801" y="5390940"/>
            <a:ext cx="1234422" cy="307777"/>
          </a:xfrm>
          <a:prstGeom prst="rect">
            <a:avLst/>
          </a:prstGeom>
          <a:noFill/>
        </p:spPr>
        <p:txBody>
          <a:bodyPr wrap="square" rtlCol="0">
            <a:spAutoFit/>
          </a:bodyPr>
          <a:lstStyle/>
          <a:p>
            <a:pPr algn="ctr"/>
            <a:r>
              <a:rPr lang="en-US" sz="1400" b="0" dirty="0"/>
              <a:t>Relapse, n</a:t>
            </a:r>
          </a:p>
        </p:txBody>
      </p:sp>
      <p:sp>
        <p:nvSpPr>
          <p:cNvPr id="196" name="TextBox 195">
            <a:extLst>
              <a:ext uri="{FF2B5EF4-FFF2-40B4-BE49-F238E27FC236}">
                <a16:creationId xmlns:a16="http://schemas.microsoft.com/office/drawing/2014/main" id="{EBA10539-409E-4156-992A-4D9BC9580732}"/>
              </a:ext>
            </a:extLst>
          </p:cNvPr>
          <p:cNvSpPr txBox="1"/>
          <p:nvPr/>
        </p:nvSpPr>
        <p:spPr>
          <a:xfrm>
            <a:off x="1484922" y="5376052"/>
            <a:ext cx="398106" cy="307777"/>
          </a:xfrm>
          <a:prstGeom prst="rect">
            <a:avLst/>
          </a:prstGeom>
          <a:noFill/>
        </p:spPr>
        <p:txBody>
          <a:bodyPr wrap="square" rtlCol="0">
            <a:spAutoFit/>
          </a:bodyPr>
          <a:lstStyle/>
          <a:p>
            <a:pPr algn="ctr"/>
            <a:r>
              <a:rPr lang="en-US" sz="1400" b="0" dirty="0"/>
              <a:t>2</a:t>
            </a:r>
          </a:p>
        </p:txBody>
      </p:sp>
      <p:sp>
        <p:nvSpPr>
          <p:cNvPr id="197" name="TextBox 196">
            <a:extLst>
              <a:ext uri="{FF2B5EF4-FFF2-40B4-BE49-F238E27FC236}">
                <a16:creationId xmlns:a16="http://schemas.microsoft.com/office/drawing/2014/main" id="{17F87CB5-C517-4FCF-9F56-10126D8D35B2}"/>
              </a:ext>
            </a:extLst>
          </p:cNvPr>
          <p:cNvSpPr txBox="1"/>
          <p:nvPr/>
        </p:nvSpPr>
        <p:spPr>
          <a:xfrm>
            <a:off x="2367009" y="5387245"/>
            <a:ext cx="398106" cy="307777"/>
          </a:xfrm>
          <a:prstGeom prst="rect">
            <a:avLst/>
          </a:prstGeom>
          <a:noFill/>
        </p:spPr>
        <p:txBody>
          <a:bodyPr wrap="square" rtlCol="0">
            <a:spAutoFit/>
          </a:bodyPr>
          <a:lstStyle/>
          <a:p>
            <a:pPr algn="ctr"/>
            <a:r>
              <a:rPr lang="en-US" sz="1400" b="0" dirty="0"/>
              <a:t>0</a:t>
            </a:r>
          </a:p>
        </p:txBody>
      </p:sp>
      <p:sp>
        <p:nvSpPr>
          <p:cNvPr id="198" name="TextBox 197">
            <a:extLst>
              <a:ext uri="{FF2B5EF4-FFF2-40B4-BE49-F238E27FC236}">
                <a16:creationId xmlns:a16="http://schemas.microsoft.com/office/drawing/2014/main" id="{6AD72B6E-F3CF-477B-B85F-80D366503A9F}"/>
              </a:ext>
            </a:extLst>
          </p:cNvPr>
          <p:cNvSpPr txBox="1"/>
          <p:nvPr/>
        </p:nvSpPr>
        <p:spPr>
          <a:xfrm>
            <a:off x="3324010" y="5387244"/>
            <a:ext cx="398106" cy="307777"/>
          </a:xfrm>
          <a:prstGeom prst="rect">
            <a:avLst/>
          </a:prstGeom>
          <a:noFill/>
        </p:spPr>
        <p:txBody>
          <a:bodyPr wrap="square" rtlCol="0">
            <a:spAutoFit/>
          </a:bodyPr>
          <a:lstStyle/>
          <a:p>
            <a:pPr algn="ctr"/>
            <a:r>
              <a:rPr lang="en-US" sz="1400" b="0" dirty="0"/>
              <a:t>0</a:t>
            </a:r>
          </a:p>
        </p:txBody>
      </p:sp>
      <p:sp>
        <p:nvSpPr>
          <p:cNvPr id="199" name="TextBox 198">
            <a:extLst>
              <a:ext uri="{FF2B5EF4-FFF2-40B4-BE49-F238E27FC236}">
                <a16:creationId xmlns:a16="http://schemas.microsoft.com/office/drawing/2014/main" id="{C2B1A0D8-346F-4E3E-A1AB-3EC57B18FCD1}"/>
              </a:ext>
            </a:extLst>
          </p:cNvPr>
          <p:cNvSpPr txBox="1"/>
          <p:nvPr/>
        </p:nvSpPr>
        <p:spPr>
          <a:xfrm>
            <a:off x="4238240" y="5381559"/>
            <a:ext cx="398106" cy="307777"/>
          </a:xfrm>
          <a:prstGeom prst="rect">
            <a:avLst/>
          </a:prstGeom>
          <a:noFill/>
        </p:spPr>
        <p:txBody>
          <a:bodyPr wrap="square" rtlCol="0">
            <a:spAutoFit/>
          </a:bodyPr>
          <a:lstStyle/>
          <a:p>
            <a:pPr algn="ctr"/>
            <a:r>
              <a:rPr lang="en-US" sz="1400" b="0" dirty="0"/>
              <a:t>0</a:t>
            </a:r>
          </a:p>
        </p:txBody>
      </p:sp>
      <p:sp>
        <p:nvSpPr>
          <p:cNvPr id="200" name="TextBox 199">
            <a:extLst>
              <a:ext uri="{FF2B5EF4-FFF2-40B4-BE49-F238E27FC236}">
                <a16:creationId xmlns:a16="http://schemas.microsoft.com/office/drawing/2014/main" id="{261AE682-DE8C-4104-883E-16DB1860DCA3}"/>
              </a:ext>
            </a:extLst>
          </p:cNvPr>
          <p:cNvSpPr txBox="1"/>
          <p:nvPr/>
        </p:nvSpPr>
        <p:spPr>
          <a:xfrm>
            <a:off x="5195241" y="5381558"/>
            <a:ext cx="398106" cy="307777"/>
          </a:xfrm>
          <a:prstGeom prst="rect">
            <a:avLst/>
          </a:prstGeom>
          <a:noFill/>
        </p:spPr>
        <p:txBody>
          <a:bodyPr wrap="square" rtlCol="0">
            <a:spAutoFit/>
          </a:bodyPr>
          <a:lstStyle/>
          <a:p>
            <a:pPr algn="ctr"/>
            <a:r>
              <a:rPr lang="en-US" sz="1400" b="0" dirty="0"/>
              <a:t>0</a:t>
            </a:r>
          </a:p>
        </p:txBody>
      </p:sp>
      <p:sp>
        <p:nvSpPr>
          <p:cNvPr id="201" name="Rectangle 200">
            <a:extLst>
              <a:ext uri="{FF2B5EF4-FFF2-40B4-BE49-F238E27FC236}">
                <a16:creationId xmlns:a16="http://schemas.microsoft.com/office/drawing/2014/main" id="{5FA16943-6254-43DF-8D60-B8C50642D4C5}"/>
              </a:ext>
            </a:extLst>
          </p:cNvPr>
          <p:cNvSpPr/>
          <p:nvPr/>
        </p:nvSpPr>
        <p:spPr bwMode="auto">
          <a:xfrm>
            <a:off x="1365200" y="1977513"/>
            <a:ext cx="221456" cy="221456"/>
          </a:xfrm>
          <a:prstGeom prst="rect">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202" name="TextBox 201">
            <a:extLst>
              <a:ext uri="{FF2B5EF4-FFF2-40B4-BE49-F238E27FC236}">
                <a16:creationId xmlns:a16="http://schemas.microsoft.com/office/drawing/2014/main" id="{D27A7ED8-47B6-43BE-AB77-32A92F62F28D}"/>
              </a:ext>
            </a:extLst>
          </p:cNvPr>
          <p:cNvSpPr txBox="1"/>
          <p:nvPr/>
        </p:nvSpPr>
        <p:spPr>
          <a:xfrm>
            <a:off x="1554383" y="1943362"/>
            <a:ext cx="1561328" cy="307777"/>
          </a:xfrm>
          <a:prstGeom prst="rect">
            <a:avLst/>
          </a:prstGeom>
          <a:noFill/>
        </p:spPr>
        <p:txBody>
          <a:bodyPr wrap="square" rtlCol="0">
            <a:spAutoFit/>
          </a:bodyPr>
          <a:lstStyle/>
          <a:p>
            <a:r>
              <a:rPr lang="en-US" sz="1400" b="0" dirty="0"/>
              <a:t>Treatment naive</a:t>
            </a:r>
          </a:p>
        </p:txBody>
      </p:sp>
      <p:sp>
        <p:nvSpPr>
          <p:cNvPr id="203" name="Rectangle 202">
            <a:extLst>
              <a:ext uri="{FF2B5EF4-FFF2-40B4-BE49-F238E27FC236}">
                <a16:creationId xmlns:a16="http://schemas.microsoft.com/office/drawing/2014/main" id="{B14DB5A4-5645-4394-9DF6-ADB866FD6C80}"/>
              </a:ext>
            </a:extLst>
          </p:cNvPr>
          <p:cNvSpPr/>
          <p:nvPr/>
        </p:nvSpPr>
        <p:spPr bwMode="auto">
          <a:xfrm>
            <a:off x="3174679" y="1980703"/>
            <a:ext cx="221456" cy="221456"/>
          </a:xfrm>
          <a:prstGeom prst="rect">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204" name="TextBox 203">
            <a:extLst>
              <a:ext uri="{FF2B5EF4-FFF2-40B4-BE49-F238E27FC236}">
                <a16:creationId xmlns:a16="http://schemas.microsoft.com/office/drawing/2014/main" id="{D47E70F2-3197-4390-8052-8280A6EB4487}"/>
              </a:ext>
            </a:extLst>
          </p:cNvPr>
          <p:cNvSpPr txBox="1"/>
          <p:nvPr/>
        </p:nvSpPr>
        <p:spPr>
          <a:xfrm>
            <a:off x="3363862" y="1946552"/>
            <a:ext cx="2117578" cy="307777"/>
          </a:xfrm>
          <a:prstGeom prst="rect">
            <a:avLst/>
          </a:prstGeom>
          <a:noFill/>
        </p:spPr>
        <p:txBody>
          <a:bodyPr wrap="square" rtlCol="0">
            <a:spAutoFit/>
          </a:bodyPr>
          <a:lstStyle/>
          <a:p>
            <a:r>
              <a:rPr lang="en-US" sz="1400" b="0" dirty="0"/>
              <a:t>Treatment experienced</a:t>
            </a:r>
          </a:p>
        </p:txBody>
      </p:sp>
      <p:sp>
        <p:nvSpPr>
          <p:cNvPr id="205" name="TextBox 16">
            <a:extLst>
              <a:ext uri="{FF2B5EF4-FFF2-40B4-BE49-F238E27FC236}">
                <a16:creationId xmlns:a16="http://schemas.microsoft.com/office/drawing/2014/main" id="{0CD304A1-6941-407E-AF5C-69247FC2B983}"/>
              </a:ext>
            </a:extLst>
          </p:cNvPr>
          <p:cNvSpPr txBox="1">
            <a:spLocks noChangeArrowheads="1"/>
          </p:cNvSpPr>
          <p:nvPr/>
        </p:nvSpPr>
        <p:spPr bwMode="auto">
          <a:xfrm>
            <a:off x="546834" y="4051769"/>
            <a:ext cx="681597" cy="301621"/>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sp>
        <p:nvSpPr>
          <p:cNvPr id="206" name="Rectangle 205">
            <a:extLst>
              <a:ext uri="{FF2B5EF4-FFF2-40B4-BE49-F238E27FC236}">
                <a16:creationId xmlns:a16="http://schemas.microsoft.com/office/drawing/2014/main" id="{D44B63AF-1F3A-4FE2-860C-F62426AC8D31}"/>
              </a:ext>
            </a:extLst>
          </p:cNvPr>
          <p:cNvSpPr/>
          <p:nvPr/>
        </p:nvSpPr>
        <p:spPr bwMode="auto">
          <a:xfrm>
            <a:off x="7035234" y="2287553"/>
            <a:ext cx="496864" cy="2403574"/>
          </a:xfrm>
          <a:prstGeom prst="rect">
            <a:avLst/>
          </a:prstGeom>
          <a:solidFill>
            <a:schemeClr val="accent2"/>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207" name="TextBox 206">
            <a:extLst>
              <a:ext uri="{FF2B5EF4-FFF2-40B4-BE49-F238E27FC236}">
                <a16:creationId xmlns:a16="http://schemas.microsoft.com/office/drawing/2014/main" id="{4DD5B4C5-17CF-4CA9-BFA3-1BF3CC8644CE}"/>
              </a:ext>
            </a:extLst>
          </p:cNvPr>
          <p:cNvSpPr txBox="1"/>
          <p:nvPr/>
        </p:nvSpPr>
        <p:spPr>
          <a:xfrm>
            <a:off x="7036635" y="4105053"/>
            <a:ext cx="487509"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48/</a:t>
            </a:r>
          </a:p>
          <a:p>
            <a:pPr algn="ctr">
              <a:lnSpc>
                <a:spcPct val="90000"/>
              </a:lnSpc>
            </a:pPr>
            <a:r>
              <a:rPr lang="en-US" sz="1600" b="0" dirty="0">
                <a:solidFill>
                  <a:schemeClr val="bg2">
                    <a:lumMod val="10000"/>
                  </a:schemeClr>
                </a:solidFill>
              </a:rPr>
              <a:t>49</a:t>
            </a:r>
          </a:p>
        </p:txBody>
      </p:sp>
      <p:sp>
        <p:nvSpPr>
          <p:cNvPr id="208" name="Rectangle 207">
            <a:extLst>
              <a:ext uri="{FF2B5EF4-FFF2-40B4-BE49-F238E27FC236}">
                <a16:creationId xmlns:a16="http://schemas.microsoft.com/office/drawing/2014/main" id="{57859419-6B1B-4E76-B68E-8763185F69FC}"/>
              </a:ext>
            </a:extLst>
          </p:cNvPr>
          <p:cNvSpPr/>
          <p:nvPr/>
        </p:nvSpPr>
        <p:spPr bwMode="auto">
          <a:xfrm>
            <a:off x="10937300" y="2287553"/>
            <a:ext cx="496864" cy="2403574"/>
          </a:xfrm>
          <a:prstGeom prst="rect">
            <a:avLst/>
          </a:prstGeom>
          <a:solidFill>
            <a:schemeClr val="accent3"/>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209" name="TextBox 208">
            <a:extLst>
              <a:ext uri="{FF2B5EF4-FFF2-40B4-BE49-F238E27FC236}">
                <a16:creationId xmlns:a16="http://schemas.microsoft.com/office/drawing/2014/main" id="{C93AE98F-6939-47F4-8CF1-BA3052873820}"/>
              </a:ext>
            </a:extLst>
          </p:cNvPr>
          <p:cNvSpPr txBox="1"/>
          <p:nvPr/>
        </p:nvSpPr>
        <p:spPr>
          <a:xfrm>
            <a:off x="10938701" y="4105053"/>
            <a:ext cx="487509"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46/</a:t>
            </a:r>
          </a:p>
          <a:p>
            <a:pPr algn="ctr">
              <a:lnSpc>
                <a:spcPct val="90000"/>
              </a:lnSpc>
            </a:pPr>
            <a:r>
              <a:rPr lang="en-US" sz="1600" b="0" dirty="0">
                <a:solidFill>
                  <a:schemeClr val="bg2">
                    <a:lumMod val="10000"/>
                  </a:schemeClr>
                </a:solidFill>
              </a:rPr>
              <a:t>47</a:t>
            </a:r>
          </a:p>
        </p:txBody>
      </p:sp>
      <p:sp>
        <p:nvSpPr>
          <p:cNvPr id="105" name="Freeform: Shape 104"/>
          <p:cNvSpPr/>
          <p:nvPr/>
        </p:nvSpPr>
        <p:spPr bwMode="auto">
          <a:xfrm>
            <a:off x="6722569" y="2272893"/>
            <a:ext cx="1109293" cy="2419562"/>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23" name="Freeform: Shape 122"/>
          <p:cNvSpPr/>
          <p:nvPr/>
        </p:nvSpPr>
        <p:spPr bwMode="auto">
          <a:xfrm>
            <a:off x="10623619" y="2272893"/>
            <a:ext cx="1109293" cy="2419562"/>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Tree>
    <p:extLst>
      <p:ext uri="{BB962C8B-B14F-4D97-AF65-F5344CB8AC3E}">
        <p14:creationId xmlns:p14="http://schemas.microsoft.com/office/powerpoint/2010/main" val="282825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for DAA Regimen Failure</a:t>
            </a:r>
          </a:p>
        </p:txBody>
      </p:sp>
      <p:sp>
        <p:nvSpPr>
          <p:cNvPr id="4" name="Rounded Rectangle 3"/>
          <p:cNvSpPr/>
          <p:nvPr/>
        </p:nvSpPr>
        <p:spPr>
          <a:xfrm>
            <a:off x="2812853" y="1612171"/>
            <a:ext cx="3290983" cy="224905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2799" u="sng" dirty="0">
                <a:solidFill>
                  <a:schemeClr val="bg2">
                    <a:lumMod val="10000"/>
                  </a:schemeClr>
                </a:solidFill>
              </a:rPr>
              <a:t>Previous Therapy</a:t>
            </a:r>
          </a:p>
          <a:p>
            <a:pPr algn="ctr"/>
            <a:r>
              <a:rPr lang="en-US" sz="1999" i="1" dirty="0">
                <a:solidFill>
                  <a:schemeClr val="bg2">
                    <a:lumMod val="10000"/>
                  </a:schemeClr>
                </a:solidFill>
              </a:rPr>
              <a:t>DAA classes</a:t>
            </a:r>
          </a:p>
          <a:p>
            <a:pPr algn="ctr"/>
            <a:r>
              <a:rPr lang="en-US" sz="1999" i="1" dirty="0">
                <a:solidFill>
                  <a:schemeClr val="bg2">
                    <a:lumMod val="10000"/>
                  </a:schemeClr>
                </a:solidFill>
              </a:rPr>
              <a:t>RBV</a:t>
            </a:r>
          </a:p>
          <a:p>
            <a:pPr algn="ctr"/>
            <a:r>
              <a:rPr lang="en-US" sz="1999" i="1" dirty="0">
                <a:solidFill>
                  <a:schemeClr val="bg2">
                    <a:lumMod val="10000"/>
                  </a:schemeClr>
                </a:solidFill>
              </a:rPr>
              <a:t>Duration</a:t>
            </a:r>
          </a:p>
        </p:txBody>
      </p:sp>
      <p:sp>
        <p:nvSpPr>
          <p:cNvPr id="5" name="Rounded Rectangle 4"/>
          <p:cNvSpPr/>
          <p:nvPr/>
        </p:nvSpPr>
        <p:spPr>
          <a:xfrm>
            <a:off x="2812854" y="3861227"/>
            <a:ext cx="3290983" cy="2249056"/>
          </a:xfrm>
          <a:prstGeom prst="roundRect">
            <a:avLst/>
          </a:prstGeom>
          <a:solidFill>
            <a:srgbClr val="F5F0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99" dirty="0">
                <a:solidFill>
                  <a:schemeClr val="bg2">
                    <a:lumMod val="10000"/>
                  </a:schemeClr>
                </a:solidFill>
              </a:rPr>
              <a:t>Resistance</a:t>
            </a:r>
          </a:p>
        </p:txBody>
      </p:sp>
      <p:sp>
        <p:nvSpPr>
          <p:cNvPr id="6" name="Rounded Rectangle 5"/>
          <p:cNvSpPr/>
          <p:nvPr/>
        </p:nvSpPr>
        <p:spPr>
          <a:xfrm>
            <a:off x="6097715" y="3861226"/>
            <a:ext cx="3290983" cy="224905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99" u="sng" dirty="0">
                <a:solidFill>
                  <a:schemeClr val="bg2">
                    <a:lumMod val="10000"/>
                  </a:schemeClr>
                </a:solidFill>
              </a:rPr>
              <a:t>Others</a:t>
            </a:r>
            <a:endParaRPr lang="en-US" sz="1999" u="sng" dirty="0">
              <a:solidFill>
                <a:schemeClr val="bg2">
                  <a:lumMod val="10000"/>
                </a:schemeClr>
              </a:solidFill>
            </a:endParaRPr>
          </a:p>
          <a:p>
            <a:pPr algn="ctr"/>
            <a:r>
              <a:rPr lang="en-US" sz="1999" i="1" dirty="0">
                <a:solidFill>
                  <a:schemeClr val="bg2">
                    <a:lumMod val="10000"/>
                  </a:schemeClr>
                </a:solidFill>
              </a:rPr>
              <a:t>Adherence</a:t>
            </a:r>
          </a:p>
          <a:p>
            <a:pPr algn="ctr"/>
            <a:r>
              <a:rPr lang="en-US" sz="1999" i="1" dirty="0">
                <a:solidFill>
                  <a:schemeClr val="bg2">
                    <a:lumMod val="10000"/>
                  </a:schemeClr>
                </a:solidFill>
              </a:rPr>
              <a:t>Drug interactions</a:t>
            </a:r>
          </a:p>
        </p:txBody>
      </p:sp>
      <p:sp>
        <p:nvSpPr>
          <p:cNvPr id="7" name="Rounded Rectangle 6"/>
          <p:cNvSpPr/>
          <p:nvPr/>
        </p:nvSpPr>
        <p:spPr>
          <a:xfrm>
            <a:off x="6097715" y="1612171"/>
            <a:ext cx="3290983" cy="224905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99" u="sng" dirty="0">
                <a:solidFill>
                  <a:schemeClr val="bg2">
                    <a:lumMod val="10000"/>
                  </a:schemeClr>
                </a:solidFill>
              </a:rPr>
              <a:t>Patient</a:t>
            </a:r>
          </a:p>
          <a:p>
            <a:pPr algn="ctr"/>
            <a:r>
              <a:rPr lang="en-US" sz="1999" i="1" dirty="0">
                <a:solidFill>
                  <a:schemeClr val="bg2">
                    <a:lumMod val="10000"/>
                  </a:schemeClr>
                </a:solidFill>
              </a:rPr>
              <a:t>Cirrhosis</a:t>
            </a:r>
          </a:p>
          <a:p>
            <a:pPr algn="ctr"/>
            <a:r>
              <a:rPr lang="en-US" sz="1999" i="1" dirty="0">
                <a:solidFill>
                  <a:schemeClr val="bg2">
                    <a:lumMod val="10000"/>
                  </a:schemeClr>
                </a:solidFill>
              </a:rPr>
              <a:t>BMI</a:t>
            </a:r>
          </a:p>
          <a:p>
            <a:pPr algn="ctr"/>
            <a:r>
              <a:rPr lang="en-US" sz="1999" i="1" dirty="0">
                <a:solidFill>
                  <a:schemeClr val="bg2">
                    <a:lumMod val="10000"/>
                  </a:schemeClr>
                </a:solidFill>
              </a:rPr>
              <a:t>Renal disease</a:t>
            </a:r>
          </a:p>
        </p:txBody>
      </p:sp>
      <p:grpSp>
        <p:nvGrpSpPr>
          <p:cNvPr id="8" name="Group 1"/>
          <p:cNvGrpSpPr>
            <a:grpSpLocks/>
          </p:cNvGrpSpPr>
          <p:nvPr/>
        </p:nvGrpSpPr>
        <p:grpSpPr bwMode="auto">
          <a:xfrm>
            <a:off x="9192405" y="6207989"/>
            <a:ext cx="2672654" cy="450733"/>
            <a:chOff x="9289790" y="4481726"/>
            <a:chExt cx="2673350" cy="450347"/>
          </a:xfrm>
        </p:grpSpPr>
        <p:pic>
          <p:nvPicPr>
            <p:cNvPr id="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17363814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C-ISLE: SVR With EBR/GZR + SOF ± RBV for GT3 HCV in Pts With Compensated Cirrhosis</a:t>
            </a:r>
          </a:p>
        </p:txBody>
      </p:sp>
      <p:grpSp>
        <p:nvGrpSpPr>
          <p:cNvPr id="3" name="Group 1"/>
          <p:cNvGrpSpPr>
            <a:grpSpLocks/>
          </p:cNvGrpSpPr>
          <p:nvPr/>
        </p:nvGrpSpPr>
        <p:grpSpPr bwMode="auto">
          <a:xfrm>
            <a:off x="9192405" y="6207989"/>
            <a:ext cx="2672654" cy="450733"/>
            <a:chOff x="9289790" y="4481726"/>
            <a:chExt cx="2673350" cy="450347"/>
          </a:xfrm>
        </p:grpSpPr>
        <p:pic>
          <p:nvPicPr>
            <p:cNvPr id="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 name="Rectangle 4"/>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 name="Text Box 11"/>
          <p:cNvSpPr txBox="1">
            <a:spLocks noChangeArrowheads="1"/>
          </p:cNvSpPr>
          <p:nvPr/>
        </p:nvSpPr>
        <p:spPr bwMode="auto">
          <a:xfrm>
            <a:off x="412642" y="6354199"/>
            <a:ext cx="8008439" cy="307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pt-BR" altLang="en-US" sz="1400" b="0" dirty="0">
                <a:solidFill>
                  <a:schemeClr val="bg2"/>
                </a:solidFill>
              </a:rPr>
              <a:t>Foster GR, et al. AALSD 2016. Abstract 74.</a:t>
            </a:r>
          </a:p>
        </p:txBody>
      </p:sp>
      <p:sp>
        <p:nvSpPr>
          <p:cNvPr id="130" name="TextBox 129">
            <a:extLst>
              <a:ext uri="{FF2B5EF4-FFF2-40B4-BE49-F238E27FC236}">
                <a16:creationId xmlns:a16="http://schemas.microsoft.com/office/drawing/2014/main" id="{65CEB384-8265-46AD-8AF0-1F2E80C62024}"/>
              </a:ext>
            </a:extLst>
          </p:cNvPr>
          <p:cNvSpPr txBox="1"/>
          <p:nvPr/>
        </p:nvSpPr>
        <p:spPr>
          <a:xfrm>
            <a:off x="368282" y="5689858"/>
            <a:ext cx="5479329" cy="523220"/>
          </a:xfrm>
          <a:prstGeom prst="rect">
            <a:avLst/>
          </a:prstGeom>
          <a:noFill/>
        </p:spPr>
        <p:txBody>
          <a:bodyPr wrap="square" rtlCol="0">
            <a:spAutoFit/>
          </a:bodyPr>
          <a:lstStyle/>
          <a:p>
            <a:pPr>
              <a:buNone/>
            </a:pPr>
            <a:r>
              <a:rPr lang="en-US" sz="1400" b="0" dirty="0"/>
              <a:t>*Modified full analysis set excludes discontinuations not related to study drugs. 3 pts discontinued for administrative reasons.</a:t>
            </a:r>
          </a:p>
        </p:txBody>
      </p:sp>
      <p:grpSp>
        <p:nvGrpSpPr>
          <p:cNvPr id="131" name="Group 130">
            <a:extLst>
              <a:ext uri="{FF2B5EF4-FFF2-40B4-BE49-F238E27FC236}">
                <a16:creationId xmlns:a16="http://schemas.microsoft.com/office/drawing/2014/main" id="{B66E7291-F9CB-4B53-BD25-BA8B4661D4DF}"/>
              </a:ext>
            </a:extLst>
          </p:cNvPr>
          <p:cNvGrpSpPr/>
          <p:nvPr/>
        </p:nvGrpSpPr>
        <p:grpSpPr>
          <a:xfrm>
            <a:off x="7140265" y="2479098"/>
            <a:ext cx="3292488" cy="2194992"/>
            <a:chOff x="7140143" y="4088082"/>
            <a:chExt cx="3574207" cy="2382805"/>
          </a:xfrm>
        </p:grpSpPr>
        <p:graphicFrame>
          <p:nvGraphicFramePr>
            <p:cNvPr id="132" name="Chart 131">
              <a:extLst>
                <a:ext uri="{FF2B5EF4-FFF2-40B4-BE49-F238E27FC236}">
                  <a16:creationId xmlns:a16="http://schemas.microsoft.com/office/drawing/2014/main" id="{BCFDA3B1-49E5-4CEC-A8F5-8ADF47D8FB5B}"/>
                </a:ext>
              </a:extLst>
            </p:cNvPr>
            <p:cNvGraphicFramePr/>
            <p:nvPr>
              <p:extLst/>
            </p:nvPr>
          </p:nvGraphicFramePr>
          <p:xfrm>
            <a:off x="7140143" y="4088082"/>
            <a:ext cx="3574207" cy="2382805"/>
          </p:xfrm>
          <a:graphic>
            <a:graphicData uri="http://schemas.openxmlformats.org/drawingml/2006/chart">
              <c:chart xmlns:c="http://schemas.openxmlformats.org/drawingml/2006/chart" xmlns:r="http://schemas.openxmlformats.org/officeDocument/2006/relationships" r:id="rId5"/>
            </a:graphicData>
          </a:graphic>
        </p:graphicFrame>
        <p:sp>
          <p:nvSpPr>
            <p:cNvPr id="133" name="TextBox 132">
              <a:extLst>
                <a:ext uri="{FF2B5EF4-FFF2-40B4-BE49-F238E27FC236}">
                  <a16:creationId xmlns:a16="http://schemas.microsoft.com/office/drawing/2014/main" id="{88BA82AE-8C15-457C-BD7F-50D87AA5BCF8}"/>
                </a:ext>
              </a:extLst>
            </p:cNvPr>
            <p:cNvSpPr txBox="1"/>
            <p:nvPr/>
          </p:nvSpPr>
          <p:spPr>
            <a:xfrm>
              <a:off x="7752250" y="4897830"/>
              <a:ext cx="1369860" cy="902101"/>
            </a:xfrm>
            <a:prstGeom prst="rect">
              <a:avLst/>
            </a:prstGeom>
            <a:noFill/>
          </p:spPr>
          <p:txBody>
            <a:bodyPr wrap="square" rtlCol="0">
              <a:spAutoFit/>
            </a:bodyPr>
            <a:lstStyle/>
            <a:p>
              <a:pPr algn="ctr"/>
              <a:r>
                <a:rPr lang="en-US" sz="1600" b="0" dirty="0">
                  <a:solidFill>
                    <a:schemeClr val="bg2">
                      <a:lumMod val="10000"/>
                    </a:schemeClr>
                  </a:solidFill>
                </a:rPr>
                <a:t>RASs</a:t>
              </a:r>
              <a:endParaRPr lang="en-US" sz="1600" b="0" baseline="30000" dirty="0">
                <a:solidFill>
                  <a:schemeClr val="bg2">
                    <a:lumMod val="10000"/>
                  </a:schemeClr>
                </a:solidFill>
              </a:endParaRPr>
            </a:p>
            <a:p>
              <a:pPr algn="ctr"/>
              <a:r>
                <a:rPr lang="en-US" sz="1600" b="0" dirty="0">
                  <a:solidFill>
                    <a:schemeClr val="bg2">
                      <a:lumMod val="10000"/>
                    </a:schemeClr>
                  </a:solidFill>
                </a:rPr>
                <a:t>51%</a:t>
              </a:r>
            </a:p>
            <a:p>
              <a:pPr algn="ctr"/>
              <a:r>
                <a:rPr lang="en-US" sz="1600" b="0" dirty="0">
                  <a:solidFill>
                    <a:schemeClr val="bg2">
                      <a:lumMod val="10000"/>
                    </a:schemeClr>
                  </a:solidFill>
                </a:rPr>
                <a:t>(n = 49)</a:t>
              </a:r>
            </a:p>
          </p:txBody>
        </p:sp>
        <p:sp>
          <p:nvSpPr>
            <p:cNvPr id="134" name="TextBox 133">
              <a:extLst>
                <a:ext uri="{FF2B5EF4-FFF2-40B4-BE49-F238E27FC236}">
                  <a16:creationId xmlns:a16="http://schemas.microsoft.com/office/drawing/2014/main" id="{58BCA244-AE03-4AF7-8A77-9BBFDF7D8E6E}"/>
                </a:ext>
              </a:extLst>
            </p:cNvPr>
            <p:cNvSpPr txBox="1"/>
            <p:nvPr/>
          </p:nvSpPr>
          <p:spPr>
            <a:xfrm>
              <a:off x="8807686" y="4897830"/>
              <a:ext cx="1369860" cy="902101"/>
            </a:xfrm>
            <a:prstGeom prst="rect">
              <a:avLst/>
            </a:prstGeom>
            <a:noFill/>
          </p:spPr>
          <p:txBody>
            <a:bodyPr wrap="square" rtlCol="0">
              <a:spAutoFit/>
            </a:bodyPr>
            <a:lstStyle/>
            <a:p>
              <a:pPr algn="ctr"/>
              <a:r>
                <a:rPr lang="en-US" sz="1600" b="0" dirty="0">
                  <a:solidFill>
                    <a:schemeClr val="bg2">
                      <a:lumMod val="10000"/>
                    </a:schemeClr>
                  </a:solidFill>
                </a:rPr>
                <a:t>No RASs</a:t>
              </a:r>
              <a:endParaRPr lang="en-US" sz="1600" b="0" baseline="30000" dirty="0">
                <a:solidFill>
                  <a:schemeClr val="bg2">
                    <a:lumMod val="10000"/>
                  </a:schemeClr>
                </a:solidFill>
              </a:endParaRPr>
            </a:p>
            <a:p>
              <a:pPr algn="ctr"/>
              <a:r>
                <a:rPr lang="en-US" sz="1600" b="0" dirty="0">
                  <a:solidFill>
                    <a:schemeClr val="bg2">
                      <a:lumMod val="10000"/>
                    </a:schemeClr>
                  </a:solidFill>
                </a:rPr>
                <a:t>49%</a:t>
              </a:r>
            </a:p>
            <a:p>
              <a:pPr algn="ctr"/>
              <a:r>
                <a:rPr lang="en-US" sz="1600" b="0" dirty="0">
                  <a:solidFill>
                    <a:schemeClr val="bg2">
                      <a:lumMod val="10000"/>
                    </a:schemeClr>
                  </a:solidFill>
                </a:rPr>
                <a:t>(n = 47)</a:t>
              </a:r>
            </a:p>
          </p:txBody>
        </p:sp>
      </p:grpSp>
      <p:sp>
        <p:nvSpPr>
          <p:cNvPr id="135" name="Rectangle 134">
            <a:extLst>
              <a:ext uri="{FF2B5EF4-FFF2-40B4-BE49-F238E27FC236}">
                <a16:creationId xmlns:a16="http://schemas.microsoft.com/office/drawing/2014/main" id="{2E87079F-9DEA-4BB5-B672-F3A6606461F8}"/>
              </a:ext>
            </a:extLst>
          </p:cNvPr>
          <p:cNvSpPr/>
          <p:nvPr/>
        </p:nvSpPr>
        <p:spPr bwMode="auto">
          <a:xfrm>
            <a:off x="1400645" y="2726428"/>
            <a:ext cx="516454" cy="1644534"/>
          </a:xfrm>
          <a:prstGeom prst="rect">
            <a:avLst/>
          </a:prstGeom>
          <a:solidFill>
            <a:schemeClr val="accent2"/>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6" name="Rectangle 135">
            <a:extLst>
              <a:ext uri="{FF2B5EF4-FFF2-40B4-BE49-F238E27FC236}">
                <a16:creationId xmlns:a16="http://schemas.microsoft.com/office/drawing/2014/main" id="{75FAA867-5C39-43B1-A8EC-EE1A1FA90592}"/>
              </a:ext>
            </a:extLst>
          </p:cNvPr>
          <p:cNvSpPr/>
          <p:nvPr/>
        </p:nvSpPr>
        <p:spPr bwMode="auto">
          <a:xfrm>
            <a:off x="2350627" y="2662789"/>
            <a:ext cx="511677" cy="1723210"/>
          </a:xfrm>
          <a:prstGeom prst="rect">
            <a:avLst/>
          </a:prstGeom>
          <a:solidFill>
            <a:schemeClr val="accent3"/>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7" name="Rectangle 136">
            <a:extLst>
              <a:ext uri="{FF2B5EF4-FFF2-40B4-BE49-F238E27FC236}">
                <a16:creationId xmlns:a16="http://schemas.microsoft.com/office/drawing/2014/main" id="{FA454D2F-6D19-4568-875A-29FEDF7B2B7B}"/>
              </a:ext>
            </a:extLst>
          </p:cNvPr>
          <p:cNvSpPr/>
          <p:nvPr/>
        </p:nvSpPr>
        <p:spPr bwMode="auto">
          <a:xfrm>
            <a:off x="3295832" y="2577100"/>
            <a:ext cx="467086" cy="1792996"/>
          </a:xfrm>
          <a:prstGeom prst="rect">
            <a:avLst/>
          </a:prstGeom>
          <a:solidFill>
            <a:schemeClr val="accent3"/>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8" name="Rectangle 137">
            <a:extLst>
              <a:ext uri="{FF2B5EF4-FFF2-40B4-BE49-F238E27FC236}">
                <a16:creationId xmlns:a16="http://schemas.microsoft.com/office/drawing/2014/main" id="{D768FA09-64D9-4F1E-B0FC-D0292DE2C04A}"/>
              </a:ext>
            </a:extLst>
          </p:cNvPr>
          <p:cNvSpPr/>
          <p:nvPr/>
        </p:nvSpPr>
        <p:spPr bwMode="auto">
          <a:xfrm>
            <a:off x="4196446" y="2677009"/>
            <a:ext cx="510322" cy="1696525"/>
          </a:xfrm>
          <a:prstGeom prst="rect">
            <a:avLst/>
          </a:prstGeom>
          <a:solidFill>
            <a:schemeClr val="accent1"/>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39" name="Rectangle 138">
            <a:extLst>
              <a:ext uri="{FF2B5EF4-FFF2-40B4-BE49-F238E27FC236}">
                <a16:creationId xmlns:a16="http://schemas.microsoft.com/office/drawing/2014/main" id="{5EEF658C-AF8F-4D6F-8EF2-6BD28E1B9905}"/>
              </a:ext>
            </a:extLst>
          </p:cNvPr>
          <p:cNvSpPr/>
          <p:nvPr/>
        </p:nvSpPr>
        <p:spPr bwMode="auto">
          <a:xfrm>
            <a:off x="5140294" y="2662789"/>
            <a:ext cx="511950" cy="1701083"/>
          </a:xfrm>
          <a:prstGeom prst="rect">
            <a:avLst/>
          </a:prstGeom>
          <a:solidFill>
            <a:schemeClr val="tx2"/>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40" name="Rectangle 139">
            <a:extLst>
              <a:ext uri="{FF2B5EF4-FFF2-40B4-BE49-F238E27FC236}">
                <a16:creationId xmlns:a16="http://schemas.microsoft.com/office/drawing/2014/main" id="{6FB85C81-7016-4F01-861E-94FA0E6ADC6B}"/>
              </a:ext>
            </a:extLst>
          </p:cNvPr>
          <p:cNvSpPr/>
          <p:nvPr/>
        </p:nvSpPr>
        <p:spPr bwMode="auto">
          <a:xfrm>
            <a:off x="2350731" y="2572826"/>
            <a:ext cx="509791" cy="90710"/>
          </a:xfrm>
          <a:prstGeom prst="rect">
            <a:avLst/>
          </a:prstGeom>
          <a:solidFill>
            <a:schemeClr val="accent3">
              <a:lumMod val="40000"/>
              <a:lumOff val="60000"/>
            </a:schemeClr>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41" name="Rectangle 140">
            <a:extLst>
              <a:ext uri="{FF2B5EF4-FFF2-40B4-BE49-F238E27FC236}">
                <a16:creationId xmlns:a16="http://schemas.microsoft.com/office/drawing/2014/main" id="{9130564F-72DE-4514-A33D-3BC14A87FE4D}"/>
              </a:ext>
            </a:extLst>
          </p:cNvPr>
          <p:cNvSpPr/>
          <p:nvPr/>
        </p:nvSpPr>
        <p:spPr bwMode="auto">
          <a:xfrm>
            <a:off x="4195988" y="2587023"/>
            <a:ext cx="509791" cy="90710"/>
          </a:xfrm>
          <a:prstGeom prst="rect">
            <a:avLst/>
          </a:prstGeom>
          <a:solidFill>
            <a:schemeClr val="accent1">
              <a:lumMod val="40000"/>
              <a:lumOff val="60000"/>
            </a:schemeClr>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42" name="Rectangle 141">
            <a:extLst>
              <a:ext uri="{FF2B5EF4-FFF2-40B4-BE49-F238E27FC236}">
                <a16:creationId xmlns:a16="http://schemas.microsoft.com/office/drawing/2014/main" id="{BD1F8A8D-E664-45CE-A971-9F4BF3A7AEB1}"/>
              </a:ext>
            </a:extLst>
          </p:cNvPr>
          <p:cNvSpPr/>
          <p:nvPr/>
        </p:nvSpPr>
        <p:spPr bwMode="auto">
          <a:xfrm>
            <a:off x="5142087" y="2578264"/>
            <a:ext cx="509791" cy="90710"/>
          </a:xfrm>
          <a:prstGeom prst="rect">
            <a:avLst/>
          </a:prstGeom>
          <a:solidFill>
            <a:schemeClr val="tx2">
              <a:lumMod val="40000"/>
              <a:lumOff val="60000"/>
            </a:schemeClr>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143" name="TextBox 142">
            <a:extLst>
              <a:ext uri="{FF2B5EF4-FFF2-40B4-BE49-F238E27FC236}">
                <a16:creationId xmlns:a16="http://schemas.microsoft.com/office/drawing/2014/main" id="{918A7BE7-BD03-469F-A1CF-246C7D410A74}"/>
              </a:ext>
            </a:extLst>
          </p:cNvPr>
          <p:cNvSpPr txBox="1"/>
          <p:nvPr/>
        </p:nvSpPr>
        <p:spPr>
          <a:xfrm>
            <a:off x="2810706" y="1508151"/>
            <a:ext cx="928282" cy="369236"/>
          </a:xfrm>
          <a:prstGeom prst="rect">
            <a:avLst/>
          </a:prstGeom>
          <a:noFill/>
        </p:spPr>
        <p:txBody>
          <a:bodyPr wrap="none" rtlCol="0">
            <a:spAutoFit/>
          </a:bodyPr>
          <a:lstStyle/>
          <a:p>
            <a:pPr>
              <a:buNone/>
            </a:pPr>
            <a:r>
              <a:rPr lang="en-US" b="1" dirty="0"/>
              <a:t>mFAS*</a:t>
            </a:r>
          </a:p>
        </p:txBody>
      </p:sp>
      <p:sp>
        <p:nvSpPr>
          <p:cNvPr id="144" name="TextBox 143">
            <a:extLst>
              <a:ext uri="{FF2B5EF4-FFF2-40B4-BE49-F238E27FC236}">
                <a16:creationId xmlns:a16="http://schemas.microsoft.com/office/drawing/2014/main" id="{82C2A739-E828-4D22-BF72-988EE60B0103}"/>
              </a:ext>
            </a:extLst>
          </p:cNvPr>
          <p:cNvSpPr txBox="1"/>
          <p:nvPr/>
        </p:nvSpPr>
        <p:spPr>
          <a:xfrm rot="16200000">
            <a:off x="31020" y="3242394"/>
            <a:ext cx="1082349" cy="369332"/>
          </a:xfrm>
          <a:prstGeom prst="rect">
            <a:avLst/>
          </a:prstGeom>
          <a:noFill/>
        </p:spPr>
        <p:txBody>
          <a:bodyPr wrap="none" rtlCol="0">
            <a:spAutoFit/>
          </a:bodyPr>
          <a:lstStyle/>
          <a:p>
            <a:pPr algn="ctr">
              <a:buNone/>
            </a:pPr>
            <a:r>
              <a:rPr lang="en-US" b="1" dirty="0"/>
              <a:t>SVR</a:t>
            </a:r>
            <a:r>
              <a:rPr lang="en-US" dirty="0"/>
              <a:t> </a:t>
            </a:r>
            <a:r>
              <a:rPr lang="en-US" b="1" dirty="0"/>
              <a:t>(%)</a:t>
            </a:r>
          </a:p>
        </p:txBody>
      </p:sp>
      <p:cxnSp>
        <p:nvCxnSpPr>
          <p:cNvPr id="145" name="Straight Connector 144">
            <a:extLst>
              <a:ext uri="{FF2B5EF4-FFF2-40B4-BE49-F238E27FC236}">
                <a16:creationId xmlns:a16="http://schemas.microsoft.com/office/drawing/2014/main" id="{223C61E2-667F-4198-8C53-EB1CA3306B15}"/>
              </a:ext>
            </a:extLst>
          </p:cNvPr>
          <p:cNvCxnSpPr/>
          <p:nvPr/>
        </p:nvCxnSpPr>
        <p:spPr bwMode="auto">
          <a:xfrm>
            <a:off x="1128135" y="2552349"/>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46" name="Straight Connector 145">
            <a:extLst>
              <a:ext uri="{FF2B5EF4-FFF2-40B4-BE49-F238E27FC236}">
                <a16:creationId xmlns:a16="http://schemas.microsoft.com/office/drawing/2014/main" id="{64DBA601-6179-43FD-8DDC-48DDB7D84926}"/>
              </a:ext>
            </a:extLst>
          </p:cNvPr>
          <p:cNvCxnSpPr/>
          <p:nvPr/>
        </p:nvCxnSpPr>
        <p:spPr bwMode="auto">
          <a:xfrm>
            <a:off x="1128135" y="2916363"/>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47" name="Straight Connector 146">
            <a:extLst>
              <a:ext uri="{FF2B5EF4-FFF2-40B4-BE49-F238E27FC236}">
                <a16:creationId xmlns:a16="http://schemas.microsoft.com/office/drawing/2014/main" id="{21981DF0-B7D7-4D37-ACC5-6994136A8418}"/>
              </a:ext>
            </a:extLst>
          </p:cNvPr>
          <p:cNvCxnSpPr/>
          <p:nvPr/>
        </p:nvCxnSpPr>
        <p:spPr bwMode="auto">
          <a:xfrm>
            <a:off x="1128135" y="3280377"/>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48" name="Straight Connector 147">
            <a:extLst>
              <a:ext uri="{FF2B5EF4-FFF2-40B4-BE49-F238E27FC236}">
                <a16:creationId xmlns:a16="http://schemas.microsoft.com/office/drawing/2014/main" id="{DD5E71B4-BCFA-468A-B822-731DAB5A878D}"/>
              </a:ext>
            </a:extLst>
          </p:cNvPr>
          <p:cNvCxnSpPr/>
          <p:nvPr/>
        </p:nvCxnSpPr>
        <p:spPr bwMode="auto">
          <a:xfrm>
            <a:off x="1128135" y="3644391"/>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49" name="Straight Connector 148">
            <a:extLst>
              <a:ext uri="{FF2B5EF4-FFF2-40B4-BE49-F238E27FC236}">
                <a16:creationId xmlns:a16="http://schemas.microsoft.com/office/drawing/2014/main" id="{BF9BE035-6E28-4542-8946-95277C82D4C5}"/>
              </a:ext>
            </a:extLst>
          </p:cNvPr>
          <p:cNvCxnSpPr/>
          <p:nvPr/>
        </p:nvCxnSpPr>
        <p:spPr bwMode="auto">
          <a:xfrm>
            <a:off x="1128135" y="4008405"/>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150" name="Straight Connector 149">
            <a:extLst>
              <a:ext uri="{FF2B5EF4-FFF2-40B4-BE49-F238E27FC236}">
                <a16:creationId xmlns:a16="http://schemas.microsoft.com/office/drawing/2014/main" id="{3E576A59-BAC9-47C4-8EA9-B34C886659DD}"/>
              </a:ext>
            </a:extLst>
          </p:cNvPr>
          <p:cNvCxnSpPr/>
          <p:nvPr/>
        </p:nvCxnSpPr>
        <p:spPr bwMode="auto">
          <a:xfrm>
            <a:off x="1128135" y="4372418"/>
            <a:ext cx="59001" cy="0"/>
          </a:xfrm>
          <a:prstGeom prst="line">
            <a:avLst/>
          </a:prstGeom>
          <a:noFill/>
          <a:ln w="28575" cap="flat" cmpd="sng" algn="ctr">
            <a:solidFill>
              <a:schemeClr val="tx1"/>
            </a:solidFill>
            <a:prstDash val="solid"/>
            <a:round/>
            <a:headEnd type="none" w="med" len="med"/>
            <a:tailEnd type="none" w="med" len="med"/>
          </a:ln>
          <a:effectLst/>
        </p:spPr>
      </p:cxnSp>
      <p:grpSp>
        <p:nvGrpSpPr>
          <p:cNvPr id="151" name="Group 150">
            <a:extLst>
              <a:ext uri="{FF2B5EF4-FFF2-40B4-BE49-F238E27FC236}">
                <a16:creationId xmlns:a16="http://schemas.microsoft.com/office/drawing/2014/main" id="{C06994FB-FE6D-4F46-8905-28962891EB61}"/>
              </a:ext>
            </a:extLst>
          </p:cNvPr>
          <p:cNvGrpSpPr/>
          <p:nvPr/>
        </p:nvGrpSpPr>
        <p:grpSpPr>
          <a:xfrm rot="5400000">
            <a:off x="3450974" y="2122195"/>
            <a:ext cx="77275" cy="4582271"/>
            <a:chOff x="1536333" y="2438070"/>
            <a:chExt cx="68782" cy="2628737"/>
          </a:xfrm>
        </p:grpSpPr>
        <p:cxnSp>
          <p:nvCxnSpPr>
            <p:cNvPr id="152" name="Straight Connector 151">
              <a:extLst>
                <a:ext uri="{FF2B5EF4-FFF2-40B4-BE49-F238E27FC236}">
                  <a16:creationId xmlns:a16="http://schemas.microsoft.com/office/drawing/2014/main" id="{4CAE4C08-69ED-49D1-A3BC-C380A3C23C9A}"/>
                </a:ext>
              </a:extLst>
            </p:cNvPr>
            <p:cNvCxnSpPr/>
            <p:nvPr/>
          </p:nvCxnSpPr>
          <p:spPr bwMode="auto">
            <a:xfrm>
              <a:off x="1536333" y="2438070"/>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53" name="Straight Connector 152">
              <a:extLst>
                <a:ext uri="{FF2B5EF4-FFF2-40B4-BE49-F238E27FC236}">
                  <a16:creationId xmlns:a16="http://schemas.microsoft.com/office/drawing/2014/main" id="{A5C60EB3-6050-4A8C-98FC-5B42D0CD6A05}"/>
                </a:ext>
              </a:extLst>
            </p:cNvPr>
            <p:cNvCxnSpPr/>
            <p:nvPr/>
          </p:nvCxnSpPr>
          <p:spPr bwMode="auto">
            <a:xfrm>
              <a:off x="1536333" y="2961800"/>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54" name="Straight Connector 153">
              <a:extLst>
                <a:ext uri="{FF2B5EF4-FFF2-40B4-BE49-F238E27FC236}">
                  <a16:creationId xmlns:a16="http://schemas.microsoft.com/office/drawing/2014/main" id="{DEFA366B-7DC6-40E7-AFDF-47938BE1CFED}"/>
                </a:ext>
              </a:extLst>
            </p:cNvPr>
            <p:cNvCxnSpPr/>
            <p:nvPr/>
          </p:nvCxnSpPr>
          <p:spPr bwMode="auto">
            <a:xfrm>
              <a:off x="1536333" y="3488052"/>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55" name="Straight Connector 154">
              <a:extLst>
                <a:ext uri="{FF2B5EF4-FFF2-40B4-BE49-F238E27FC236}">
                  <a16:creationId xmlns:a16="http://schemas.microsoft.com/office/drawing/2014/main" id="{89E03098-177B-4848-85DB-2CFD7C3AE2B3}"/>
                </a:ext>
              </a:extLst>
            </p:cNvPr>
            <p:cNvCxnSpPr/>
            <p:nvPr/>
          </p:nvCxnSpPr>
          <p:spPr bwMode="auto">
            <a:xfrm>
              <a:off x="1536333" y="4014304"/>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56" name="Straight Connector 155">
              <a:extLst>
                <a:ext uri="{FF2B5EF4-FFF2-40B4-BE49-F238E27FC236}">
                  <a16:creationId xmlns:a16="http://schemas.microsoft.com/office/drawing/2014/main" id="{00B58B9E-3C0A-4286-919C-61ECDA9EC32A}"/>
                </a:ext>
              </a:extLst>
            </p:cNvPr>
            <p:cNvCxnSpPr/>
            <p:nvPr/>
          </p:nvCxnSpPr>
          <p:spPr bwMode="auto">
            <a:xfrm>
              <a:off x="1536333" y="4540556"/>
              <a:ext cx="68782" cy="0"/>
            </a:xfrm>
            <a:prstGeom prst="line">
              <a:avLst/>
            </a:prstGeom>
            <a:noFill/>
            <a:ln w="28575" cap="flat" cmpd="sng" algn="ctr">
              <a:solidFill>
                <a:schemeClr val="tx1"/>
              </a:solidFill>
              <a:prstDash val="solid"/>
              <a:round/>
              <a:headEnd type="none" w="med" len="med"/>
              <a:tailEnd type="none" w="med" len="med"/>
            </a:ln>
            <a:effectLst/>
          </p:spPr>
        </p:cxnSp>
        <p:cxnSp>
          <p:nvCxnSpPr>
            <p:cNvPr id="157" name="Straight Connector 156">
              <a:extLst>
                <a:ext uri="{FF2B5EF4-FFF2-40B4-BE49-F238E27FC236}">
                  <a16:creationId xmlns:a16="http://schemas.microsoft.com/office/drawing/2014/main" id="{8248E22A-8918-482A-9DDD-15D4BEF357CB}"/>
                </a:ext>
              </a:extLst>
            </p:cNvPr>
            <p:cNvCxnSpPr/>
            <p:nvPr/>
          </p:nvCxnSpPr>
          <p:spPr bwMode="auto">
            <a:xfrm>
              <a:off x="1536333" y="5066807"/>
              <a:ext cx="68782" cy="0"/>
            </a:xfrm>
            <a:prstGeom prst="line">
              <a:avLst/>
            </a:prstGeom>
            <a:noFill/>
            <a:ln w="28575" cap="flat" cmpd="sng" algn="ctr">
              <a:solidFill>
                <a:schemeClr val="tx1"/>
              </a:solidFill>
              <a:prstDash val="solid"/>
              <a:round/>
              <a:headEnd type="none" w="med" len="med"/>
              <a:tailEnd type="none" w="med" len="med"/>
            </a:ln>
            <a:effectLst/>
          </p:spPr>
        </p:cxnSp>
      </p:grpSp>
      <p:sp>
        <p:nvSpPr>
          <p:cNvPr id="158" name="TextBox 157">
            <a:extLst>
              <a:ext uri="{FF2B5EF4-FFF2-40B4-BE49-F238E27FC236}">
                <a16:creationId xmlns:a16="http://schemas.microsoft.com/office/drawing/2014/main" id="{7F0F3140-2F10-4BED-BE5B-F01BE4E86F81}"/>
              </a:ext>
            </a:extLst>
          </p:cNvPr>
          <p:cNvSpPr txBox="1"/>
          <p:nvPr/>
        </p:nvSpPr>
        <p:spPr>
          <a:xfrm>
            <a:off x="670641" y="2377592"/>
            <a:ext cx="526106" cy="338554"/>
          </a:xfrm>
          <a:prstGeom prst="rect">
            <a:avLst/>
          </a:prstGeom>
          <a:noFill/>
        </p:spPr>
        <p:txBody>
          <a:bodyPr wrap="none" rtlCol="0">
            <a:spAutoFit/>
          </a:bodyPr>
          <a:lstStyle/>
          <a:p>
            <a:pPr algn="r"/>
            <a:r>
              <a:rPr lang="en-US" sz="1600" b="0" dirty="0"/>
              <a:t>100</a:t>
            </a:r>
          </a:p>
        </p:txBody>
      </p:sp>
      <p:sp>
        <p:nvSpPr>
          <p:cNvPr id="159" name="TextBox 158">
            <a:extLst>
              <a:ext uri="{FF2B5EF4-FFF2-40B4-BE49-F238E27FC236}">
                <a16:creationId xmlns:a16="http://schemas.microsoft.com/office/drawing/2014/main" id="{B7268320-3B47-468F-9771-E01EEEDD4876}"/>
              </a:ext>
            </a:extLst>
          </p:cNvPr>
          <p:cNvSpPr txBox="1"/>
          <p:nvPr/>
        </p:nvSpPr>
        <p:spPr>
          <a:xfrm>
            <a:off x="784454" y="2742537"/>
            <a:ext cx="412293" cy="338554"/>
          </a:xfrm>
          <a:prstGeom prst="rect">
            <a:avLst/>
          </a:prstGeom>
          <a:noFill/>
        </p:spPr>
        <p:txBody>
          <a:bodyPr wrap="none" rtlCol="0">
            <a:spAutoFit/>
          </a:bodyPr>
          <a:lstStyle/>
          <a:p>
            <a:pPr algn="r"/>
            <a:r>
              <a:rPr lang="en-US" sz="1600" b="0" dirty="0"/>
              <a:t>80</a:t>
            </a:r>
          </a:p>
        </p:txBody>
      </p:sp>
      <p:sp>
        <p:nvSpPr>
          <p:cNvPr id="160" name="TextBox 159">
            <a:extLst>
              <a:ext uri="{FF2B5EF4-FFF2-40B4-BE49-F238E27FC236}">
                <a16:creationId xmlns:a16="http://schemas.microsoft.com/office/drawing/2014/main" id="{0BABB466-0BEA-45E5-9B2A-31EFF7AEBDE4}"/>
              </a:ext>
            </a:extLst>
          </p:cNvPr>
          <p:cNvSpPr txBox="1"/>
          <p:nvPr/>
        </p:nvSpPr>
        <p:spPr>
          <a:xfrm>
            <a:off x="784454" y="3109643"/>
            <a:ext cx="412293" cy="338554"/>
          </a:xfrm>
          <a:prstGeom prst="rect">
            <a:avLst/>
          </a:prstGeom>
          <a:noFill/>
        </p:spPr>
        <p:txBody>
          <a:bodyPr wrap="none" rtlCol="0">
            <a:spAutoFit/>
          </a:bodyPr>
          <a:lstStyle/>
          <a:p>
            <a:pPr algn="r"/>
            <a:r>
              <a:rPr lang="en-US" sz="1600" b="0" dirty="0"/>
              <a:t>60</a:t>
            </a:r>
          </a:p>
        </p:txBody>
      </p:sp>
      <p:sp>
        <p:nvSpPr>
          <p:cNvPr id="161" name="TextBox 160">
            <a:extLst>
              <a:ext uri="{FF2B5EF4-FFF2-40B4-BE49-F238E27FC236}">
                <a16:creationId xmlns:a16="http://schemas.microsoft.com/office/drawing/2014/main" id="{5BA4D99E-141A-47B2-AB41-7D303877D14D}"/>
              </a:ext>
            </a:extLst>
          </p:cNvPr>
          <p:cNvSpPr txBox="1"/>
          <p:nvPr/>
        </p:nvSpPr>
        <p:spPr>
          <a:xfrm>
            <a:off x="784454" y="3473151"/>
            <a:ext cx="412293" cy="338554"/>
          </a:xfrm>
          <a:prstGeom prst="rect">
            <a:avLst/>
          </a:prstGeom>
          <a:noFill/>
        </p:spPr>
        <p:txBody>
          <a:bodyPr wrap="none" rtlCol="0">
            <a:spAutoFit/>
          </a:bodyPr>
          <a:lstStyle/>
          <a:p>
            <a:pPr algn="r"/>
            <a:r>
              <a:rPr lang="en-US" sz="1600" b="0" dirty="0"/>
              <a:t>40</a:t>
            </a:r>
          </a:p>
        </p:txBody>
      </p:sp>
      <p:sp>
        <p:nvSpPr>
          <p:cNvPr id="162" name="TextBox 161">
            <a:extLst>
              <a:ext uri="{FF2B5EF4-FFF2-40B4-BE49-F238E27FC236}">
                <a16:creationId xmlns:a16="http://schemas.microsoft.com/office/drawing/2014/main" id="{6EF157C4-2C90-4DD0-953E-588B1E49323B}"/>
              </a:ext>
            </a:extLst>
          </p:cNvPr>
          <p:cNvSpPr txBox="1"/>
          <p:nvPr/>
        </p:nvSpPr>
        <p:spPr>
          <a:xfrm>
            <a:off x="784454" y="3841886"/>
            <a:ext cx="412293" cy="338554"/>
          </a:xfrm>
          <a:prstGeom prst="rect">
            <a:avLst/>
          </a:prstGeom>
          <a:noFill/>
        </p:spPr>
        <p:txBody>
          <a:bodyPr wrap="none" rtlCol="0">
            <a:spAutoFit/>
          </a:bodyPr>
          <a:lstStyle/>
          <a:p>
            <a:pPr algn="r"/>
            <a:r>
              <a:rPr lang="en-US" sz="1600" b="0" dirty="0"/>
              <a:t>20</a:t>
            </a:r>
          </a:p>
        </p:txBody>
      </p:sp>
      <p:sp>
        <p:nvSpPr>
          <p:cNvPr id="163" name="TextBox 162">
            <a:extLst>
              <a:ext uri="{FF2B5EF4-FFF2-40B4-BE49-F238E27FC236}">
                <a16:creationId xmlns:a16="http://schemas.microsoft.com/office/drawing/2014/main" id="{05588B95-4122-472D-9538-F551C62024F4}"/>
              </a:ext>
            </a:extLst>
          </p:cNvPr>
          <p:cNvSpPr txBox="1"/>
          <p:nvPr/>
        </p:nvSpPr>
        <p:spPr>
          <a:xfrm>
            <a:off x="898267" y="4205394"/>
            <a:ext cx="298480" cy="338554"/>
          </a:xfrm>
          <a:prstGeom prst="rect">
            <a:avLst/>
          </a:prstGeom>
          <a:noFill/>
        </p:spPr>
        <p:txBody>
          <a:bodyPr wrap="none" rtlCol="0">
            <a:spAutoFit/>
          </a:bodyPr>
          <a:lstStyle/>
          <a:p>
            <a:pPr algn="r"/>
            <a:r>
              <a:rPr lang="en-US" sz="1600" b="0" dirty="0"/>
              <a:t>0</a:t>
            </a:r>
          </a:p>
        </p:txBody>
      </p:sp>
      <p:sp>
        <p:nvSpPr>
          <p:cNvPr id="164" name="TextBox 163">
            <a:extLst>
              <a:ext uri="{FF2B5EF4-FFF2-40B4-BE49-F238E27FC236}">
                <a16:creationId xmlns:a16="http://schemas.microsoft.com/office/drawing/2014/main" id="{BAFE5DBA-2A27-43D7-8B9F-A940F7857CA2}"/>
              </a:ext>
            </a:extLst>
          </p:cNvPr>
          <p:cNvSpPr txBox="1"/>
          <p:nvPr/>
        </p:nvSpPr>
        <p:spPr>
          <a:xfrm>
            <a:off x="3921660" y="4380567"/>
            <a:ext cx="990401" cy="954107"/>
          </a:xfrm>
          <a:prstGeom prst="rect">
            <a:avLst/>
          </a:prstGeom>
          <a:noFill/>
        </p:spPr>
        <p:txBody>
          <a:bodyPr wrap="square" rtlCol="0">
            <a:spAutoFit/>
          </a:bodyPr>
          <a:lstStyle/>
          <a:p>
            <a:pPr algn="ctr"/>
            <a:r>
              <a:rPr lang="en-US" sz="1400" b="1" dirty="0"/>
              <a:t>EBR/GZR</a:t>
            </a:r>
          </a:p>
          <a:p>
            <a:pPr algn="ctr"/>
            <a:r>
              <a:rPr lang="en-US" sz="1400" b="1" dirty="0"/>
              <a:t>+ SOF </a:t>
            </a:r>
            <a:br>
              <a:rPr lang="en-US" sz="1400" b="1" dirty="0"/>
            </a:br>
            <a:r>
              <a:rPr lang="en-US" sz="1400" b="1" dirty="0"/>
              <a:t>+ RBV</a:t>
            </a:r>
          </a:p>
          <a:p>
            <a:pPr algn="ctr"/>
            <a:r>
              <a:rPr lang="en-US" sz="1400" b="1" dirty="0"/>
              <a:t>(12 wks)</a:t>
            </a:r>
          </a:p>
        </p:txBody>
      </p:sp>
      <p:cxnSp>
        <p:nvCxnSpPr>
          <p:cNvPr id="165" name="Straight Connector 164">
            <a:extLst>
              <a:ext uri="{FF2B5EF4-FFF2-40B4-BE49-F238E27FC236}">
                <a16:creationId xmlns:a16="http://schemas.microsoft.com/office/drawing/2014/main" id="{91E65277-DF22-4A96-A08E-4493A1B191CD}"/>
              </a:ext>
            </a:extLst>
          </p:cNvPr>
          <p:cNvCxnSpPr>
            <a:cxnSpLocks/>
          </p:cNvCxnSpPr>
          <p:nvPr/>
        </p:nvCxnSpPr>
        <p:spPr bwMode="auto">
          <a:xfrm>
            <a:off x="514350" y="5342844"/>
            <a:ext cx="5280632" cy="0"/>
          </a:xfrm>
          <a:prstGeom prst="line">
            <a:avLst/>
          </a:prstGeom>
          <a:noFill/>
          <a:ln w="28575" cap="flat" cmpd="sng" algn="ctr">
            <a:solidFill>
              <a:schemeClr val="tx1"/>
            </a:solidFill>
            <a:prstDash val="solid"/>
            <a:round/>
            <a:headEnd type="none" w="med" len="med"/>
            <a:tailEnd type="none" w="med" len="med"/>
          </a:ln>
          <a:effectLst/>
        </p:spPr>
      </p:cxnSp>
      <p:sp>
        <p:nvSpPr>
          <p:cNvPr id="166" name="TextBox 165">
            <a:extLst>
              <a:ext uri="{FF2B5EF4-FFF2-40B4-BE49-F238E27FC236}">
                <a16:creationId xmlns:a16="http://schemas.microsoft.com/office/drawing/2014/main" id="{DC4C2AE9-851D-4F2B-9C4A-6201E702C09E}"/>
              </a:ext>
            </a:extLst>
          </p:cNvPr>
          <p:cNvSpPr txBox="1"/>
          <p:nvPr/>
        </p:nvSpPr>
        <p:spPr>
          <a:xfrm>
            <a:off x="1450168" y="2267806"/>
            <a:ext cx="427649" cy="338554"/>
          </a:xfrm>
          <a:prstGeom prst="rect">
            <a:avLst/>
          </a:prstGeom>
          <a:noFill/>
        </p:spPr>
        <p:txBody>
          <a:bodyPr wrap="square" rtlCol="0">
            <a:spAutoFit/>
          </a:bodyPr>
          <a:lstStyle/>
          <a:p>
            <a:pPr algn="ctr"/>
            <a:r>
              <a:rPr lang="en-US" sz="1600" b="1" dirty="0"/>
              <a:t>91</a:t>
            </a:r>
          </a:p>
        </p:txBody>
      </p:sp>
      <p:sp>
        <p:nvSpPr>
          <p:cNvPr id="167" name="TextBox 166">
            <a:extLst>
              <a:ext uri="{FF2B5EF4-FFF2-40B4-BE49-F238E27FC236}">
                <a16:creationId xmlns:a16="http://schemas.microsoft.com/office/drawing/2014/main" id="{7AE15F1E-9C0D-4150-A782-007EADFFB3D2}"/>
              </a:ext>
            </a:extLst>
          </p:cNvPr>
          <p:cNvSpPr txBox="1"/>
          <p:nvPr/>
        </p:nvSpPr>
        <p:spPr>
          <a:xfrm>
            <a:off x="2293211" y="2267806"/>
            <a:ext cx="545703" cy="338554"/>
          </a:xfrm>
          <a:prstGeom prst="rect">
            <a:avLst/>
          </a:prstGeom>
          <a:noFill/>
        </p:spPr>
        <p:txBody>
          <a:bodyPr wrap="square" rtlCol="0">
            <a:spAutoFit/>
          </a:bodyPr>
          <a:lstStyle/>
          <a:p>
            <a:pPr algn="ctr"/>
            <a:r>
              <a:rPr lang="en-US" sz="1600" b="1" dirty="0"/>
              <a:t>100</a:t>
            </a:r>
          </a:p>
        </p:txBody>
      </p:sp>
      <p:sp>
        <p:nvSpPr>
          <p:cNvPr id="168" name="TextBox 167">
            <a:extLst>
              <a:ext uri="{FF2B5EF4-FFF2-40B4-BE49-F238E27FC236}">
                <a16:creationId xmlns:a16="http://schemas.microsoft.com/office/drawing/2014/main" id="{7D1BEFE1-BA9C-4341-98D4-DC714D22510E}"/>
              </a:ext>
            </a:extLst>
          </p:cNvPr>
          <p:cNvSpPr txBox="1"/>
          <p:nvPr/>
        </p:nvSpPr>
        <p:spPr>
          <a:xfrm>
            <a:off x="3240636" y="2267806"/>
            <a:ext cx="545703" cy="338554"/>
          </a:xfrm>
          <a:prstGeom prst="rect">
            <a:avLst/>
          </a:prstGeom>
          <a:noFill/>
        </p:spPr>
        <p:txBody>
          <a:bodyPr wrap="square" rtlCol="0">
            <a:spAutoFit/>
          </a:bodyPr>
          <a:lstStyle/>
          <a:p>
            <a:pPr algn="ctr"/>
            <a:r>
              <a:rPr lang="en-US" sz="1600" b="1" dirty="0"/>
              <a:t>100</a:t>
            </a:r>
          </a:p>
        </p:txBody>
      </p:sp>
      <p:sp>
        <p:nvSpPr>
          <p:cNvPr id="169" name="TextBox 168">
            <a:extLst>
              <a:ext uri="{FF2B5EF4-FFF2-40B4-BE49-F238E27FC236}">
                <a16:creationId xmlns:a16="http://schemas.microsoft.com/office/drawing/2014/main" id="{2C9E25C7-0790-4358-AB5E-3EFACFE66A15}"/>
              </a:ext>
            </a:extLst>
          </p:cNvPr>
          <p:cNvSpPr txBox="1"/>
          <p:nvPr/>
        </p:nvSpPr>
        <p:spPr>
          <a:xfrm>
            <a:off x="4143278" y="2267806"/>
            <a:ext cx="601316" cy="338554"/>
          </a:xfrm>
          <a:prstGeom prst="rect">
            <a:avLst/>
          </a:prstGeom>
          <a:noFill/>
        </p:spPr>
        <p:txBody>
          <a:bodyPr wrap="square" rtlCol="0">
            <a:spAutoFit/>
          </a:bodyPr>
          <a:lstStyle/>
          <a:p>
            <a:pPr algn="ctr"/>
            <a:r>
              <a:rPr lang="en-US" sz="1600" b="1" dirty="0"/>
              <a:t>100</a:t>
            </a:r>
          </a:p>
        </p:txBody>
      </p:sp>
      <p:sp>
        <p:nvSpPr>
          <p:cNvPr id="170" name="TextBox 169">
            <a:extLst>
              <a:ext uri="{FF2B5EF4-FFF2-40B4-BE49-F238E27FC236}">
                <a16:creationId xmlns:a16="http://schemas.microsoft.com/office/drawing/2014/main" id="{A7B1B943-E1FF-42E9-8E16-27FB93CCDC1E}"/>
              </a:ext>
            </a:extLst>
          </p:cNvPr>
          <p:cNvSpPr txBox="1"/>
          <p:nvPr/>
        </p:nvSpPr>
        <p:spPr>
          <a:xfrm>
            <a:off x="5118492" y="2267806"/>
            <a:ext cx="537337" cy="338554"/>
          </a:xfrm>
          <a:prstGeom prst="rect">
            <a:avLst/>
          </a:prstGeom>
          <a:noFill/>
        </p:spPr>
        <p:txBody>
          <a:bodyPr wrap="square" rtlCol="0">
            <a:spAutoFit/>
          </a:bodyPr>
          <a:lstStyle/>
          <a:p>
            <a:pPr algn="ctr"/>
            <a:r>
              <a:rPr lang="en-US" sz="1600" b="1" dirty="0"/>
              <a:t>100</a:t>
            </a:r>
          </a:p>
        </p:txBody>
      </p:sp>
      <p:sp>
        <p:nvSpPr>
          <p:cNvPr id="171" name="Freeform: Shape 170">
            <a:extLst>
              <a:ext uri="{FF2B5EF4-FFF2-40B4-BE49-F238E27FC236}">
                <a16:creationId xmlns:a16="http://schemas.microsoft.com/office/drawing/2014/main" id="{F420AB02-B0AA-48EF-A485-684F6F82EF21}"/>
              </a:ext>
            </a:extLst>
          </p:cNvPr>
          <p:cNvSpPr/>
          <p:nvPr/>
        </p:nvSpPr>
        <p:spPr bwMode="auto">
          <a:xfrm>
            <a:off x="1198324" y="2543953"/>
            <a:ext cx="4596658" cy="1830103"/>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72" name="TextBox 171">
            <a:extLst>
              <a:ext uri="{FF2B5EF4-FFF2-40B4-BE49-F238E27FC236}">
                <a16:creationId xmlns:a16="http://schemas.microsoft.com/office/drawing/2014/main" id="{2DCD79FE-16A9-4AFF-B398-FAA0CDFB3F04}"/>
              </a:ext>
            </a:extLst>
          </p:cNvPr>
          <p:cNvSpPr txBox="1"/>
          <p:nvPr/>
        </p:nvSpPr>
        <p:spPr>
          <a:xfrm>
            <a:off x="1409272" y="3867332"/>
            <a:ext cx="487507"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21/</a:t>
            </a:r>
          </a:p>
          <a:p>
            <a:pPr algn="ctr">
              <a:lnSpc>
                <a:spcPct val="90000"/>
              </a:lnSpc>
            </a:pPr>
            <a:r>
              <a:rPr lang="en-US" sz="1600" b="0" dirty="0">
                <a:solidFill>
                  <a:schemeClr val="bg2">
                    <a:lumMod val="10000"/>
                  </a:schemeClr>
                </a:solidFill>
              </a:rPr>
              <a:t>23</a:t>
            </a:r>
          </a:p>
        </p:txBody>
      </p:sp>
      <p:sp>
        <p:nvSpPr>
          <p:cNvPr id="173" name="TextBox 172">
            <a:extLst>
              <a:ext uri="{FF2B5EF4-FFF2-40B4-BE49-F238E27FC236}">
                <a16:creationId xmlns:a16="http://schemas.microsoft.com/office/drawing/2014/main" id="{AA31CFCF-E280-4EF4-ADA8-2CB69FA3B377}"/>
              </a:ext>
            </a:extLst>
          </p:cNvPr>
          <p:cNvSpPr txBox="1"/>
          <p:nvPr/>
        </p:nvSpPr>
        <p:spPr>
          <a:xfrm>
            <a:off x="2353029" y="3891314"/>
            <a:ext cx="487507"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22/</a:t>
            </a:r>
          </a:p>
          <a:p>
            <a:pPr algn="ctr">
              <a:lnSpc>
                <a:spcPct val="90000"/>
              </a:lnSpc>
            </a:pPr>
            <a:r>
              <a:rPr lang="en-US" sz="1600" b="0" dirty="0">
                <a:solidFill>
                  <a:schemeClr val="bg2">
                    <a:lumMod val="10000"/>
                  </a:schemeClr>
                </a:solidFill>
              </a:rPr>
              <a:t>22</a:t>
            </a:r>
          </a:p>
        </p:txBody>
      </p:sp>
      <p:sp>
        <p:nvSpPr>
          <p:cNvPr id="174" name="TextBox 173">
            <a:extLst>
              <a:ext uri="{FF2B5EF4-FFF2-40B4-BE49-F238E27FC236}">
                <a16:creationId xmlns:a16="http://schemas.microsoft.com/office/drawing/2014/main" id="{17D89C48-BC21-49C1-ACA4-B06F9F954008}"/>
              </a:ext>
            </a:extLst>
          </p:cNvPr>
          <p:cNvSpPr txBox="1"/>
          <p:nvPr/>
        </p:nvSpPr>
        <p:spPr>
          <a:xfrm>
            <a:off x="3293498" y="3882587"/>
            <a:ext cx="487507"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17/</a:t>
            </a:r>
          </a:p>
          <a:p>
            <a:pPr algn="ctr">
              <a:lnSpc>
                <a:spcPct val="90000"/>
              </a:lnSpc>
            </a:pPr>
            <a:r>
              <a:rPr lang="en-US" sz="1600" b="0" dirty="0">
                <a:solidFill>
                  <a:schemeClr val="bg2">
                    <a:lumMod val="10000"/>
                  </a:schemeClr>
                </a:solidFill>
              </a:rPr>
              <a:t>17</a:t>
            </a:r>
          </a:p>
        </p:txBody>
      </p:sp>
      <p:sp>
        <p:nvSpPr>
          <p:cNvPr id="175" name="TextBox 174">
            <a:extLst>
              <a:ext uri="{FF2B5EF4-FFF2-40B4-BE49-F238E27FC236}">
                <a16:creationId xmlns:a16="http://schemas.microsoft.com/office/drawing/2014/main" id="{8C6E0514-B954-4F97-A6D0-6D2721AAAA6C}"/>
              </a:ext>
            </a:extLst>
          </p:cNvPr>
          <p:cNvSpPr txBox="1"/>
          <p:nvPr/>
        </p:nvSpPr>
        <p:spPr>
          <a:xfrm>
            <a:off x="4217815" y="3884982"/>
            <a:ext cx="487509"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27/</a:t>
            </a:r>
          </a:p>
          <a:p>
            <a:pPr algn="ctr">
              <a:lnSpc>
                <a:spcPct val="90000"/>
              </a:lnSpc>
            </a:pPr>
            <a:r>
              <a:rPr lang="en-US" sz="1600" b="0" dirty="0">
                <a:solidFill>
                  <a:schemeClr val="bg2">
                    <a:lumMod val="10000"/>
                  </a:schemeClr>
                </a:solidFill>
              </a:rPr>
              <a:t>17</a:t>
            </a:r>
          </a:p>
        </p:txBody>
      </p:sp>
      <p:sp>
        <p:nvSpPr>
          <p:cNvPr id="176" name="TextBox 175">
            <a:extLst>
              <a:ext uri="{FF2B5EF4-FFF2-40B4-BE49-F238E27FC236}">
                <a16:creationId xmlns:a16="http://schemas.microsoft.com/office/drawing/2014/main" id="{B73A13C8-47EB-46CF-8F0F-85EC6501D6A9}"/>
              </a:ext>
            </a:extLst>
          </p:cNvPr>
          <p:cNvSpPr txBox="1"/>
          <p:nvPr/>
        </p:nvSpPr>
        <p:spPr>
          <a:xfrm>
            <a:off x="5157997" y="3874354"/>
            <a:ext cx="487509"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17/</a:t>
            </a:r>
          </a:p>
          <a:p>
            <a:pPr algn="ctr">
              <a:lnSpc>
                <a:spcPct val="90000"/>
              </a:lnSpc>
            </a:pPr>
            <a:r>
              <a:rPr lang="en-US" sz="1600" b="0" dirty="0">
                <a:solidFill>
                  <a:schemeClr val="bg2">
                    <a:lumMod val="10000"/>
                  </a:schemeClr>
                </a:solidFill>
              </a:rPr>
              <a:t>17</a:t>
            </a:r>
          </a:p>
        </p:txBody>
      </p:sp>
      <p:grpSp>
        <p:nvGrpSpPr>
          <p:cNvPr id="177" name="Group 176">
            <a:extLst>
              <a:ext uri="{FF2B5EF4-FFF2-40B4-BE49-F238E27FC236}">
                <a16:creationId xmlns:a16="http://schemas.microsoft.com/office/drawing/2014/main" id="{0FCA17E9-D04D-4EAB-ACB1-5ADF2C1436C6}"/>
              </a:ext>
            </a:extLst>
          </p:cNvPr>
          <p:cNvGrpSpPr/>
          <p:nvPr/>
        </p:nvGrpSpPr>
        <p:grpSpPr>
          <a:xfrm>
            <a:off x="1619658" y="2570640"/>
            <a:ext cx="96826" cy="495356"/>
            <a:chOff x="1625302" y="2613504"/>
            <a:chExt cx="68732" cy="495356"/>
          </a:xfrm>
        </p:grpSpPr>
        <p:cxnSp>
          <p:nvCxnSpPr>
            <p:cNvPr id="178" name="Straight Connector 177">
              <a:extLst>
                <a:ext uri="{FF2B5EF4-FFF2-40B4-BE49-F238E27FC236}">
                  <a16:creationId xmlns:a16="http://schemas.microsoft.com/office/drawing/2014/main" id="{C1BB20D7-62AD-40A8-BB8E-C1A47B3DF289}"/>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79" name="Straight Connector 178">
              <a:extLst>
                <a:ext uri="{FF2B5EF4-FFF2-40B4-BE49-F238E27FC236}">
                  <a16:creationId xmlns:a16="http://schemas.microsoft.com/office/drawing/2014/main" id="{C5B26F0B-1A86-4973-A003-67847D80C64B}"/>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80" name="Straight Connector 179">
              <a:extLst>
                <a:ext uri="{FF2B5EF4-FFF2-40B4-BE49-F238E27FC236}">
                  <a16:creationId xmlns:a16="http://schemas.microsoft.com/office/drawing/2014/main" id="{C8A4643D-9B6F-45CB-BF47-50FBF6F3457C}"/>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grpSp>
        <p:nvGrpSpPr>
          <p:cNvPr id="181" name="Group 180">
            <a:extLst>
              <a:ext uri="{FF2B5EF4-FFF2-40B4-BE49-F238E27FC236}">
                <a16:creationId xmlns:a16="http://schemas.microsoft.com/office/drawing/2014/main" id="{4407B0F3-9705-4569-B946-00C5EF4CD2B0}"/>
              </a:ext>
            </a:extLst>
          </p:cNvPr>
          <p:cNvGrpSpPr/>
          <p:nvPr/>
        </p:nvGrpSpPr>
        <p:grpSpPr>
          <a:xfrm>
            <a:off x="2554876" y="2575967"/>
            <a:ext cx="85134" cy="284719"/>
            <a:chOff x="1625302" y="2613504"/>
            <a:chExt cx="68732" cy="495356"/>
          </a:xfrm>
        </p:grpSpPr>
        <p:cxnSp>
          <p:nvCxnSpPr>
            <p:cNvPr id="182" name="Straight Connector 181">
              <a:extLst>
                <a:ext uri="{FF2B5EF4-FFF2-40B4-BE49-F238E27FC236}">
                  <a16:creationId xmlns:a16="http://schemas.microsoft.com/office/drawing/2014/main" id="{0002287E-44F8-4E59-A785-79CAB64BB2C3}"/>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83" name="Straight Connector 182">
              <a:extLst>
                <a:ext uri="{FF2B5EF4-FFF2-40B4-BE49-F238E27FC236}">
                  <a16:creationId xmlns:a16="http://schemas.microsoft.com/office/drawing/2014/main" id="{AE054825-59B4-483B-95A1-C69516B58AB7}"/>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84" name="Straight Connector 183">
              <a:extLst>
                <a:ext uri="{FF2B5EF4-FFF2-40B4-BE49-F238E27FC236}">
                  <a16:creationId xmlns:a16="http://schemas.microsoft.com/office/drawing/2014/main" id="{0A2EC569-5DD3-4500-AD6F-B607F34D996E}"/>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grpSp>
        <p:nvGrpSpPr>
          <p:cNvPr id="185" name="Group 184">
            <a:extLst>
              <a:ext uri="{FF2B5EF4-FFF2-40B4-BE49-F238E27FC236}">
                <a16:creationId xmlns:a16="http://schemas.microsoft.com/office/drawing/2014/main" id="{0C2E0991-9CCD-40D4-A985-30F52A830CCE}"/>
              </a:ext>
            </a:extLst>
          </p:cNvPr>
          <p:cNvGrpSpPr/>
          <p:nvPr/>
        </p:nvGrpSpPr>
        <p:grpSpPr>
          <a:xfrm>
            <a:off x="3489007" y="2572639"/>
            <a:ext cx="92770" cy="351697"/>
            <a:chOff x="1625302" y="2613504"/>
            <a:chExt cx="68732" cy="495356"/>
          </a:xfrm>
        </p:grpSpPr>
        <p:cxnSp>
          <p:nvCxnSpPr>
            <p:cNvPr id="186" name="Straight Connector 185">
              <a:extLst>
                <a:ext uri="{FF2B5EF4-FFF2-40B4-BE49-F238E27FC236}">
                  <a16:creationId xmlns:a16="http://schemas.microsoft.com/office/drawing/2014/main" id="{994F9130-90E5-4F23-9EFA-EADB3A02B8AC}"/>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87" name="Straight Connector 186">
              <a:extLst>
                <a:ext uri="{FF2B5EF4-FFF2-40B4-BE49-F238E27FC236}">
                  <a16:creationId xmlns:a16="http://schemas.microsoft.com/office/drawing/2014/main" id="{990D070E-1C1C-4660-A6FC-EFDB19167ADD}"/>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88" name="Straight Connector 187">
              <a:extLst>
                <a:ext uri="{FF2B5EF4-FFF2-40B4-BE49-F238E27FC236}">
                  <a16:creationId xmlns:a16="http://schemas.microsoft.com/office/drawing/2014/main" id="{BFDC9697-6016-4471-BE8D-43764EA0FACD}"/>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grpSp>
        <p:nvGrpSpPr>
          <p:cNvPr id="189" name="Group 188">
            <a:extLst>
              <a:ext uri="{FF2B5EF4-FFF2-40B4-BE49-F238E27FC236}">
                <a16:creationId xmlns:a16="http://schemas.microsoft.com/office/drawing/2014/main" id="{17749F96-7056-4A56-A2C7-110B349EABD6}"/>
              </a:ext>
            </a:extLst>
          </p:cNvPr>
          <p:cNvGrpSpPr/>
          <p:nvPr/>
        </p:nvGrpSpPr>
        <p:grpSpPr>
          <a:xfrm>
            <a:off x="4423190" y="2575969"/>
            <a:ext cx="93360" cy="348368"/>
            <a:chOff x="1625302" y="2613504"/>
            <a:chExt cx="68732" cy="495356"/>
          </a:xfrm>
        </p:grpSpPr>
        <p:cxnSp>
          <p:nvCxnSpPr>
            <p:cNvPr id="190" name="Straight Connector 189">
              <a:extLst>
                <a:ext uri="{FF2B5EF4-FFF2-40B4-BE49-F238E27FC236}">
                  <a16:creationId xmlns:a16="http://schemas.microsoft.com/office/drawing/2014/main" id="{A082A9A5-1E05-42AD-A654-A377E00CAD81}"/>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91" name="Straight Connector 190">
              <a:extLst>
                <a:ext uri="{FF2B5EF4-FFF2-40B4-BE49-F238E27FC236}">
                  <a16:creationId xmlns:a16="http://schemas.microsoft.com/office/drawing/2014/main" id="{D4E64CF4-CA73-41EF-89B4-A55400D02848}"/>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92" name="Straight Connector 191">
              <a:extLst>
                <a:ext uri="{FF2B5EF4-FFF2-40B4-BE49-F238E27FC236}">
                  <a16:creationId xmlns:a16="http://schemas.microsoft.com/office/drawing/2014/main" id="{2AE9168F-09B4-4F31-92B7-835B1FC693A9}"/>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grpSp>
        <p:nvGrpSpPr>
          <p:cNvPr id="193" name="Group 192">
            <a:extLst>
              <a:ext uri="{FF2B5EF4-FFF2-40B4-BE49-F238E27FC236}">
                <a16:creationId xmlns:a16="http://schemas.microsoft.com/office/drawing/2014/main" id="{1BD673AE-F9BD-43C1-8636-4B2CE6EDE9FF}"/>
              </a:ext>
            </a:extLst>
          </p:cNvPr>
          <p:cNvGrpSpPr/>
          <p:nvPr/>
        </p:nvGrpSpPr>
        <p:grpSpPr>
          <a:xfrm>
            <a:off x="5355071" y="2575968"/>
            <a:ext cx="93360" cy="348368"/>
            <a:chOff x="1625302" y="2613504"/>
            <a:chExt cx="68732" cy="495356"/>
          </a:xfrm>
        </p:grpSpPr>
        <p:cxnSp>
          <p:nvCxnSpPr>
            <p:cNvPr id="194" name="Straight Connector 193">
              <a:extLst>
                <a:ext uri="{FF2B5EF4-FFF2-40B4-BE49-F238E27FC236}">
                  <a16:creationId xmlns:a16="http://schemas.microsoft.com/office/drawing/2014/main" id="{2939BD29-DAB9-4DEB-9AA8-3C98A3A2AF19}"/>
                </a:ext>
              </a:extLst>
            </p:cNvPr>
            <p:cNvCxnSpPr/>
            <p:nvPr/>
          </p:nvCxnSpPr>
          <p:spPr bwMode="auto">
            <a:xfrm flipV="1">
              <a:off x="1658522" y="2619964"/>
              <a:ext cx="0" cy="488896"/>
            </a:xfrm>
            <a:prstGeom prst="line">
              <a:avLst/>
            </a:prstGeom>
            <a:noFill/>
            <a:ln w="28575" cap="flat" cmpd="sng" algn="ctr">
              <a:solidFill>
                <a:schemeClr val="tx1"/>
              </a:solidFill>
              <a:prstDash val="solid"/>
              <a:round/>
              <a:headEnd type="none" w="med" len="med"/>
              <a:tailEnd type="none" w="med" len="med"/>
            </a:ln>
            <a:effectLst/>
          </p:spPr>
        </p:cxnSp>
        <p:cxnSp>
          <p:nvCxnSpPr>
            <p:cNvPr id="195" name="Straight Connector 194">
              <a:extLst>
                <a:ext uri="{FF2B5EF4-FFF2-40B4-BE49-F238E27FC236}">
                  <a16:creationId xmlns:a16="http://schemas.microsoft.com/office/drawing/2014/main" id="{F449CDF3-5ECC-42BA-8B5E-8538E54FD6E7}"/>
                </a:ext>
              </a:extLst>
            </p:cNvPr>
            <p:cNvCxnSpPr/>
            <p:nvPr/>
          </p:nvCxnSpPr>
          <p:spPr bwMode="auto">
            <a:xfrm>
              <a:off x="1625302" y="2613504"/>
              <a:ext cx="66439" cy="0"/>
            </a:xfrm>
            <a:prstGeom prst="line">
              <a:avLst/>
            </a:prstGeom>
            <a:noFill/>
            <a:ln w="28575" cap="flat" cmpd="sng" algn="ctr">
              <a:solidFill>
                <a:schemeClr val="tx1"/>
              </a:solidFill>
              <a:prstDash val="solid"/>
              <a:round/>
              <a:headEnd type="none" w="med" len="med"/>
              <a:tailEnd type="none" w="med" len="med"/>
            </a:ln>
            <a:effectLst/>
          </p:spPr>
        </p:cxnSp>
        <p:cxnSp>
          <p:nvCxnSpPr>
            <p:cNvPr id="196" name="Straight Connector 195">
              <a:extLst>
                <a:ext uri="{FF2B5EF4-FFF2-40B4-BE49-F238E27FC236}">
                  <a16:creationId xmlns:a16="http://schemas.microsoft.com/office/drawing/2014/main" id="{682E1F3F-FC75-4D58-B982-15E65E634144}"/>
                </a:ext>
              </a:extLst>
            </p:cNvPr>
            <p:cNvCxnSpPr/>
            <p:nvPr/>
          </p:nvCxnSpPr>
          <p:spPr bwMode="auto">
            <a:xfrm>
              <a:off x="1627595" y="3108860"/>
              <a:ext cx="66439" cy="0"/>
            </a:xfrm>
            <a:prstGeom prst="line">
              <a:avLst/>
            </a:prstGeom>
            <a:noFill/>
            <a:ln w="28575" cap="flat" cmpd="sng" algn="ctr">
              <a:solidFill>
                <a:schemeClr val="tx1"/>
              </a:solidFill>
              <a:prstDash val="solid"/>
              <a:round/>
              <a:headEnd type="none" w="med" len="med"/>
              <a:tailEnd type="none" w="med" len="med"/>
            </a:ln>
            <a:effectLst/>
          </p:spPr>
        </p:cxnSp>
      </p:grpSp>
      <p:sp>
        <p:nvSpPr>
          <p:cNvPr id="197" name="TextBox 196">
            <a:extLst>
              <a:ext uri="{FF2B5EF4-FFF2-40B4-BE49-F238E27FC236}">
                <a16:creationId xmlns:a16="http://schemas.microsoft.com/office/drawing/2014/main" id="{E641972A-E8E7-41CC-BA89-7432BAB8F333}"/>
              </a:ext>
            </a:extLst>
          </p:cNvPr>
          <p:cNvSpPr txBox="1"/>
          <p:nvPr/>
        </p:nvSpPr>
        <p:spPr>
          <a:xfrm>
            <a:off x="4838993" y="4380567"/>
            <a:ext cx="990401" cy="738664"/>
          </a:xfrm>
          <a:prstGeom prst="rect">
            <a:avLst/>
          </a:prstGeom>
          <a:noFill/>
        </p:spPr>
        <p:txBody>
          <a:bodyPr wrap="square" rtlCol="0">
            <a:spAutoFit/>
          </a:bodyPr>
          <a:lstStyle/>
          <a:p>
            <a:pPr algn="ctr"/>
            <a:r>
              <a:rPr lang="en-US" sz="1400" b="1" dirty="0"/>
              <a:t>EBR/GZR</a:t>
            </a:r>
          </a:p>
          <a:p>
            <a:pPr algn="ctr"/>
            <a:r>
              <a:rPr lang="en-US" sz="1400" b="1" dirty="0"/>
              <a:t>+ SOF (16 wks)</a:t>
            </a:r>
          </a:p>
        </p:txBody>
      </p:sp>
      <p:sp>
        <p:nvSpPr>
          <p:cNvPr id="198" name="TextBox 197">
            <a:extLst>
              <a:ext uri="{FF2B5EF4-FFF2-40B4-BE49-F238E27FC236}">
                <a16:creationId xmlns:a16="http://schemas.microsoft.com/office/drawing/2014/main" id="{D2CFCF8F-2EE5-4224-A8A8-DCF26B9F4E69}"/>
              </a:ext>
            </a:extLst>
          </p:cNvPr>
          <p:cNvSpPr txBox="1"/>
          <p:nvPr/>
        </p:nvSpPr>
        <p:spPr>
          <a:xfrm>
            <a:off x="3018286" y="4380567"/>
            <a:ext cx="990401" cy="738664"/>
          </a:xfrm>
          <a:prstGeom prst="rect">
            <a:avLst/>
          </a:prstGeom>
          <a:noFill/>
        </p:spPr>
        <p:txBody>
          <a:bodyPr wrap="square" rtlCol="0">
            <a:spAutoFit/>
          </a:bodyPr>
          <a:lstStyle/>
          <a:p>
            <a:pPr algn="ctr"/>
            <a:r>
              <a:rPr lang="en-US" sz="1400" b="1" dirty="0"/>
              <a:t>EBR/GZR</a:t>
            </a:r>
          </a:p>
          <a:p>
            <a:pPr algn="ctr"/>
            <a:r>
              <a:rPr lang="en-US" sz="1400" b="1" dirty="0"/>
              <a:t>+ SOF (12 wks)</a:t>
            </a:r>
          </a:p>
        </p:txBody>
      </p:sp>
      <p:sp>
        <p:nvSpPr>
          <p:cNvPr id="199" name="TextBox 198">
            <a:extLst>
              <a:ext uri="{FF2B5EF4-FFF2-40B4-BE49-F238E27FC236}">
                <a16:creationId xmlns:a16="http://schemas.microsoft.com/office/drawing/2014/main" id="{C5A4910D-8468-4628-99A3-A2DD16288A40}"/>
              </a:ext>
            </a:extLst>
          </p:cNvPr>
          <p:cNvSpPr txBox="1"/>
          <p:nvPr/>
        </p:nvSpPr>
        <p:spPr>
          <a:xfrm>
            <a:off x="2071847" y="4380567"/>
            <a:ext cx="990401" cy="738664"/>
          </a:xfrm>
          <a:prstGeom prst="rect">
            <a:avLst/>
          </a:prstGeom>
          <a:noFill/>
        </p:spPr>
        <p:txBody>
          <a:bodyPr wrap="square" rtlCol="0">
            <a:spAutoFit/>
          </a:bodyPr>
          <a:lstStyle/>
          <a:p>
            <a:pPr algn="ctr"/>
            <a:r>
              <a:rPr lang="en-US" sz="1400" b="1" dirty="0"/>
              <a:t>EBR/GZR</a:t>
            </a:r>
          </a:p>
          <a:p>
            <a:pPr algn="ctr"/>
            <a:r>
              <a:rPr lang="en-US" sz="1400" b="1" dirty="0"/>
              <a:t>+ SOF (12 wks)</a:t>
            </a:r>
          </a:p>
        </p:txBody>
      </p:sp>
      <p:sp>
        <p:nvSpPr>
          <p:cNvPr id="200" name="TextBox 199">
            <a:extLst>
              <a:ext uri="{FF2B5EF4-FFF2-40B4-BE49-F238E27FC236}">
                <a16:creationId xmlns:a16="http://schemas.microsoft.com/office/drawing/2014/main" id="{C2316874-4F4A-4D5A-AB73-2901946CB4CE}"/>
              </a:ext>
            </a:extLst>
          </p:cNvPr>
          <p:cNvSpPr txBox="1"/>
          <p:nvPr/>
        </p:nvSpPr>
        <p:spPr>
          <a:xfrm>
            <a:off x="1174111" y="4380567"/>
            <a:ext cx="990401" cy="738664"/>
          </a:xfrm>
          <a:prstGeom prst="rect">
            <a:avLst/>
          </a:prstGeom>
          <a:noFill/>
        </p:spPr>
        <p:txBody>
          <a:bodyPr wrap="square" rtlCol="0">
            <a:spAutoFit/>
          </a:bodyPr>
          <a:lstStyle/>
          <a:p>
            <a:pPr algn="ctr"/>
            <a:r>
              <a:rPr lang="en-US" sz="1400" b="1" dirty="0"/>
              <a:t>EBR/GZR</a:t>
            </a:r>
          </a:p>
          <a:p>
            <a:pPr algn="ctr"/>
            <a:r>
              <a:rPr lang="en-US" sz="1400" b="1" dirty="0"/>
              <a:t>+ SOF </a:t>
            </a:r>
            <a:br>
              <a:rPr lang="en-US" sz="1400" b="1" dirty="0"/>
            </a:br>
            <a:r>
              <a:rPr lang="en-US" sz="1400" b="1" dirty="0"/>
              <a:t>(8 wks)</a:t>
            </a:r>
          </a:p>
        </p:txBody>
      </p:sp>
      <p:sp>
        <p:nvSpPr>
          <p:cNvPr id="201" name="TextBox 200">
            <a:extLst>
              <a:ext uri="{FF2B5EF4-FFF2-40B4-BE49-F238E27FC236}">
                <a16:creationId xmlns:a16="http://schemas.microsoft.com/office/drawing/2014/main" id="{7E34566C-37B7-4697-9E35-D785FCA19253}"/>
              </a:ext>
            </a:extLst>
          </p:cNvPr>
          <p:cNvSpPr txBox="1"/>
          <p:nvPr/>
        </p:nvSpPr>
        <p:spPr>
          <a:xfrm>
            <a:off x="304801" y="5390940"/>
            <a:ext cx="1234422" cy="307777"/>
          </a:xfrm>
          <a:prstGeom prst="rect">
            <a:avLst/>
          </a:prstGeom>
          <a:noFill/>
        </p:spPr>
        <p:txBody>
          <a:bodyPr wrap="square" rtlCol="0">
            <a:spAutoFit/>
          </a:bodyPr>
          <a:lstStyle/>
          <a:p>
            <a:pPr algn="ctr"/>
            <a:r>
              <a:rPr lang="en-US" sz="1400" b="0" dirty="0"/>
              <a:t>Relapse, n</a:t>
            </a:r>
          </a:p>
        </p:txBody>
      </p:sp>
      <p:sp>
        <p:nvSpPr>
          <p:cNvPr id="202" name="TextBox 201">
            <a:extLst>
              <a:ext uri="{FF2B5EF4-FFF2-40B4-BE49-F238E27FC236}">
                <a16:creationId xmlns:a16="http://schemas.microsoft.com/office/drawing/2014/main" id="{ACDCF5E6-E298-4A76-9FF5-39209398F486}"/>
              </a:ext>
            </a:extLst>
          </p:cNvPr>
          <p:cNvSpPr txBox="1"/>
          <p:nvPr/>
        </p:nvSpPr>
        <p:spPr>
          <a:xfrm>
            <a:off x="1484922" y="5376052"/>
            <a:ext cx="398106" cy="307777"/>
          </a:xfrm>
          <a:prstGeom prst="rect">
            <a:avLst/>
          </a:prstGeom>
          <a:noFill/>
        </p:spPr>
        <p:txBody>
          <a:bodyPr wrap="square" rtlCol="0">
            <a:spAutoFit/>
          </a:bodyPr>
          <a:lstStyle/>
          <a:p>
            <a:pPr algn="ctr"/>
            <a:r>
              <a:rPr lang="en-US" sz="1400" b="0" dirty="0"/>
              <a:t>2</a:t>
            </a:r>
          </a:p>
        </p:txBody>
      </p:sp>
      <p:sp>
        <p:nvSpPr>
          <p:cNvPr id="203" name="TextBox 202">
            <a:extLst>
              <a:ext uri="{FF2B5EF4-FFF2-40B4-BE49-F238E27FC236}">
                <a16:creationId xmlns:a16="http://schemas.microsoft.com/office/drawing/2014/main" id="{553B9611-C4C8-4FFA-BB84-EA2E129C18F9}"/>
              </a:ext>
            </a:extLst>
          </p:cNvPr>
          <p:cNvSpPr txBox="1"/>
          <p:nvPr/>
        </p:nvSpPr>
        <p:spPr>
          <a:xfrm>
            <a:off x="2367009" y="5387245"/>
            <a:ext cx="398106" cy="307777"/>
          </a:xfrm>
          <a:prstGeom prst="rect">
            <a:avLst/>
          </a:prstGeom>
          <a:noFill/>
        </p:spPr>
        <p:txBody>
          <a:bodyPr wrap="square" rtlCol="0">
            <a:spAutoFit/>
          </a:bodyPr>
          <a:lstStyle/>
          <a:p>
            <a:pPr algn="ctr"/>
            <a:r>
              <a:rPr lang="en-US" sz="1400" b="0" dirty="0"/>
              <a:t>0</a:t>
            </a:r>
          </a:p>
        </p:txBody>
      </p:sp>
      <p:sp>
        <p:nvSpPr>
          <p:cNvPr id="204" name="TextBox 203">
            <a:extLst>
              <a:ext uri="{FF2B5EF4-FFF2-40B4-BE49-F238E27FC236}">
                <a16:creationId xmlns:a16="http://schemas.microsoft.com/office/drawing/2014/main" id="{C38BFD7E-E4A9-4573-8C5B-D125AE32D52B}"/>
              </a:ext>
            </a:extLst>
          </p:cNvPr>
          <p:cNvSpPr txBox="1"/>
          <p:nvPr/>
        </p:nvSpPr>
        <p:spPr>
          <a:xfrm>
            <a:off x="3324010" y="5387244"/>
            <a:ext cx="398106" cy="307777"/>
          </a:xfrm>
          <a:prstGeom prst="rect">
            <a:avLst/>
          </a:prstGeom>
          <a:noFill/>
        </p:spPr>
        <p:txBody>
          <a:bodyPr wrap="square" rtlCol="0">
            <a:spAutoFit/>
          </a:bodyPr>
          <a:lstStyle/>
          <a:p>
            <a:pPr algn="ctr"/>
            <a:r>
              <a:rPr lang="en-US" sz="1400" b="0" dirty="0"/>
              <a:t>0</a:t>
            </a:r>
          </a:p>
        </p:txBody>
      </p:sp>
      <p:sp>
        <p:nvSpPr>
          <p:cNvPr id="205" name="TextBox 204">
            <a:extLst>
              <a:ext uri="{FF2B5EF4-FFF2-40B4-BE49-F238E27FC236}">
                <a16:creationId xmlns:a16="http://schemas.microsoft.com/office/drawing/2014/main" id="{E451771A-A0E0-41D0-B9F1-50A70A3D7269}"/>
              </a:ext>
            </a:extLst>
          </p:cNvPr>
          <p:cNvSpPr txBox="1"/>
          <p:nvPr/>
        </p:nvSpPr>
        <p:spPr>
          <a:xfrm>
            <a:off x="4238240" y="5381559"/>
            <a:ext cx="398106" cy="307777"/>
          </a:xfrm>
          <a:prstGeom prst="rect">
            <a:avLst/>
          </a:prstGeom>
          <a:noFill/>
        </p:spPr>
        <p:txBody>
          <a:bodyPr wrap="square" rtlCol="0">
            <a:spAutoFit/>
          </a:bodyPr>
          <a:lstStyle/>
          <a:p>
            <a:pPr algn="ctr"/>
            <a:r>
              <a:rPr lang="en-US" sz="1400" b="0" dirty="0"/>
              <a:t>0</a:t>
            </a:r>
          </a:p>
        </p:txBody>
      </p:sp>
      <p:sp>
        <p:nvSpPr>
          <p:cNvPr id="206" name="TextBox 205">
            <a:extLst>
              <a:ext uri="{FF2B5EF4-FFF2-40B4-BE49-F238E27FC236}">
                <a16:creationId xmlns:a16="http://schemas.microsoft.com/office/drawing/2014/main" id="{77E9DB76-A3DE-413C-ACA6-B55B546A162F}"/>
              </a:ext>
            </a:extLst>
          </p:cNvPr>
          <p:cNvSpPr txBox="1"/>
          <p:nvPr/>
        </p:nvSpPr>
        <p:spPr>
          <a:xfrm>
            <a:off x="5195241" y="5381558"/>
            <a:ext cx="398106" cy="307777"/>
          </a:xfrm>
          <a:prstGeom prst="rect">
            <a:avLst/>
          </a:prstGeom>
          <a:noFill/>
        </p:spPr>
        <p:txBody>
          <a:bodyPr wrap="square" rtlCol="0">
            <a:spAutoFit/>
          </a:bodyPr>
          <a:lstStyle/>
          <a:p>
            <a:pPr algn="ctr"/>
            <a:r>
              <a:rPr lang="en-US" sz="1400" b="0" dirty="0"/>
              <a:t>0</a:t>
            </a:r>
          </a:p>
        </p:txBody>
      </p:sp>
      <p:sp>
        <p:nvSpPr>
          <p:cNvPr id="207" name="Rectangle 206">
            <a:extLst>
              <a:ext uri="{FF2B5EF4-FFF2-40B4-BE49-F238E27FC236}">
                <a16:creationId xmlns:a16="http://schemas.microsoft.com/office/drawing/2014/main" id="{95AD0328-C160-4716-8A58-204ECC2584D3}"/>
              </a:ext>
            </a:extLst>
          </p:cNvPr>
          <p:cNvSpPr/>
          <p:nvPr/>
        </p:nvSpPr>
        <p:spPr bwMode="auto">
          <a:xfrm>
            <a:off x="1365200" y="1977513"/>
            <a:ext cx="221456" cy="221456"/>
          </a:xfrm>
          <a:prstGeom prst="rect">
            <a:avLst/>
          </a:prstGeom>
          <a:solidFill>
            <a:schemeClr val="accent2"/>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208" name="TextBox 207">
            <a:extLst>
              <a:ext uri="{FF2B5EF4-FFF2-40B4-BE49-F238E27FC236}">
                <a16:creationId xmlns:a16="http://schemas.microsoft.com/office/drawing/2014/main" id="{B0137530-2E03-4631-B6AB-1E9D2702D1CC}"/>
              </a:ext>
            </a:extLst>
          </p:cNvPr>
          <p:cNvSpPr txBox="1"/>
          <p:nvPr/>
        </p:nvSpPr>
        <p:spPr>
          <a:xfrm>
            <a:off x="1554383" y="1943362"/>
            <a:ext cx="1561328" cy="307777"/>
          </a:xfrm>
          <a:prstGeom prst="rect">
            <a:avLst/>
          </a:prstGeom>
          <a:noFill/>
        </p:spPr>
        <p:txBody>
          <a:bodyPr wrap="square" rtlCol="0">
            <a:spAutoFit/>
          </a:bodyPr>
          <a:lstStyle/>
          <a:p>
            <a:r>
              <a:rPr lang="en-US" sz="1400" b="0" dirty="0"/>
              <a:t>Treatment naive</a:t>
            </a:r>
          </a:p>
        </p:txBody>
      </p:sp>
      <p:sp>
        <p:nvSpPr>
          <p:cNvPr id="209" name="Rectangle 208">
            <a:extLst>
              <a:ext uri="{FF2B5EF4-FFF2-40B4-BE49-F238E27FC236}">
                <a16:creationId xmlns:a16="http://schemas.microsoft.com/office/drawing/2014/main" id="{A69CD382-2046-4671-B77A-BF9E35F03EC9}"/>
              </a:ext>
            </a:extLst>
          </p:cNvPr>
          <p:cNvSpPr/>
          <p:nvPr/>
        </p:nvSpPr>
        <p:spPr bwMode="auto">
          <a:xfrm>
            <a:off x="3174679" y="1980703"/>
            <a:ext cx="221456" cy="221456"/>
          </a:xfrm>
          <a:prstGeom prst="rect">
            <a:avLst/>
          </a:prstGeom>
          <a:solidFill>
            <a:schemeClr val="accent3"/>
          </a:solidFill>
          <a:ln>
            <a:no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210" name="TextBox 209">
            <a:extLst>
              <a:ext uri="{FF2B5EF4-FFF2-40B4-BE49-F238E27FC236}">
                <a16:creationId xmlns:a16="http://schemas.microsoft.com/office/drawing/2014/main" id="{00E8711A-2866-48A5-ACED-488E29EDA311}"/>
              </a:ext>
            </a:extLst>
          </p:cNvPr>
          <p:cNvSpPr txBox="1"/>
          <p:nvPr/>
        </p:nvSpPr>
        <p:spPr>
          <a:xfrm>
            <a:off x="3363862" y="1946552"/>
            <a:ext cx="2117578" cy="307777"/>
          </a:xfrm>
          <a:prstGeom prst="rect">
            <a:avLst/>
          </a:prstGeom>
          <a:noFill/>
        </p:spPr>
        <p:txBody>
          <a:bodyPr wrap="square" rtlCol="0">
            <a:spAutoFit/>
          </a:bodyPr>
          <a:lstStyle/>
          <a:p>
            <a:r>
              <a:rPr lang="en-US" sz="1400" b="0" dirty="0"/>
              <a:t>Treatment experienced</a:t>
            </a:r>
          </a:p>
        </p:txBody>
      </p:sp>
      <p:sp>
        <p:nvSpPr>
          <p:cNvPr id="211" name="TextBox 210">
            <a:extLst>
              <a:ext uri="{FF2B5EF4-FFF2-40B4-BE49-F238E27FC236}">
                <a16:creationId xmlns:a16="http://schemas.microsoft.com/office/drawing/2014/main" id="{6AC0C820-F456-4BD0-9839-14FB5FC2999D}"/>
              </a:ext>
            </a:extLst>
          </p:cNvPr>
          <p:cNvSpPr txBox="1"/>
          <p:nvPr/>
        </p:nvSpPr>
        <p:spPr>
          <a:xfrm rot="16200000">
            <a:off x="5546325" y="3339060"/>
            <a:ext cx="1312621" cy="369332"/>
          </a:xfrm>
          <a:prstGeom prst="rect">
            <a:avLst/>
          </a:prstGeom>
          <a:noFill/>
        </p:spPr>
        <p:txBody>
          <a:bodyPr wrap="square" rtlCol="0">
            <a:spAutoFit/>
          </a:bodyPr>
          <a:lstStyle/>
          <a:p>
            <a:pPr algn="ctr">
              <a:buNone/>
            </a:pPr>
            <a:r>
              <a:rPr lang="en-US" b="1" dirty="0"/>
              <a:t>SVR (%)</a:t>
            </a:r>
          </a:p>
        </p:txBody>
      </p:sp>
      <p:cxnSp>
        <p:nvCxnSpPr>
          <p:cNvPr id="212" name="Straight Connector 211">
            <a:extLst>
              <a:ext uri="{FF2B5EF4-FFF2-40B4-BE49-F238E27FC236}">
                <a16:creationId xmlns:a16="http://schemas.microsoft.com/office/drawing/2014/main" id="{C70FFE01-2092-42F6-8925-3895BF4BA302}"/>
              </a:ext>
            </a:extLst>
          </p:cNvPr>
          <p:cNvCxnSpPr>
            <a:cxnSpLocks/>
          </p:cNvCxnSpPr>
          <p:nvPr/>
        </p:nvCxnSpPr>
        <p:spPr bwMode="auto">
          <a:xfrm>
            <a:off x="6670607" y="2283695"/>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13" name="Straight Connector 212">
            <a:extLst>
              <a:ext uri="{FF2B5EF4-FFF2-40B4-BE49-F238E27FC236}">
                <a16:creationId xmlns:a16="http://schemas.microsoft.com/office/drawing/2014/main" id="{F17B2E21-5305-41F6-8266-FA9494652002}"/>
              </a:ext>
            </a:extLst>
          </p:cNvPr>
          <p:cNvCxnSpPr>
            <a:cxnSpLocks/>
          </p:cNvCxnSpPr>
          <p:nvPr/>
        </p:nvCxnSpPr>
        <p:spPr bwMode="auto">
          <a:xfrm>
            <a:off x="6670607" y="2765080"/>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14" name="Straight Connector 213">
            <a:extLst>
              <a:ext uri="{FF2B5EF4-FFF2-40B4-BE49-F238E27FC236}">
                <a16:creationId xmlns:a16="http://schemas.microsoft.com/office/drawing/2014/main" id="{DB05EC8B-E03A-484F-B7F7-B358A7A40DCC}"/>
              </a:ext>
            </a:extLst>
          </p:cNvPr>
          <p:cNvCxnSpPr>
            <a:cxnSpLocks/>
          </p:cNvCxnSpPr>
          <p:nvPr/>
        </p:nvCxnSpPr>
        <p:spPr bwMode="auto">
          <a:xfrm>
            <a:off x="6670607" y="3246465"/>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15" name="Straight Connector 214">
            <a:extLst>
              <a:ext uri="{FF2B5EF4-FFF2-40B4-BE49-F238E27FC236}">
                <a16:creationId xmlns:a16="http://schemas.microsoft.com/office/drawing/2014/main" id="{5ED92D5A-6DB9-4BA8-9A8A-4D583698EBF0}"/>
              </a:ext>
            </a:extLst>
          </p:cNvPr>
          <p:cNvCxnSpPr>
            <a:cxnSpLocks/>
          </p:cNvCxnSpPr>
          <p:nvPr/>
        </p:nvCxnSpPr>
        <p:spPr bwMode="auto">
          <a:xfrm>
            <a:off x="6670607" y="3727850"/>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16" name="Straight Connector 215">
            <a:extLst>
              <a:ext uri="{FF2B5EF4-FFF2-40B4-BE49-F238E27FC236}">
                <a16:creationId xmlns:a16="http://schemas.microsoft.com/office/drawing/2014/main" id="{DF1F100B-A272-42FD-A060-FC75DD94B32C}"/>
              </a:ext>
            </a:extLst>
          </p:cNvPr>
          <p:cNvCxnSpPr>
            <a:cxnSpLocks/>
          </p:cNvCxnSpPr>
          <p:nvPr/>
        </p:nvCxnSpPr>
        <p:spPr bwMode="auto">
          <a:xfrm>
            <a:off x="6670607" y="4209234"/>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17" name="Straight Connector 216">
            <a:extLst>
              <a:ext uri="{FF2B5EF4-FFF2-40B4-BE49-F238E27FC236}">
                <a16:creationId xmlns:a16="http://schemas.microsoft.com/office/drawing/2014/main" id="{CD0F9180-5DED-44D2-92FE-A63BFA713078}"/>
              </a:ext>
            </a:extLst>
          </p:cNvPr>
          <p:cNvCxnSpPr>
            <a:cxnSpLocks/>
          </p:cNvCxnSpPr>
          <p:nvPr/>
        </p:nvCxnSpPr>
        <p:spPr bwMode="auto">
          <a:xfrm>
            <a:off x="6670607" y="4698856"/>
            <a:ext cx="59001" cy="0"/>
          </a:xfrm>
          <a:prstGeom prst="line">
            <a:avLst/>
          </a:prstGeom>
          <a:noFill/>
          <a:ln w="28575" cap="flat" cmpd="sng" algn="ctr">
            <a:solidFill>
              <a:schemeClr val="tx1"/>
            </a:solidFill>
            <a:prstDash val="solid"/>
            <a:round/>
            <a:headEnd type="none" w="med" len="med"/>
            <a:tailEnd type="none" w="med" len="med"/>
          </a:ln>
          <a:effectLst/>
        </p:spPr>
      </p:cxnSp>
      <p:sp>
        <p:nvSpPr>
          <p:cNvPr id="218" name="TextBox 217">
            <a:extLst>
              <a:ext uri="{FF2B5EF4-FFF2-40B4-BE49-F238E27FC236}">
                <a16:creationId xmlns:a16="http://schemas.microsoft.com/office/drawing/2014/main" id="{766C3FFC-D644-45DF-81DA-DA7D8C1C3679}"/>
              </a:ext>
            </a:extLst>
          </p:cNvPr>
          <p:cNvSpPr txBox="1"/>
          <p:nvPr/>
        </p:nvSpPr>
        <p:spPr>
          <a:xfrm>
            <a:off x="6256392" y="2128850"/>
            <a:ext cx="451290" cy="309689"/>
          </a:xfrm>
          <a:prstGeom prst="rect">
            <a:avLst/>
          </a:prstGeom>
          <a:noFill/>
        </p:spPr>
        <p:txBody>
          <a:bodyPr wrap="none" rtlCol="0">
            <a:spAutoFit/>
          </a:bodyPr>
          <a:lstStyle/>
          <a:p>
            <a:pPr algn="r"/>
            <a:r>
              <a:rPr lang="en-US" sz="1600" b="0" dirty="0"/>
              <a:t>100</a:t>
            </a:r>
          </a:p>
        </p:txBody>
      </p:sp>
      <p:sp>
        <p:nvSpPr>
          <p:cNvPr id="219" name="TextBox 218">
            <a:extLst>
              <a:ext uri="{FF2B5EF4-FFF2-40B4-BE49-F238E27FC236}">
                <a16:creationId xmlns:a16="http://schemas.microsoft.com/office/drawing/2014/main" id="{038229D2-3EE4-4B3F-BEED-5D750F16528D}"/>
              </a:ext>
            </a:extLst>
          </p:cNvPr>
          <p:cNvSpPr txBox="1"/>
          <p:nvPr/>
        </p:nvSpPr>
        <p:spPr>
          <a:xfrm>
            <a:off x="6362340" y="2600572"/>
            <a:ext cx="353661" cy="309689"/>
          </a:xfrm>
          <a:prstGeom prst="rect">
            <a:avLst/>
          </a:prstGeom>
          <a:noFill/>
        </p:spPr>
        <p:txBody>
          <a:bodyPr wrap="none" rtlCol="0">
            <a:spAutoFit/>
          </a:bodyPr>
          <a:lstStyle/>
          <a:p>
            <a:pPr algn="r"/>
            <a:r>
              <a:rPr lang="en-US" sz="1600" b="0" dirty="0"/>
              <a:t>80</a:t>
            </a:r>
          </a:p>
        </p:txBody>
      </p:sp>
      <p:sp>
        <p:nvSpPr>
          <p:cNvPr id="220" name="TextBox 219">
            <a:extLst>
              <a:ext uri="{FF2B5EF4-FFF2-40B4-BE49-F238E27FC236}">
                <a16:creationId xmlns:a16="http://schemas.microsoft.com/office/drawing/2014/main" id="{C09082FA-564C-4DF9-BC11-3EBADD2B19B4}"/>
              </a:ext>
            </a:extLst>
          </p:cNvPr>
          <p:cNvSpPr txBox="1"/>
          <p:nvPr/>
        </p:nvSpPr>
        <p:spPr>
          <a:xfrm>
            <a:off x="6354180" y="3086046"/>
            <a:ext cx="353661" cy="309689"/>
          </a:xfrm>
          <a:prstGeom prst="rect">
            <a:avLst/>
          </a:prstGeom>
          <a:noFill/>
        </p:spPr>
        <p:txBody>
          <a:bodyPr wrap="none" rtlCol="0">
            <a:spAutoFit/>
          </a:bodyPr>
          <a:lstStyle/>
          <a:p>
            <a:pPr algn="r"/>
            <a:r>
              <a:rPr lang="en-US" sz="1600" b="0" dirty="0"/>
              <a:t>60</a:t>
            </a:r>
          </a:p>
        </p:txBody>
      </p:sp>
      <p:sp>
        <p:nvSpPr>
          <p:cNvPr id="221" name="TextBox 220">
            <a:extLst>
              <a:ext uri="{FF2B5EF4-FFF2-40B4-BE49-F238E27FC236}">
                <a16:creationId xmlns:a16="http://schemas.microsoft.com/office/drawing/2014/main" id="{795DC6CE-4EBA-4804-A54D-EA3236156167}"/>
              </a:ext>
            </a:extLst>
          </p:cNvPr>
          <p:cNvSpPr txBox="1"/>
          <p:nvPr/>
        </p:nvSpPr>
        <p:spPr>
          <a:xfrm>
            <a:off x="6362499" y="3566761"/>
            <a:ext cx="353661" cy="309689"/>
          </a:xfrm>
          <a:prstGeom prst="rect">
            <a:avLst/>
          </a:prstGeom>
          <a:noFill/>
        </p:spPr>
        <p:txBody>
          <a:bodyPr wrap="none" rtlCol="0">
            <a:spAutoFit/>
          </a:bodyPr>
          <a:lstStyle/>
          <a:p>
            <a:pPr algn="r"/>
            <a:r>
              <a:rPr lang="en-US" sz="1600" b="0" dirty="0"/>
              <a:t>40</a:t>
            </a:r>
          </a:p>
        </p:txBody>
      </p:sp>
      <p:sp>
        <p:nvSpPr>
          <p:cNvPr id="222" name="TextBox 221">
            <a:extLst>
              <a:ext uri="{FF2B5EF4-FFF2-40B4-BE49-F238E27FC236}">
                <a16:creationId xmlns:a16="http://schemas.microsoft.com/office/drawing/2014/main" id="{CC72ED16-E215-467D-9AEA-DFCE1841E094}"/>
              </a:ext>
            </a:extLst>
          </p:cNvPr>
          <p:cNvSpPr txBox="1"/>
          <p:nvPr/>
        </p:nvSpPr>
        <p:spPr>
          <a:xfrm>
            <a:off x="6360763" y="4054389"/>
            <a:ext cx="353661" cy="309689"/>
          </a:xfrm>
          <a:prstGeom prst="rect">
            <a:avLst/>
          </a:prstGeom>
          <a:noFill/>
        </p:spPr>
        <p:txBody>
          <a:bodyPr wrap="none" rtlCol="0">
            <a:spAutoFit/>
          </a:bodyPr>
          <a:lstStyle/>
          <a:p>
            <a:pPr algn="r"/>
            <a:r>
              <a:rPr lang="en-US" sz="1600" b="0" dirty="0"/>
              <a:t>20</a:t>
            </a:r>
          </a:p>
        </p:txBody>
      </p:sp>
      <p:sp>
        <p:nvSpPr>
          <p:cNvPr id="223" name="TextBox 222">
            <a:extLst>
              <a:ext uri="{FF2B5EF4-FFF2-40B4-BE49-F238E27FC236}">
                <a16:creationId xmlns:a16="http://schemas.microsoft.com/office/drawing/2014/main" id="{E98DCBF3-8330-4D01-91EF-303A30185620}"/>
              </a:ext>
            </a:extLst>
          </p:cNvPr>
          <p:cNvSpPr txBox="1"/>
          <p:nvPr/>
        </p:nvSpPr>
        <p:spPr>
          <a:xfrm>
            <a:off x="6466710" y="4535105"/>
            <a:ext cx="256033" cy="309689"/>
          </a:xfrm>
          <a:prstGeom prst="rect">
            <a:avLst/>
          </a:prstGeom>
          <a:noFill/>
        </p:spPr>
        <p:txBody>
          <a:bodyPr wrap="none" rtlCol="0">
            <a:spAutoFit/>
          </a:bodyPr>
          <a:lstStyle/>
          <a:p>
            <a:pPr algn="r"/>
            <a:r>
              <a:rPr lang="en-US" sz="1600" b="0" dirty="0"/>
              <a:t>0</a:t>
            </a:r>
          </a:p>
        </p:txBody>
      </p:sp>
      <p:sp>
        <p:nvSpPr>
          <p:cNvPr id="224" name="Rectangle 223">
            <a:extLst>
              <a:ext uri="{FF2B5EF4-FFF2-40B4-BE49-F238E27FC236}">
                <a16:creationId xmlns:a16="http://schemas.microsoft.com/office/drawing/2014/main" id="{C3AE8C8F-38D2-4F31-BBC2-F08A622026EF}"/>
              </a:ext>
            </a:extLst>
          </p:cNvPr>
          <p:cNvSpPr/>
          <p:nvPr/>
        </p:nvSpPr>
        <p:spPr bwMode="auto">
          <a:xfrm>
            <a:off x="7035234" y="2287553"/>
            <a:ext cx="496864" cy="2403574"/>
          </a:xfrm>
          <a:prstGeom prst="rect">
            <a:avLst/>
          </a:prstGeom>
          <a:solidFill>
            <a:schemeClr val="accent2"/>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225" name="TextBox 224">
            <a:extLst>
              <a:ext uri="{FF2B5EF4-FFF2-40B4-BE49-F238E27FC236}">
                <a16:creationId xmlns:a16="http://schemas.microsoft.com/office/drawing/2014/main" id="{9533B3B9-7EC3-44AA-8AF9-939661DB094E}"/>
              </a:ext>
            </a:extLst>
          </p:cNvPr>
          <p:cNvSpPr txBox="1"/>
          <p:nvPr/>
        </p:nvSpPr>
        <p:spPr>
          <a:xfrm>
            <a:off x="7036635" y="4105053"/>
            <a:ext cx="487509"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48/</a:t>
            </a:r>
          </a:p>
          <a:p>
            <a:pPr algn="ctr">
              <a:lnSpc>
                <a:spcPct val="90000"/>
              </a:lnSpc>
            </a:pPr>
            <a:r>
              <a:rPr lang="en-US" sz="1600" b="0" dirty="0">
                <a:solidFill>
                  <a:schemeClr val="bg2">
                    <a:lumMod val="10000"/>
                  </a:schemeClr>
                </a:solidFill>
              </a:rPr>
              <a:t>49</a:t>
            </a:r>
          </a:p>
        </p:txBody>
      </p:sp>
      <p:sp>
        <p:nvSpPr>
          <p:cNvPr id="226" name="TextBox 225">
            <a:extLst>
              <a:ext uri="{FF2B5EF4-FFF2-40B4-BE49-F238E27FC236}">
                <a16:creationId xmlns:a16="http://schemas.microsoft.com/office/drawing/2014/main" id="{2DDCA859-F9BF-44F6-BD2C-ED7F3909E58D}"/>
              </a:ext>
            </a:extLst>
          </p:cNvPr>
          <p:cNvSpPr txBox="1"/>
          <p:nvPr/>
        </p:nvSpPr>
        <p:spPr>
          <a:xfrm>
            <a:off x="7066564" y="1955163"/>
            <a:ext cx="427649" cy="338554"/>
          </a:xfrm>
          <a:prstGeom prst="rect">
            <a:avLst/>
          </a:prstGeom>
          <a:noFill/>
        </p:spPr>
        <p:txBody>
          <a:bodyPr wrap="square" rtlCol="0">
            <a:spAutoFit/>
          </a:bodyPr>
          <a:lstStyle/>
          <a:p>
            <a:pPr algn="ctr"/>
            <a:r>
              <a:rPr lang="en-US" sz="1600" b="1" dirty="0"/>
              <a:t>98</a:t>
            </a:r>
          </a:p>
        </p:txBody>
      </p:sp>
      <p:sp>
        <p:nvSpPr>
          <p:cNvPr id="227" name="TextBox 226">
            <a:extLst>
              <a:ext uri="{FF2B5EF4-FFF2-40B4-BE49-F238E27FC236}">
                <a16:creationId xmlns:a16="http://schemas.microsoft.com/office/drawing/2014/main" id="{49ED62A6-4EE6-42FA-AE47-0EAF335D9020}"/>
              </a:ext>
            </a:extLst>
          </p:cNvPr>
          <p:cNvSpPr txBox="1"/>
          <p:nvPr/>
        </p:nvSpPr>
        <p:spPr>
          <a:xfrm>
            <a:off x="6540829" y="4765414"/>
            <a:ext cx="1369860" cy="584775"/>
          </a:xfrm>
          <a:prstGeom prst="rect">
            <a:avLst/>
          </a:prstGeom>
          <a:noFill/>
        </p:spPr>
        <p:txBody>
          <a:bodyPr wrap="square" rtlCol="0">
            <a:spAutoFit/>
          </a:bodyPr>
          <a:lstStyle/>
          <a:p>
            <a:pPr algn="ctr"/>
            <a:r>
              <a:rPr lang="en-US" sz="1600" b="1" dirty="0"/>
              <a:t>NS5A RASs Present</a:t>
            </a:r>
          </a:p>
        </p:txBody>
      </p:sp>
      <p:sp>
        <p:nvSpPr>
          <p:cNvPr id="228" name="Freeform: Shape 227">
            <a:extLst>
              <a:ext uri="{FF2B5EF4-FFF2-40B4-BE49-F238E27FC236}">
                <a16:creationId xmlns:a16="http://schemas.microsoft.com/office/drawing/2014/main" id="{B8C88D21-438C-4E3D-8AB7-672D8F2AAED7}"/>
              </a:ext>
            </a:extLst>
          </p:cNvPr>
          <p:cNvSpPr/>
          <p:nvPr/>
        </p:nvSpPr>
        <p:spPr bwMode="auto">
          <a:xfrm>
            <a:off x="6724321" y="2272592"/>
            <a:ext cx="1109582" cy="2420192"/>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229" name="TextBox 228">
            <a:extLst>
              <a:ext uri="{FF2B5EF4-FFF2-40B4-BE49-F238E27FC236}">
                <a16:creationId xmlns:a16="http://schemas.microsoft.com/office/drawing/2014/main" id="{FA1D19CB-5483-4A00-A754-3E66585F5416}"/>
              </a:ext>
            </a:extLst>
          </p:cNvPr>
          <p:cNvSpPr txBox="1"/>
          <p:nvPr/>
        </p:nvSpPr>
        <p:spPr>
          <a:xfrm rot="16200000">
            <a:off x="9448391" y="3339060"/>
            <a:ext cx="1312621" cy="369332"/>
          </a:xfrm>
          <a:prstGeom prst="rect">
            <a:avLst/>
          </a:prstGeom>
          <a:noFill/>
        </p:spPr>
        <p:txBody>
          <a:bodyPr wrap="square" rtlCol="0">
            <a:spAutoFit/>
          </a:bodyPr>
          <a:lstStyle/>
          <a:p>
            <a:pPr algn="ctr">
              <a:buNone/>
            </a:pPr>
            <a:r>
              <a:rPr lang="en-US" b="1" dirty="0"/>
              <a:t>SVR</a:t>
            </a:r>
            <a:r>
              <a:rPr lang="en-US" dirty="0"/>
              <a:t> (%)</a:t>
            </a:r>
            <a:endParaRPr lang="en-US" b="1" dirty="0"/>
          </a:p>
        </p:txBody>
      </p:sp>
      <p:cxnSp>
        <p:nvCxnSpPr>
          <p:cNvPr id="230" name="Straight Connector 229">
            <a:extLst>
              <a:ext uri="{FF2B5EF4-FFF2-40B4-BE49-F238E27FC236}">
                <a16:creationId xmlns:a16="http://schemas.microsoft.com/office/drawing/2014/main" id="{99374A5A-98C5-49E2-96EB-B65347ED62D7}"/>
              </a:ext>
            </a:extLst>
          </p:cNvPr>
          <p:cNvCxnSpPr>
            <a:cxnSpLocks/>
          </p:cNvCxnSpPr>
          <p:nvPr/>
        </p:nvCxnSpPr>
        <p:spPr bwMode="auto">
          <a:xfrm>
            <a:off x="10572673" y="2283695"/>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31" name="Straight Connector 230">
            <a:extLst>
              <a:ext uri="{FF2B5EF4-FFF2-40B4-BE49-F238E27FC236}">
                <a16:creationId xmlns:a16="http://schemas.microsoft.com/office/drawing/2014/main" id="{0D015E53-E3B9-431F-85CA-783BEDB4BCB9}"/>
              </a:ext>
            </a:extLst>
          </p:cNvPr>
          <p:cNvCxnSpPr>
            <a:cxnSpLocks/>
          </p:cNvCxnSpPr>
          <p:nvPr/>
        </p:nvCxnSpPr>
        <p:spPr bwMode="auto">
          <a:xfrm>
            <a:off x="10572673" y="2765080"/>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32" name="Straight Connector 231">
            <a:extLst>
              <a:ext uri="{FF2B5EF4-FFF2-40B4-BE49-F238E27FC236}">
                <a16:creationId xmlns:a16="http://schemas.microsoft.com/office/drawing/2014/main" id="{6C65CB12-14CB-48CB-8706-55EFF4B1C750}"/>
              </a:ext>
            </a:extLst>
          </p:cNvPr>
          <p:cNvCxnSpPr>
            <a:cxnSpLocks/>
          </p:cNvCxnSpPr>
          <p:nvPr/>
        </p:nvCxnSpPr>
        <p:spPr bwMode="auto">
          <a:xfrm>
            <a:off x="10572673" y="3246465"/>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33" name="Straight Connector 232">
            <a:extLst>
              <a:ext uri="{FF2B5EF4-FFF2-40B4-BE49-F238E27FC236}">
                <a16:creationId xmlns:a16="http://schemas.microsoft.com/office/drawing/2014/main" id="{940375B1-7D58-49FE-B978-8AAE171F7FC5}"/>
              </a:ext>
            </a:extLst>
          </p:cNvPr>
          <p:cNvCxnSpPr>
            <a:cxnSpLocks/>
          </p:cNvCxnSpPr>
          <p:nvPr/>
        </p:nvCxnSpPr>
        <p:spPr bwMode="auto">
          <a:xfrm>
            <a:off x="10572673" y="3727850"/>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34" name="Straight Connector 233">
            <a:extLst>
              <a:ext uri="{FF2B5EF4-FFF2-40B4-BE49-F238E27FC236}">
                <a16:creationId xmlns:a16="http://schemas.microsoft.com/office/drawing/2014/main" id="{E9B27F33-7205-409E-BB80-4F4376A42384}"/>
              </a:ext>
            </a:extLst>
          </p:cNvPr>
          <p:cNvCxnSpPr>
            <a:cxnSpLocks/>
          </p:cNvCxnSpPr>
          <p:nvPr/>
        </p:nvCxnSpPr>
        <p:spPr bwMode="auto">
          <a:xfrm>
            <a:off x="10572673" y="4209234"/>
            <a:ext cx="59001" cy="0"/>
          </a:xfrm>
          <a:prstGeom prst="line">
            <a:avLst/>
          </a:prstGeom>
          <a:noFill/>
          <a:ln w="28575" cap="flat" cmpd="sng" algn="ctr">
            <a:solidFill>
              <a:schemeClr val="tx1"/>
            </a:solidFill>
            <a:prstDash val="solid"/>
            <a:round/>
            <a:headEnd type="none" w="med" len="med"/>
            <a:tailEnd type="none" w="med" len="med"/>
          </a:ln>
          <a:effectLst/>
        </p:spPr>
      </p:cxnSp>
      <p:cxnSp>
        <p:nvCxnSpPr>
          <p:cNvPr id="235" name="Straight Connector 234">
            <a:extLst>
              <a:ext uri="{FF2B5EF4-FFF2-40B4-BE49-F238E27FC236}">
                <a16:creationId xmlns:a16="http://schemas.microsoft.com/office/drawing/2014/main" id="{0F00EC2F-713A-4DFE-9B5D-37421C16B74B}"/>
              </a:ext>
            </a:extLst>
          </p:cNvPr>
          <p:cNvCxnSpPr>
            <a:cxnSpLocks/>
          </p:cNvCxnSpPr>
          <p:nvPr/>
        </p:nvCxnSpPr>
        <p:spPr bwMode="auto">
          <a:xfrm>
            <a:off x="10572673" y="4698856"/>
            <a:ext cx="59001" cy="0"/>
          </a:xfrm>
          <a:prstGeom prst="line">
            <a:avLst/>
          </a:prstGeom>
          <a:noFill/>
          <a:ln w="28575" cap="flat" cmpd="sng" algn="ctr">
            <a:solidFill>
              <a:schemeClr val="tx1"/>
            </a:solidFill>
            <a:prstDash val="solid"/>
            <a:round/>
            <a:headEnd type="none" w="med" len="med"/>
            <a:tailEnd type="none" w="med" len="med"/>
          </a:ln>
          <a:effectLst/>
        </p:spPr>
      </p:cxnSp>
      <p:sp>
        <p:nvSpPr>
          <p:cNvPr id="236" name="TextBox 235">
            <a:extLst>
              <a:ext uri="{FF2B5EF4-FFF2-40B4-BE49-F238E27FC236}">
                <a16:creationId xmlns:a16="http://schemas.microsoft.com/office/drawing/2014/main" id="{78D2079C-909C-48D0-AFD4-6CD7B60FBBE4}"/>
              </a:ext>
            </a:extLst>
          </p:cNvPr>
          <p:cNvSpPr txBox="1"/>
          <p:nvPr/>
        </p:nvSpPr>
        <p:spPr>
          <a:xfrm>
            <a:off x="10158458" y="2128850"/>
            <a:ext cx="451290" cy="309689"/>
          </a:xfrm>
          <a:prstGeom prst="rect">
            <a:avLst/>
          </a:prstGeom>
          <a:noFill/>
        </p:spPr>
        <p:txBody>
          <a:bodyPr wrap="none" rtlCol="0">
            <a:spAutoFit/>
          </a:bodyPr>
          <a:lstStyle/>
          <a:p>
            <a:pPr algn="r"/>
            <a:r>
              <a:rPr lang="en-US" sz="1600" b="0" dirty="0"/>
              <a:t>100</a:t>
            </a:r>
          </a:p>
        </p:txBody>
      </p:sp>
      <p:sp>
        <p:nvSpPr>
          <p:cNvPr id="237" name="TextBox 236">
            <a:extLst>
              <a:ext uri="{FF2B5EF4-FFF2-40B4-BE49-F238E27FC236}">
                <a16:creationId xmlns:a16="http://schemas.microsoft.com/office/drawing/2014/main" id="{140C80EB-C611-49FA-A80B-44ADC9C6E2AC}"/>
              </a:ext>
            </a:extLst>
          </p:cNvPr>
          <p:cNvSpPr txBox="1"/>
          <p:nvPr/>
        </p:nvSpPr>
        <p:spPr>
          <a:xfrm>
            <a:off x="10264406" y="2600572"/>
            <a:ext cx="353661" cy="309689"/>
          </a:xfrm>
          <a:prstGeom prst="rect">
            <a:avLst/>
          </a:prstGeom>
          <a:noFill/>
        </p:spPr>
        <p:txBody>
          <a:bodyPr wrap="none" rtlCol="0">
            <a:spAutoFit/>
          </a:bodyPr>
          <a:lstStyle/>
          <a:p>
            <a:pPr algn="r"/>
            <a:r>
              <a:rPr lang="en-US" sz="1600" b="0" dirty="0"/>
              <a:t>80</a:t>
            </a:r>
          </a:p>
        </p:txBody>
      </p:sp>
      <p:sp>
        <p:nvSpPr>
          <p:cNvPr id="238" name="TextBox 237">
            <a:extLst>
              <a:ext uri="{FF2B5EF4-FFF2-40B4-BE49-F238E27FC236}">
                <a16:creationId xmlns:a16="http://schemas.microsoft.com/office/drawing/2014/main" id="{5545847F-3D08-42D5-A75D-C610C51DAB1A}"/>
              </a:ext>
            </a:extLst>
          </p:cNvPr>
          <p:cNvSpPr txBox="1"/>
          <p:nvPr/>
        </p:nvSpPr>
        <p:spPr>
          <a:xfrm>
            <a:off x="10256246" y="3086046"/>
            <a:ext cx="353661" cy="309689"/>
          </a:xfrm>
          <a:prstGeom prst="rect">
            <a:avLst/>
          </a:prstGeom>
          <a:noFill/>
        </p:spPr>
        <p:txBody>
          <a:bodyPr wrap="none" rtlCol="0">
            <a:spAutoFit/>
          </a:bodyPr>
          <a:lstStyle/>
          <a:p>
            <a:pPr algn="r"/>
            <a:r>
              <a:rPr lang="en-US" sz="1600" b="0" dirty="0"/>
              <a:t>60</a:t>
            </a:r>
          </a:p>
        </p:txBody>
      </p:sp>
      <p:sp>
        <p:nvSpPr>
          <p:cNvPr id="239" name="TextBox 238">
            <a:extLst>
              <a:ext uri="{FF2B5EF4-FFF2-40B4-BE49-F238E27FC236}">
                <a16:creationId xmlns:a16="http://schemas.microsoft.com/office/drawing/2014/main" id="{F029716E-C794-4231-886E-20506F686B06}"/>
              </a:ext>
            </a:extLst>
          </p:cNvPr>
          <p:cNvSpPr txBox="1"/>
          <p:nvPr/>
        </p:nvSpPr>
        <p:spPr>
          <a:xfrm>
            <a:off x="10264565" y="3566761"/>
            <a:ext cx="353661" cy="309689"/>
          </a:xfrm>
          <a:prstGeom prst="rect">
            <a:avLst/>
          </a:prstGeom>
          <a:noFill/>
        </p:spPr>
        <p:txBody>
          <a:bodyPr wrap="none" rtlCol="0">
            <a:spAutoFit/>
          </a:bodyPr>
          <a:lstStyle/>
          <a:p>
            <a:pPr algn="r"/>
            <a:r>
              <a:rPr lang="en-US" sz="1600" b="0" dirty="0"/>
              <a:t>40</a:t>
            </a:r>
          </a:p>
        </p:txBody>
      </p:sp>
      <p:sp>
        <p:nvSpPr>
          <p:cNvPr id="240" name="TextBox 239">
            <a:extLst>
              <a:ext uri="{FF2B5EF4-FFF2-40B4-BE49-F238E27FC236}">
                <a16:creationId xmlns:a16="http://schemas.microsoft.com/office/drawing/2014/main" id="{679B7645-52D0-42D9-98EB-78E85ED57756}"/>
              </a:ext>
            </a:extLst>
          </p:cNvPr>
          <p:cNvSpPr txBox="1"/>
          <p:nvPr/>
        </p:nvSpPr>
        <p:spPr>
          <a:xfrm>
            <a:off x="10262829" y="4054389"/>
            <a:ext cx="353661" cy="309689"/>
          </a:xfrm>
          <a:prstGeom prst="rect">
            <a:avLst/>
          </a:prstGeom>
          <a:noFill/>
        </p:spPr>
        <p:txBody>
          <a:bodyPr wrap="none" rtlCol="0">
            <a:spAutoFit/>
          </a:bodyPr>
          <a:lstStyle/>
          <a:p>
            <a:pPr algn="r"/>
            <a:r>
              <a:rPr lang="en-US" sz="1600" b="0" dirty="0"/>
              <a:t>20</a:t>
            </a:r>
          </a:p>
        </p:txBody>
      </p:sp>
      <p:sp>
        <p:nvSpPr>
          <p:cNvPr id="241" name="TextBox 240">
            <a:extLst>
              <a:ext uri="{FF2B5EF4-FFF2-40B4-BE49-F238E27FC236}">
                <a16:creationId xmlns:a16="http://schemas.microsoft.com/office/drawing/2014/main" id="{8BFEA9E9-7A43-4171-BD75-85A4091D1F8F}"/>
              </a:ext>
            </a:extLst>
          </p:cNvPr>
          <p:cNvSpPr txBox="1"/>
          <p:nvPr/>
        </p:nvSpPr>
        <p:spPr>
          <a:xfrm>
            <a:off x="10368776" y="4535105"/>
            <a:ext cx="256033" cy="309689"/>
          </a:xfrm>
          <a:prstGeom prst="rect">
            <a:avLst/>
          </a:prstGeom>
          <a:noFill/>
        </p:spPr>
        <p:txBody>
          <a:bodyPr wrap="none" rtlCol="0">
            <a:spAutoFit/>
          </a:bodyPr>
          <a:lstStyle/>
          <a:p>
            <a:pPr algn="r"/>
            <a:r>
              <a:rPr lang="en-US" sz="1600" b="0" dirty="0"/>
              <a:t>0</a:t>
            </a:r>
          </a:p>
        </p:txBody>
      </p:sp>
      <p:sp>
        <p:nvSpPr>
          <p:cNvPr id="242" name="Rectangle 241">
            <a:extLst>
              <a:ext uri="{FF2B5EF4-FFF2-40B4-BE49-F238E27FC236}">
                <a16:creationId xmlns:a16="http://schemas.microsoft.com/office/drawing/2014/main" id="{89750745-2506-484A-A4FF-CC100FB8A274}"/>
              </a:ext>
            </a:extLst>
          </p:cNvPr>
          <p:cNvSpPr/>
          <p:nvPr/>
        </p:nvSpPr>
        <p:spPr bwMode="auto">
          <a:xfrm>
            <a:off x="10937300" y="2287553"/>
            <a:ext cx="496864" cy="2403574"/>
          </a:xfrm>
          <a:prstGeom prst="rect">
            <a:avLst/>
          </a:prstGeom>
          <a:solidFill>
            <a:schemeClr val="accent3"/>
          </a:solidFill>
          <a:ln>
            <a:solidFill>
              <a:schemeClr val="bg2">
                <a:lumMod val="10000"/>
              </a:schemeClr>
            </a:solidFill>
          </a:ln>
          <a:extLst/>
        </p:spPr>
        <p:txBody>
          <a:bodyPr wrap="square" rtlCol="0" anchor="ctr">
            <a:spAutoFit/>
          </a:bodyPr>
          <a:lstStyle/>
          <a:p>
            <a:pPr algn="ctr" eaLnBrk="1" hangingPunct="1">
              <a:lnSpc>
                <a:spcPct val="100000"/>
              </a:lnSpc>
              <a:spcBef>
                <a:spcPct val="0"/>
              </a:spcBef>
              <a:spcAft>
                <a:spcPct val="0"/>
              </a:spcAft>
              <a:buClrTx/>
              <a:buFontTx/>
              <a:buNone/>
            </a:pPr>
            <a:endParaRPr lang="en-US" sz="1400" b="0" dirty="0">
              <a:solidFill>
                <a:schemeClr val="bg2"/>
              </a:solidFill>
            </a:endParaRPr>
          </a:p>
        </p:txBody>
      </p:sp>
      <p:sp>
        <p:nvSpPr>
          <p:cNvPr id="243" name="TextBox 242">
            <a:extLst>
              <a:ext uri="{FF2B5EF4-FFF2-40B4-BE49-F238E27FC236}">
                <a16:creationId xmlns:a16="http://schemas.microsoft.com/office/drawing/2014/main" id="{95AB2D4C-A8C6-4882-B76A-746B7D5960C0}"/>
              </a:ext>
            </a:extLst>
          </p:cNvPr>
          <p:cNvSpPr txBox="1"/>
          <p:nvPr/>
        </p:nvSpPr>
        <p:spPr>
          <a:xfrm>
            <a:off x="10938701" y="4105053"/>
            <a:ext cx="487509" cy="535531"/>
          </a:xfrm>
          <a:prstGeom prst="rect">
            <a:avLst/>
          </a:prstGeom>
          <a:noFill/>
        </p:spPr>
        <p:txBody>
          <a:bodyPr wrap="square" rtlCol="0">
            <a:spAutoFit/>
          </a:bodyPr>
          <a:lstStyle/>
          <a:p>
            <a:pPr algn="ctr">
              <a:lnSpc>
                <a:spcPct val="90000"/>
              </a:lnSpc>
            </a:pPr>
            <a:r>
              <a:rPr lang="en-US" sz="1600" b="0" dirty="0">
                <a:solidFill>
                  <a:schemeClr val="bg2">
                    <a:lumMod val="10000"/>
                  </a:schemeClr>
                </a:solidFill>
              </a:rPr>
              <a:t>46/</a:t>
            </a:r>
          </a:p>
          <a:p>
            <a:pPr algn="ctr">
              <a:lnSpc>
                <a:spcPct val="90000"/>
              </a:lnSpc>
            </a:pPr>
            <a:r>
              <a:rPr lang="en-US" sz="1600" b="0" dirty="0">
                <a:solidFill>
                  <a:schemeClr val="bg2">
                    <a:lumMod val="10000"/>
                  </a:schemeClr>
                </a:solidFill>
              </a:rPr>
              <a:t>47</a:t>
            </a:r>
          </a:p>
        </p:txBody>
      </p:sp>
      <p:sp>
        <p:nvSpPr>
          <p:cNvPr id="244" name="TextBox 243">
            <a:extLst>
              <a:ext uri="{FF2B5EF4-FFF2-40B4-BE49-F238E27FC236}">
                <a16:creationId xmlns:a16="http://schemas.microsoft.com/office/drawing/2014/main" id="{3EDABF2E-DFEE-454A-953D-8B9CB22870F1}"/>
              </a:ext>
            </a:extLst>
          </p:cNvPr>
          <p:cNvSpPr txBox="1"/>
          <p:nvPr/>
        </p:nvSpPr>
        <p:spPr>
          <a:xfrm>
            <a:off x="10968630" y="1955163"/>
            <a:ext cx="427649" cy="338554"/>
          </a:xfrm>
          <a:prstGeom prst="rect">
            <a:avLst/>
          </a:prstGeom>
          <a:noFill/>
        </p:spPr>
        <p:txBody>
          <a:bodyPr wrap="square" rtlCol="0">
            <a:spAutoFit/>
          </a:bodyPr>
          <a:lstStyle/>
          <a:p>
            <a:pPr algn="ctr"/>
            <a:r>
              <a:rPr lang="en-US" sz="1600" b="1" dirty="0"/>
              <a:t>98</a:t>
            </a:r>
          </a:p>
        </p:txBody>
      </p:sp>
      <p:sp>
        <p:nvSpPr>
          <p:cNvPr id="245" name="TextBox 244">
            <a:extLst>
              <a:ext uri="{FF2B5EF4-FFF2-40B4-BE49-F238E27FC236}">
                <a16:creationId xmlns:a16="http://schemas.microsoft.com/office/drawing/2014/main" id="{EE14A28A-45DC-43E9-B244-69A07F682E41}"/>
              </a:ext>
            </a:extLst>
          </p:cNvPr>
          <p:cNvSpPr txBox="1"/>
          <p:nvPr/>
        </p:nvSpPr>
        <p:spPr>
          <a:xfrm>
            <a:off x="10475846" y="4765414"/>
            <a:ext cx="1369860" cy="584775"/>
          </a:xfrm>
          <a:prstGeom prst="rect">
            <a:avLst/>
          </a:prstGeom>
          <a:noFill/>
        </p:spPr>
        <p:txBody>
          <a:bodyPr wrap="square" rtlCol="0">
            <a:spAutoFit/>
          </a:bodyPr>
          <a:lstStyle/>
          <a:p>
            <a:pPr algn="ctr"/>
            <a:r>
              <a:rPr lang="en-US" sz="1600" b="1" dirty="0"/>
              <a:t>NS5A RASs Absent</a:t>
            </a:r>
          </a:p>
        </p:txBody>
      </p:sp>
      <p:sp>
        <p:nvSpPr>
          <p:cNvPr id="246" name="Freeform: Shape 245">
            <a:extLst>
              <a:ext uri="{FF2B5EF4-FFF2-40B4-BE49-F238E27FC236}">
                <a16:creationId xmlns:a16="http://schemas.microsoft.com/office/drawing/2014/main" id="{26A17BB9-F5A4-479A-9DDF-218909FA9729}"/>
              </a:ext>
            </a:extLst>
          </p:cNvPr>
          <p:cNvSpPr/>
          <p:nvPr/>
        </p:nvSpPr>
        <p:spPr bwMode="auto">
          <a:xfrm>
            <a:off x="10626387" y="2272592"/>
            <a:ext cx="1109582" cy="2420192"/>
          </a:xfrm>
          <a:custGeom>
            <a:avLst/>
            <a:gdLst>
              <a:gd name="connsiteX0" fmla="*/ 0 w 4422098"/>
              <a:gd name="connsiteY0" fmla="*/ 0 h 2645764"/>
              <a:gd name="connsiteX1" fmla="*/ 0 w 4422098"/>
              <a:gd name="connsiteY1" fmla="*/ 2645764 h 2645764"/>
              <a:gd name="connsiteX2" fmla="*/ 4422098 w 4422098"/>
              <a:gd name="connsiteY2" fmla="*/ 2645764 h 2645764"/>
            </a:gdLst>
            <a:ahLst/>
            <a:cxnLst>
              <a:cxn ang="0">
                <a:pos x="connsiteX0" y="connsiteY0"/>
              </a:cxn>
              <a:cxn ang="0">
                <a:pos x="connsiteX1" y="connsiteY1"/>
              </a:cxn>
              <a:cxn ang="0">
                <a:pos x="connsiteX2" y="connsiteY2"/>
              </a:cxn>
            </a:cxnLst>
            <a:rect l="l" t="t" r="r" b="b"/>
            <a:pathLst>
              <a:path w="4422098" h="2645764">
                <a:moveTo>
                  <a:pt x="0" y="0"/>
                </a:moveTo>
                <a:lnTo>
                  <a:pt x="0" y="2645764"/>
                </a:lnTo>
                <a:lnTo>
                  <a:pt x="4422098" y="2645764"/>
                </a:lnTo>
              </a:path>
            </a:pathLst>
          </a:cu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247" name="TextBox 246">
            <a:extLst>
              <a:ext uri="{FF2B5EF4-FFF2-40B4-BE49-F238E27FC236}">
                <a16:creationId xmlns:a16="http://schemas.microsoft.com/office/drawing/2014/main" id="{28F2A5F0-2887-43BC-A931-415DEB10D104}"/>
              </a:ext>
            </a:extLst>
          </p:cNvPr>
          <p:cNvSpPr txBox="1"/>
          <p:nvPr/>
        </p:nvSpPr>
        <p:spPr>
          <a:xfrm>
            <a:off x="7499450" y="1496453"/>
            <a:ext cx="3035831" cy="369332"/>
          </a:xfrm>
          <a:prstGeom prst="rect">
            <a:avLst/>
          </a:prstGeom>
          <a:noFill/>
        </p:spPr>
        <p:txBody>
          <a:bodyPr wrap="none" rtlCol="0">
            <a:spAutoFit/>
          </a:bodyPr>
          <a:lstStyle/>
          <a:p>
            <a:pPr>
              <a:buNone/>
            </a:pPr>
            <a:r>
              <a:rPr lang="en-US" b="1" dirty="0"/>
              <a:t>Prevalence of NS5A RASs</a:t>
            </a:r>
            <a:endParaRPr lang="en-US" b="1" baseline="30000" dirty="0"/>
          </a:p>
        </p:txBody>
      </p:sp>
      <p:sp>
        <p:nvSpPr>
          <p:cNvPr id="248" name="TextBox 16">
            <a:extLst>
              <a:ext uri="{FF2B5EF4-FFF2-40B4-BE49-F238E27FC236}">
                <a16:creationId xmlns:a16="http://schemas.microsoft.com/office/drawing/2014/main" id="{887BB1B7-AD5B-408B-8F53-14A7C4634989}"/>
              </a:ext>
            </a:extLst>
          </p:cNvPr>
          <p:cNvSpPr txBox="1">
            <a:spLocks noChangeArrowheads="1"/>
          </p:cNvSpPr>
          <p:nvPr/>
        </p:nvSpPr>
        <p:spPr bwMode="auto">
          <a:xfrm>
            <a:off x="546834" y="4051769"/>
            <a:ext cx="681597" cy="301621"/>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sp>
        <p:nvSpPr>
          <p:cNvPr id="249" name="TextBox 16">
            <a:extLst>
              <a:ext uri="{FF2B5EF4-FFF2-40B4-BE49-F238E27FC236}">
                <a16:creationId xmlns:a16="http://schemas.microsoft.com/office/drawing/2014/main" id="{BA59C0CF-4B51-4239-BD8D-81B7369E3A07}"/>
              </a:ext>
            </a:extLst>
          </p:cNvPr>
          <p:cNvSpPr txBox="1">
            <a:spLocks noChangeArrowheads="1"/>
          </p:cNvSpPr>
          <p:nvPr/>
        </p:nvSpPr>
        <p:spPr bwMode="auto">
          <a:xfrm>
            <a:off x="5971248" y="4340469"/>
            <a:ext cx="681597" cy="301621"/>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sp>
        <p:nvSpPr>
          <p:cNvPr id="251" name="Rectangle 250">
            <a:extLst>
              <a:ext uri="{FF2B5EF4-FFF2-40B4-BE49-F238E27FC236}">
                <a16:creationId xmlns:a16="http://schemas.microsoft.com/office/drawing/2014/main" id="{D6526BDC-B03A-4199-B1DD-0673B641E034}"/>
              </a:ext>
            </a:extLst>
          </p:cNvPr>
          <p:cNvSpPr/>
          <p:nvPr/>
        </p:nvSpPr>
        <p:spPr>
          <a:xfrm>
            <a:off x="1537230" y="3199292"/>
            <a:ext cx="8961120" cy="830997"/>
          </a:xfrm>
          <a:prstGeom prst="rect">
            <a:avLst/>
          </a:prstGeom>
          <a:solidFill>
            <a:schemeClr val="accent6"/>
          </a:solidFill>
          <a:ln>
            <a:noFill/>
          </a:ln>
        </p:spPr>
        <p:txBody>
          <a:bodyPr wrap="square" anchor="ctr">
            <a:spAutoFit/>
          </a:bodyPr>
          <a:lstStyle/>
          <a:p>
            <a:pPr algn="ctr"/>
            <a:r>
              <a:rPr lang="en-US" sz="2400" b="1" dirty="0"/>
              <a:t>High SVR rates in treatment-experienced, cirrhotic pts with GT3, but no NS5A-experienced pts included</a:t>
            </a:r>
          </a:p>
        </p:txBody>
      </p:sp>
      <p:sp>
        <p:nvSpPr>
          <p:cNvPr id="252" name="TextBox 16">
            <a:extLst>
              <a:ext uri="{FF2B5EF4-FFF2-40B4-BE49-F238E27FC236}">
                <a16:creationId xmlns:a16="http://schemas.microsoft.com/office/drawing/2014/main" id="{0737040F-A5CA-45B4-B814-EBB5D90D0702}"/>
              </a:ext>
            </a:extLst>
          </p:cNvPr>
          <p:cNvSpPr txBox="1">
            <a:spLocks noChangeArrowheads="1"/>
          </p:cNvSpPr>
          <p:nvPr/>
        </p:nvSpPr>
        <p:spPr bwMode="auto">
          <a:xfrm>
            <a:off x="9875275" y="4325736"/>
            <a:ext cx="692638" cy="301542"/>
          </a:xfrm>
          <a:prstGeom prst="rect">
            <a:avLst/>
          </a:prstGeom>
          <a:noFill/>
          <a:ln>
            <a:noFill/>
          </a:ln>
          <a:extLst/>
        </p:spPr>
        <p:txBody>
          <a:bodyPr wrap="none">
            <a:spAutoFit/>
          </a:bodyPr>
          <a:lstStyle>
            <a:lvl1pPr defTabSz="45720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defTabSz="4572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defTabSz="4572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defTabSz="4572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defTabSz="4572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defTabSz="4572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85000"/>
              </a:lnSpc>
              <a:spcBef>
                <a:spcPct val="0"/>
              </a:spcBef>
              <a:spcAft>
                <a:spcPct val="0"/>
              </a:spcAft>
              <a:buClrTx/>
              <a:buFontTx/>
              <a:buNone/>
              <a:defRPr/>
            </a:pPr>
            <a:r>
              <a:rPr lang="en-US" altLang="en-US" sz="1600" b="0" dirty="0">
                <a:solidFill>
                  <a:schemeClr val="tx1"/>
                </a:solidFill>
                <a:latin typeface="+mj-lt"/>
                <a:ea typeface="ヒラギノ角ゴ Pro W3"/>
                <a:cs typeface="ヒラギノ角ゴ Pro W3"/>
              </a:rPr>
              <a:t>n/N =</a:t>
            </a:r>
          </a:p>
        </p:txBody>
      </p:sp>
    </p:spTree>
    <p:extLst>
      <p:ext uri="{BB962C8B-B14F-4D97-AF65-F5344CB8AC3E}">
        <p14:creationId xmlns:p14="http://schemas.microsoft.com/office/powerpoint/2010/main" val="22337539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0"/>
          <p:cNvSpPr txBox="1">
            <a:spLocks/>
          </p:cNvSpPr>
          <p:nvPr/>
        </p:nvSpPr>
        <p:spPr bwMode="auto">
          <a:xfrm>
            <a:off x="387249" y="4855791"/>
            <a:ext cx="8460759" cy="1155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lnSpc>
                <a:spcPct val="90000"/>
              </a:lnSpc>
              <a:spcBef>
                <a:spcPts val="1000"/>
              </a:spcBef>
              <a:spcAft>
                <a:spcPts val="700"/>
              </a:spcAft>
              <a:buClr>
                <a:srgbClr val="FEFDDE"/>
              </a:buClr>
              <a:buFontTx/>
              <a:buNone/>
              <a:defRPr sz="2400" b="1">
                <a:solidFill>
                  <a:srgbClr val="00853F"/>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Tx/>
              <a:buNone/>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Tx/>
              <a:buNone/>
              <a:defRPr sz="24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Tx/>
              <a:buNone/>
              <a:defRPr sz="24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Tx/>
              <a:buNone/>
              <a:defRPr sz="2400">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a:buClr>
                <a:schemeClr val="accent6"/>
              </a:buClr>
              <a:defRPr/>
            </a:pPr>
            <a:r>
              <a:rPr lang="en-US" sz="2399" kern="0" dirty="0">
                <a:hlinkClick r:id="rId3"/>
              </a:rPr>
              <a:t>clinicaloptions.com/hepatitis</a:t>
            </a:r>
            <a:endParaRPr lang="en-US" sz="2399" kern="0" dirty="0"/>
          </a:p>
        </p:txBody>
      </p:sp>
      <p:sp>
        <p:nvSpPr>
          <p:cNvPr id="104451" name="Rectangle 10"/>
          <p:cNvSpPr>
            <a:spLocks noGrp="1"/>
          </p:cNvSpPr>
          <p:nvPr>
            <p:ph type="title"/>
          </p:nvPr>
        </p:nvSpPr>
        <p:spPr bwMode="gray">
          <a:xfrm>
            <a:off x="515803" y="240543"/>
            <a:ext cx="11238160" cy="1674376"/>
          </a:xfrm>
        </p:spPr>
        <p:txBody>
          <a:bodyPr/>
          <a:lstStyle/>
          <a:p>
            <a:pPr eaLnBrk="1" hangingPunct="1"/>
            <a:r>
              <a:rPr lang="en-US" altLang="en-US"/>
              <a:t>Go Online for More CCO </a:t>
            </a:r>
            <a:br>
              <a:rPr lang="en-US" altLang="en-US"/>
            </a:br>
            <a:r>
              <a:rPr lang="en-US" altLang="en-US"/>
              <a:t>Coverage of Viral Hepatitis!</a:t>
            </a:r>
          </a:p>
        </p:txBody>
      </p:sp>
      <p:sp>
        <p:nvSpPr>
          <p:cNvPr id="39940" name="Rectangle 2"/>
          <p:cNvSpPr>
            <a:spLocks noGrp="1" noChangeArrowheads="1"/>
          </p:cNvSpPr>
          <p:nvPr>
            <p:ph sz="quarter" idx="10"/>
          </p:nvPr>
        </p:nvSpPr>
        <p:spPr>
          <a:xfrm>
            <a:off x="611029" y="1895874"/>
            <a:ext cx="10866781" cy="2604410"/>
          </a:xfrm>
        </p:spPr>
        <p:txBody>
          <a:bodyPr rtlCol="0">
            <a:normAutofit/>
          </a:bodyPr>
          <a:lstStyle/>
          <a:p>
            <a:pPr eaLnBrk="1" hangingPunct="1">
              <a:buClr>
                <a:schemeClr val="accent6"/>
              </a:buClr>
              <a:defRPr/>
            </a:pPr>
            <a:r>
              <a:rPr lang="en-US" dirty="0"/>
              <a:t>Multimedia modules </a:t>
            </a:r>
            <a:r>
              <a:rPr lang="en-US" b="0" dirty="0">
                <a:solidFill>
                  <a:schemeClr val="tx1"/>
                </a:solidFill>
              </a:rPr>
              <a:t>featuring case-based expert roundtable discussions of key HCV  and HBV management issues</a:t>
            </a:r>
          </a:p>
          <a:p>
            <a:pPr eaLnBrk="1" hangingPunct="1">
              <a:buClr>
                <a:schemeClr val="tx2">
                  <a:lumMod val="20000"/>
                  <a:lumOff val="80000"/>
                </a:schemeClr>
              </a:buClr>
              <a:defRPr/>
            </a:pPr>
            <a:r>
              <a:rPr lang="en-US" dirty="0"/>
              <a:t>Downloadable </a:t>
            </a:r>
            <a:r>
              <a:rPr lang="en-US" dirty="0" err="1"/>
              <a:t>slidesets</a:t>
            </a:r>
            <a:r>
              <a:rPr lang="en-US" dirty="0"/>
              <a:t> </a:t>
            </a:r>
            <a:r>
              <a:rPr lang="en-US" b="0" dirty="0">
                <a:solidFill>
                  <a:schemeClr val="tx1"/>
                </a:solidFill>
              </a:rPr>
              <a:t>on other important HCV topics, including options for HCV treatment now and in the near future</a:t>
            </a:r>
          </a:p>
        </p:txBody>
      </p:sp>
      <p:sp>
        <p:nvSpPr>
          <p:cNvPr id="104453" name="Rectangle 3"/>
          <p:cNvSpPr>
            <a:spLocks noChangeArrowheads="1"/>
          </p:cNvSpPr>
          <p:nvPr/>
        </p:nvSpPr>
        <p:spPr bwMode="auto">
          <a:xfrm>
            <a:off x="7089516" y="6346065"/>
            <a:ext cx="184102" cy="46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FontTx/>
              <a:buNone/>
            </a:pPr>
            <a:endParaRPr lang="en-GB" altLang="en-US" sz="2399" b="0">
              <a:solidFill>
                <a:schemeClr val="tx1"/>
              </a:solidFill>
              <a:latin typeface="Times" panose="02020603050405020304" pitchFamily="18" charset="0"/>
            </a:endParaRPr>
          </a:p>
        </p:txBody>
      </p:sp>
    </p:spTree>
    <p:extLst>
      <p:ext uri="{BB962C8B-B14F-4D97-AF65-F5344CB8AC3E}">
        <p14:creationId xmlns:p14="http://schemas.microsoft.com/office/powerpoint/2010/main" val="3545671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Clinical Questions</a:t>
            </a:r>
          </a:p>
        </p:txBody>
      </p:sp>
      <p:sp>
        <p:nvSpPr>
          <p:cNvPr id="3" name="Content Placeholder 2"/>
          <p:cNvSpPr>
            <a:spLocks noGrp="1"/>
          </p:cNvSpPr>
          <p:nvPr>
            <p:ph idx="1"/>
          </p:nvPr>
        </p:nvSpPr>
        <p:spPr/>
        <p:txBody>
          <a:bodyPr/>
          <a:lstStyle/>
          <a:p>
            <a:r>
              <a:rPr lang="en-US" dirty="0"/>
              <a:t>Should additional testing be done?</a:t>
            </a:r>
          </a:p>
          <a:p>
            <a:pPr lvl="1"/>
            <a:r>
              <a:rPr lang="en-US" dirty="0"/>
              <a:t>What is the role of resistance testing in retreatment?</a:t>
            </a:r>
          </a:p>
          <a:p>
            <a:r>
              <a:rPr lang="en-US" dirty="0"/>
              <a:t>Can the pt take RBV?</a:t>
            </a:r>
          </a:p>
          <a:p>
            <a:r>
              <a:rPr lang="en-US" dirty="0"/>
              <a:t>Should you wait and retreat once other treatment options are available?</a:t>
            </a:r>
          </a:p>
          <a:p>
            <a:pPr lvl="1"/>
            <a:r>
              <a:rPr lang="en-US" dirty="0"/>
              <a:t>What is the chance his/her liver disease will progress?</a:t>
            </a:r>
          </a:p>
          <a:p>
            <a:r>
              <a:rPr lang="en-US" dirty="0"/>
              <a:t>What options are available to me (authorization considerations)?</a:t>
            </a:r>
          </a:p>
        </p:txBody>
      </p:sp>
      <p:grpSp>
        <p:nvGrpSpPr>
          <p:cNvPr id="6" name="Group 1"/>
          <p:cNvGrpSpPr>
            <a:grpSpLocks/>
          </p:cNvGrpSpPr>
          <p:nvPr/>
        </p:nvGrpSpPr>
        <p:grpSpPr bwMode="auto">
          <a:xfrm>
            <a:off x="9192405" y="6207989"/>
            <a:ext cx="2672654" cy="450733"/>
            <a:chOff x="9289790" y="4481726"/>
            <a:chExt cx="2673350" cy="450347"/>
          </a:xfrm>
        </p:grpSpPr>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1207549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a:t>
            </a:r>
          </a:p>
        </p:txBody>
      </p:sp>
      <p:sp>
        <p:nvSpPr>
          <p:cNvPr id="3" name="Content Placeholder 2"/>
          <p:cNvSpPr>
            <a:spLocks noGrp="1"/>
          </p:cNvSpPr>
          <p:nvPr>
            <p:ph sz="half" idx="1"/>
          </p:nvPr>
        </p:nvSpPr>
        <p:spPr/>
        <p:txBody>
          <a:bodyPr/>
          <a:lstStyle/>
          <a:p>
            <a:r>
              <a:rPr lang="en-US" sz="2199" dirty="0"/>
              <a:t>59-yr-old black man with GT1a HCV, DM, GERD, and HTN, treated with pegIFN + RBV in 2009 (null response)</a:t>
            </a:r>
          </a:p>
          <a:p>
            <a:r>
              <a:rPr lang="en-US" sz="2199" dirty="0"/>
              <a:t>Physical exam: BMI 32, no ascites, no edema, palmar erythema</a:t>
            </a:r>
          </a:p>
          <a:p>
            <a:r>
              <a:rPr lang="en-US" sz="2199" dirty="0"/>
              <a:t>Cirrhosis confirmed by elastography in 2015 (22.6 kPa; IQR 11%)</a:t>
            </a:r>
          </a:p>
          <a:p>
            <a:r>
              <a:rPr lang="en-US" sz="2199" dirty="0"/>
              <a:t>Treated in 2015 with LDV/SOF + RBV for 12 wks</a:t>
            </a:r>
          </a:p>
          <a:p>
            <a:pPr lvl="1"/>
            <a:r>
              <a:rPr lang="en-US" sz="1999" dirty="0"/>
              <a:t>Treatment Wk 4: HCV RNA &lt; 15 IU/mL detected </a:t>
            </a:r>
          </a:p>
          <a:p>
            <a:pPr lvl="1"/>
            <a:r>
              <a:rPr lang="en-US" sz="1999" dirty="0"/>
              <a:t>Relapse at posttreatment Wk 4: HCV RNA 176,000 IU/mL</a:t>
            </a:r>
          </a:p>
        </p:txBody>
      </p:sp>
      <p:sp>
        <p:nvSpPr>
          <p:cNvPr id="14" name="Content Placeholder 13"/>
          <p:cNvSpPr>
            <a:spLocks noGrp="1"/>
          </p:cNvSpPr>
          <p:nvPr>
            <p:ph sz="half" idx="2"/>
          </p:nvPr>
        </p:nvSpPr>
        <p:spPr/>
        <p:txBody>
          <a:bodyPr/>
          <a:lstStyle/>
          <a:p>
            <a:r>
              <a:rPr lang="en-US" sz="2199" dirty="0"/>
              <a:t>Current medications: amlodipine, atorvastatin 40 mg, omeprazole 20 mg BID</a:t>
            </a:r>
          </a:p>
          <a:p>
            <a:endParaRPr lang="en-US" sz="2199" dirty="0"/>
          </a:p>
        </p:txBody>
      </p:sp>
      <p:grpSp>
        <p:nvGrpSpPr>
          <p:cNvPr id="11" name="Group 1"/>
          <p:cNvGrpSpPr>
            <a:grpSpLocks/>
          </p:cNvGrpSpPr>
          <p:nvPr/>
        </p:nvGrpSpPr>
        <p:grpSpPr bwMode="auto">
          <a:xfrm>
            <a:off x="9192405" y="6207989"/>
            <a:ext cx="2672654" cy="450733"/>
            <a:chOff x="9289790" y="4481726"/>
            <a:chExt cx="2673350" cy="450347"/>
          </a:xfrm>
        </p:grpSpPr>
        <p:pic>
          <p:nvPicPr>
            <p:cNvPr id="1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3"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graphicFrame>
        <p:nvGraphicFramePr>
          <p:cNvPr id="15" name="Group 32"/>
          <p:cNvGraphicFramePr>
            <a:graphicFrameLocks noGrp="1"/>
          </p:cNvGraphicFramePr>
          <p:nvPr>
            <p:extLst>
              <p:ext uri="{D42A27DB-BD31-4B8C-83A1-F6EECF244321}">
                <p14:modId xmlns:p14="http://schemas.microsoft.com/office/powerpoint/2010/main" val="2341581733"/>
              </p:ext>
            </p:extLst>
          </p:nvPr>
        </p:nvGraphicFramePr>
        <p:xfrm>
          <a:off x="6259715" y="2678052"/>
          <a:ext cx="5492900" cy="3169840"/>
        </p:xfrm>
        <a:graphic>
          <a:graphicData uri="http://schemas.openxmlformats.org/drawingml/2006/table">
            <a:tbl>
              <a:tblPr/>
              <a:tblGrid>
                <a:gridCol w="4002843">
                  <a:extLst>
                    <a:ext uri="{9D8B030D-6E8A-4147-A177-3AD203B41FA5}">
                      <a16:colId xmlns:a16="http://schemas.microsoft.com/office/drawing/2014/main" val="20000"/>
                    </a:ext>
                  </a:extLst>
                </a:gridCol>
                <a:gridCol w="1490057">
                  <a:extLst>
                    <a:ext uri="{9D8B030D-6E8A-4147-A177-3AD203B41FA5}">
                      <a16:colId xmlns:a16="http://schemas.microsoft.com/office/drawing/2014/main" val="20001"/>
                    </a:ext>
                  </a:extLst>
                </a:gridCol>
              </a:tblGrid>
              <a:tr h="396151">
                <a:tc>
                  <a:txBody>
                    <a:bodyPr/>
                    <a:lstStyle/>
                    <a:p>
                      <a:pPr marL="0" marR="0" lvl="0" indent="0" algn="l"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Current Laboratory Parameter</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1" i="0" u="none" strike="noStrike" cap="none" normalizeH="0" baseline="0" dirty="0">
                          <a:ln>
                            <a:noFill/>
                          </a:ln>
                          <a:solidFill>
                            <a:schemeClr val="tx1"/>
                          </a:solidFill>
                          <a:effectLst/>
                          <a:latin typeface="Arial" charset="0"/>
                        </a:rPr>
                        <a:t>Result</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Platelets/mm</a:t>
                      </a:r>
                      <a:r>
                        <a:rPr kumimoji="0" lang="en-US" sz="2000" b="0" i="0" u="none" strike="noStrike" cap="none" normalizeH="0" baseline="30000" dirty="0">
                          <a:ln>
                            <a:noFill/>
                          </a:ln>
                          <a:solidFill>
                            <a:schemeClr val="bg2">
                              <a:lumMod val="10000"/>
                            </a:schemeClr>
                          </a:solidFill>
                          <a:effectLst/>
                          <a:latin typeface="Arial" charset="0"/>
                        </a:rPr>
                        <a:t>3</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98,000</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396151">
                <a:tc>
                  <a:txBody>
                    <a:bodyPr/>
                    <a:lstStyle/>
                    <a:p>
                      <a:pPr marL="0" marR="0" lvl="0" indent="0" algn="l"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Albumin, g/dL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3.7</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a16="http://schemas.microsoft.com/office/drawing/2014/main" val="10002"/>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ALT, IU/L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47 </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3389937386"/>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AST, IU/L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56</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913512172"/>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Total bilirubin, mg/dL</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0.9</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3037348993"/>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INR</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1.2</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3305783"/>
                  </a:ext>
                </a:extLst>
              </a:tr>
              <a:tr h="396151">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2000" b="0" i="0" u="none" strike="noStrike" cap="none" normalizeH="0" baseline="0" dirty="0">
                          <a:ln>
                            <a:noFill/>
                          </a:ln>
                          <a:solidFill>
                            <a:schemeClr val="bg2">
                              <a:lumMod val="10000"/>
                            </a:schemeClr>
                          </a:solidFill>
                          <a:effectLst/>
                          <a:latin typeface="Arial" charset="0"/>
                        </a:rPr>
                        <a:t>CTP</a:t>
                      </a:r>
                    </a:p>
                  </a:txBody>
                  <a:tcPr marL="121849" marR="121849" marT="45715" marB="45715"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2000" b="0" i="0" u="none" strike="noStrike" cap="none" normalizeH="0" baseline="0" dirty="0">
                          <a:ln>
                            <a:noFill/>
                          </a:ln>
                          <a:solidFill>
                            <a:schemeClr val="bg2">
                              <a:lumMod val="10000"/>
                            </a:schemeClr>
                          </a:solidFill>
                          <a:effectLst/>
                          <a:latin typeface="Arial" charset="0"/>
                        </a:rPr>
                        <a:t>A5</a:t>
                      </a:r>
                    </a:p>
                  </a:txBody>
                  <a:tcPr marL="121849" marR="121849" marT="45715" marB="45715"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2716461229"/>
                  </a:ext>
                </a:extLst>
              </a:tr>
            </a:tbl>
          </a:graphicData>
        </a:graphic>
      </p:graphicFrame>
    </p:spTree>
    <p:extLst>
      <p:ext uri="{BB962C8B-B14F-4D97-AF65-F5344CB8AC3E}">
        <p14:creationId xmlns:p14="http://schemas.microsoft.com/office/powerpoint/2010/main" val="65253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Was Our Pt Set up for Treatment Failure?</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6" tIns="45708" rIns="91416" bIns="45708" numCol="1" anchor="t" anchorCtr="0" compatLnSpc="1">
            <a:prstTxWarp prst="textNoShape">
              <a:avLst/>
            </a:prstTxWarp>
          </a:bodyPr>
          <a:lstStyle/>
          <a:p>
            <a:r>
              <a:rPr lang="en-US" dirty="0"/>
              <a:t>Negative predictors in our pt:</a:t>
            </a:r>
          </a:p>
          <a:p>
            <a:pPr lvl="1"/>
            <a:r>
              <a:rPr lang="en-US" dirty="0"/>
              <a:t>Black race and male</a:t>
            </a:r>
          </a:p>
          <a:p>
            <a:pPr lvl="1"/>
            <a:r>
              <a:rPr lang="en-US" dirty="0"/>
              <a:t>Treatment experienced</a:t>
            </a:r>
          </a:p>
          <a:p>
            <a:pPr lvl="1"/>
            <a:r>
              <a:rPr lang="en-US" dirty="0"/>
              <a:t>High BMI, diabetes (?)</a:t>
            </a:r>
          </a:p>
          <a:p>
            <a:pPr lvl="1"/>
            <a:r>
              <a:rPr lang="en-US" dirty="0"/>
              <a:t>Cirrhosis with portal HTN</a:t>
            </a:r>
          </a:p>
          <a:p>
            <a:pPr lvl="1"/>
            <a:r>
              <a:rPr lang="en-US" dirty="0"/>
              <a:t>Drug–drug interaction: omeprazole 20 mg BID and LDV</a:t>
            </a:r>
          </a:p>
          <a:p>
            <a:endParaRPr lang="en-US" dirty="0"/>
          </a:p>
          <a:p>
            <a:endParaRPr lang="en-US" dirty="0"/>
          </a:p>
          <a:p>
            <a:endParaRPr lang="en-US" dirty="0"/>
          </a:p>
        </p:txBody>
      </p:sp>
      <p:grpSp>
        <p:nvGrpSpPr>
          <p:cNvPr id="6" name="Group 1"/>
          <p:cNvGrpSpPr>
            <a:grpSpLocks/>
          </p:cNvGrpSpPr>
          <p:nvPr/>
        </p:nvGrpSpPr>
        <p:grpSpPr bwMode="auto">
          <a:xfrm>
            <a:off x="9192405" y="6207989"/>
            <a:ext cx="2672654" cy="450733"/>
            <a:chOff x="9289790" y="4481726"/>
            <a:chExt cx="2673350" cy="450347"/>
          </a:xfrm>
        </p:grpSpPr>
        <p:pic>
          <p:nvPicPr>
            <p:cNvPr id="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93714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Multiple Negative Predictors on Response</a:t>
            </a:r>
          </a:p>
        </p:txBody>
      </p:sp>
      <p:sp>
        <p:nvSpPr>
          <p:cNvPr id="3" name="Content Placeholder 2"/>
          <p:cNvSpPr>
            <a:spLocks noGrp="1"/>
          </p:cNvSpPr>
          <p:nvPr>
            <p:ph idx="1"/>
          </p:nvPr>
        </p:nvSpPr>
        <p:spPr>
          <a:xfrm>
            <a:off x="604518" y="1513546"/>
            <a:ext cx="10874696" cy="641182"/>
          </a:xfrm>
        </p:spPr>
        <p:txBody>
          <a:bodyPr/>
          <a:lstStyle/>
          <a:p>
            <a:r>
              <a:rPr lang="en-US" sz="2399" dirty="0"/>
              <a:t>Retrospective analysis of phase II/III studies of SOF + RBV ± pegIFN in pts with GT1-3 HCV (N = 871)</a:t>
            </a:r>
          </a:p>
        </p:txBody>
      </p:sp>
      <p:sp>
        <p:nvSpPr>
          <p:cNvPr id="4" name="Text Box 11"/>
          <p:cNvSpPr txBox="1">
            <a:spLocks noChangeArrowheads="1"/>
          </p:cNvSpPr>
          <p:nvPr/>
        </p:nvSpPr>
        <p:spPr bwMode="auto">
          <a:xfrm>
            <a:off x="412642" y="6354001"/>
            <a:ext cx="8008439" cy="307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Foster GR, et al. EASL 2014. Abstract O66.</a:t>
            </a:r>
          </a:p>
        </p:txBody>
      </p:sp>
      <p:grpSp>
        <p:nvGrpSpPr>
          <p:cNvPr id="5" name="Group 1"/>
          <p:cNvGrpSpPr>
            <a:grpSpLocks/>
          </p:cNvGrpSpPr>
          <p:nvPr/>
        </p:nvGrpSpPr>
        <p:grpSpPr bwMode="auto">
          <a:xfrm>
            <a:off x="9192405" y="6207989"/>
            <a:ext cx="2672654" cy="450733"/>
            <a:chOff x="9289790" y="4481726"/>
            <a:chExt cx="2673350" cy="450347"/>
          </a:xfrm>
        </p:grpSpPr>
        <p:pic>
          <p:nvPicPr>
            <p:cNvPr id="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8" name="Rounded Rectangle 21"/>
          <p:cNvSpPr/>
          <p:nvPr/>
        </p:nvSpPr>
        <p:spPr>
          <a:xfrm>
            <a:off x="8098580" y="2470157"/>
            <a:ext cx="1736908" cy="45708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2">
                    <a:lumMod val="10000"/>
                  </a:schemeClr>
                </a:solidFill>
              </a:rPr>
              <a:t>Treatment experienced</a:t>
            </a:r>
          </a:p>
        </p:txBody>
      </p:sp>
      <p:sp>
        <p:nvSpPr>
          <p:cNvPr id="9" name="Rounded Rectangle 22"/>
          <p:cNvSpPr/>
          <p:nvPr/>
        </p:nvSpPr>
        <p:spPr>
          <a:xfrm>
            <a:off x="8106983" y="2972757"/>
            <a:ext cx="1736908" cy="45708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dirty="0">
                <a:solidFill>
                  <a:schemeClr val="bg2">
                    <a:lumMod val="10000"/>
                  </a:schemeClr>
                </a:solidFill>
              </a:rPr>
              <a:t>Cirrhosis</a:t>
            </a:r>
          </a:p>
        </p:txBody>
      </p:sp>
      <p:sp>
        <p:nvSpPr>
          <p:cNvPr id="10" name="Rounded Rectangle 23"/>
          <p:cNvSpPr/>
          <p:nvPr/>
        </p:nvSpPr>
        <p:spPr>
          <a:xfrm>
            <a:off x="8106981" y="3475357"/>
            <a:ext cx="1736908" cy="45708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dirty="0">
                <a:solidFill>
                  <a:schemeClr val="bg2">
                    <a:lumMod val="10000"/>
                  </a:schemeClr>
                </a:solidFill>
              </a:rPr>
              <a:t>HCV RNA</a:t>
            </a:r>
          </a:p>
        </p:txBody>
      </p:sp>
      <p:sp>
        <p:nvSpPr>
          <p:cNvPr id="11" name="Rounded Rectangle 24"/>
          <p:cNvSpPr/>
          <p:nvPr/>
        </p:nvSpPr>
        <p:spPr>
          <a:xfrm>
            <a:off x="8098581" y="3977957"/>
            <a:ext cx="1736908" cy="45708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dirty="0">
                <a:solidFill>
                  <a:schemeClr val="bg2">
                    <a:lumMod val="10000"/>
                  </a:schemeClr>
                </a:solidFill>
              </a:rPr>
              <a:t>Male</a:t>
            </a:r>
          </a:p>
        </p:txBody>
      </p:sp>
      <p:sp>
        <p:nvSpPr>
          <p:cNvPr id="12" name="Rounded Rectangle 25"/>
          <p:cNvSpPr/>
          <p:nvPr/>
        </p:nvSpPr>
        <p:spPr>
          <a:xfrm>
            <a:off x="8098579" y="4480557"/>
            <a:ext cx="1736908" cy="45708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99" dirty="0">
                <a:solidFill>
                  <a:schemeClr val="bg2">
                    <a:lumMod val="10000"/>
                  </a:schemeClr>
                </a:solidFill>
              </a:rPr>
              <a:t>≥ 75 kg</a:t>
            </a:r>
          </a:p>
        </p:txBody>
      </p:sp>
      <p:sp>
        <p:nvSpPr>
          <p:cNvPr id="13" name="Rounded Rectangle 26"/>
          <p:cNvSpPr/>
          <p:nvPr/>
        </p:nvSpPr>
        <p:spPr>
          <a:xfrm>
            <a:off x="8098579" y="4983157"/>
            <a:ext cx="1736908" cy="45708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2">
                    <a:lumMod val="10000"/>
                  </a:schemeClr>
                </a:solidFill>
              </a:rPr>
              <a:t>IL28B non-CC</a:t>
            </a:r>
          </a:p>
        </p:txBody>
      </p:sp>
      <p:sp>
        <p:nvSpPr>
          <p:cNvPr id="14" name="Rounded Rectangle 27"/>
          <p:cNvSpPr/>
          <p:nvPr/>
        </p:nvSpPr>
        <p:spPr>
          <a:xfrm>
            <a:off x="8098579" y="5485759"/>
            <a:ext cx="1736908" cy="457081"/>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ysClr val="windowText" lastClr="000000"/>
                </a:solidFill>
              </a:rPr>
              <a:t>NS5A RASs?</a:t>
            </a:r>
          </a:p>
        </p:txBody>
      </p:sp>
      <p:sp>
        <p:nvSpPr>
          <p:cNvPr id="62" name="TextBox 32"/>
          <p:cNvSpPr txBox="1">
            <a:spLocks noChangeArrowheads="1"/>
          </p:cNvSpPr>
          <p:nvPr/>
        </p:nvSpPr>
        <p:spPr bwMode="auto">
          <a:xfrm>
            <a:off x="7501308" y="2078852"/>
            <a:ext cx="2931450" cy="396929"/>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2199" dirty="0">
                <a:solidFill>
                  <a:schemeClr val="tx2"/>
                </a:solidFill>
                <a:ea typeface="MS PGothic" panose="020B0600070205080204" pitchFamily="34" charset="-128"/>
              </a:rPr>
              <a:t>Negative Predictors:</a:t>
            </a:r>
          </a:p>
        </p:txBody>
      </p:sp>
      <p:sp>
        <p:nvSpPr>
          <p:cNvPr id="64" name="Rectangle 63">
            <a:extLst>
              <a:ext uri="{FF2B5EF4-FFF2-40B4-BE49-F238E27FC236}">
                <a16:creationId xmlns:a16="http://schemas.microsoft.com/office/drawing/2014/main" id="{8D9313A0-F380-4A78-9AA3-6FE8A8F9CC71}"/>
              </a:ext>
            </a:extLst>
          </p:cNvPr>
          <p:cNvSpPr/>
          <p:nvPr/>
        </p:nvSpPr>
        <p:spPr bwMode="auto">
          <a:xfrm>
            <a:off x="1544955" y="2668477"/>
            <a:ext cx="522856" cy="2975234"/>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65" name="Rectangle 64">
            <a:extLst>
              <a:ext uri="{FF2B5EF4-FFF2-40B4-BE49-F238E27FC236}">
                <a16:creationId xmlns:a16="http://schemas.microsoft.com/office/drawing/2014/main" id="{075B6506-91DA-4EE4-A702-52D00DAF6EDB}"/>
              </a:ext>
            </a:extLst>
          </p:cNvPr>
          <p:cNvSpPr/>
          <p:nvPr/>
        </p:nvSpPr>
        <p:spPr bwMode="auto">
          <a:xfrm>
            <a:off x="2193042" y="2668477"/>
            <a:ext cx="522856" cy="2975234"/>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66" name="TextBox 65">
            <a:extLst>
              <a:ext uri="{FF2B5EF4-FFF2-40B4-BE49-F238E27FC236}">
                <a16:creationId xmlns:a16="http://schemas.microsoft.com/office/drawing/2014/main" id="{24EFB317-5C3B-4536-BA52-3AC8F1B2374B}"/>
              </a:ext>
            </a:extLst>
          </p:cNvPr>
          <p:cNvSpPr txBox="1"/>
          <p:nvPr/>
        </p:nvSpPr>
        <p:spPr>
          <a:xfrm>
            <a:off x="1608929" y="5172590"/>
            <a:ext cx="404591" cy="523220"/>
          </a:xfrm>
          <a:prstGeom prst="rect">
            <a:avLst/>
          </a:prstGeom>
          <a:noFill/>
        </p:spPr>
        <p:txBody>
          <a:bodyPr wrap="square" rtlCol="0">
            <a:spAutoFit/>
          </a:bodyPr>
          <a:lstStyle/>
          <a:p>
            <a:pPr algn="ctr"/>
            <a:r>
              <a:rPr lang="en-US" sz="1400" b="0" dirty="0">
                <a:solidFill>
                  <a:schemeClr val="bg2">
                    <a:lumMod val="10000"/>
                  </a:schemeClr>
                </a:solidFill>
              </a:rPr>
              <a:t>9/9</a:t>
            </a:r>
          </a:p>
        </p:txBody>
      </p:sp>
      <p:sp>
        <p:nvSpPr>
          <p:cNvPr id="67" name="TextBox 66">
            <a:extLst>
              <a:ext uri="{FF2B5EF4-FFF2-40B4-BE49-F238E27FC236}">
                <a16:creationId xmlns:a16="http://schemas.microsoft.com/office/drawing/2014/main" id="{15CBE8EB-8F71-4FFE-A870-659F9BE6DDF8}"/>
              </a:ext>
            </a:extLst>
          </p:cNvPr>
          <p:cNvSpPr txBox="1"/>
          <p:nvPr/>
        </p:nvSpPr>
        <p:spPr>
          <a:xfrm>
            <a:off x="2236336" y="5172590"/>
            <a:ext cx="435713" cy="523220"/>
          </a:xfrm>
          <a:prstGeom prst="rect">
            <a:avLst/>
          </a:prstGeom>
          <a:noFill/>
        </p:spPr>
        <p:txBody>
          <a:bodyPr wrap="square" rtlCol="0">
            <a:spAutoFit/>
          </a:bodyPr>
          <a:lstStyle/>
          <a:p>
            <a:pPr algn="ctr"/>
            <a:r>
              <a:rPr lang="en-US" sz="1400" b="0" dirty="0">
                <a:solidFill>
                  <a:schemeClr val="bg2">
                    <a:lumMod val="10000"/>
                  </a:schemeClr>
                </a:solidFill>
              </a:rPr>
              <a:t>70/70</a:t>
            </a:r>
          </a:p>
        </p:txBody>
      </p:sp>
      <p:sp>
        <p:nvSpPr>
          <p:cNvPr id="68" name="TextBox 67">
            <a:extLst>
              <a:ext uri="{FF2B5EF4-FFF2-40B4-BE49-F238E27FC236}">
                <a16:creationId xmlns:a16="http://schemas.microsoft.com/office/drawing/2014/main" id="{62A8E970-F81A-4A5F-B4D1-F67A915AE589}"/>
              </a:ext>
            </a:extLst>
          </p:cNvPr>
          <p:cNvSpPr txBox="1"/>
          <p:nvPr/>
        </p:nvSpPr>
        <p:spPr>
          <a:xfrm>
            <a:off x="872704" y="5259640"/>
            <a:ext cx="614131" cy="307777"/>
          </a:xfrm>
          <a:prstGeom prst="rect">
            <a:avLst/>
          </a:prstGeom>
          <a:noFill/>
        </p:spPr>
        <p:txBody>
          <a:bodyPr wrap="square" rtlCol="0">
            <a:spAutoFit/>
          </a:bodyPr>
          <a:lstStyle/>
          <a:p>
            <a:r>
              <a:rPr lang="en-US" sz="1400" b="0" dirty="0"/>
              <a:t>n/N =</a:t>
            </a:r>
          </a:p>
        </p:txBody>
      </p:sp>
      <p:sp>
        <p:nvSpPr>
          <p:cNvPr id="69" name="Rectangle 68">
            <a:extLst>
              <a:ext uri="{FF2B5EF4-FFF2-40B4-BE49-F238E27FC236}">
                <a16:creationId xmlns:a16="http://schemas.microsoft.com/office/drawing/2014/main" id="{E2A54183-1252-46A7-8F07-0E1EFDFAE917}"/>
              </a:ext>
            </a:extLst>
          </p:cNvPr>
          <p:cNvSpPr/>
          <p:nvPr/>
        </p:nvSpPr>
        <p:spPr bwMode="auto">
          <a:xfrm>
            <a:off x="2841130" y="2704688"/>
            <a:ext cx="522856" cy="2942176"/>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70" name="Rectangle 69">
            <a:extLst>
              <a:ext uri="{FF2B5EF4-FFF2-40B4-BE49-F238E27FC236}">
                <a16:creationId xmlns:a16="http://schemas.microsoft.com/office/drawing/2014/main" id="{32FD5431-6604-4F39-8AA5-1E8AF68B07E2}"/>
              </a:ext>
            </a:extLst>
          </p:cNvPr>
          <p:cNvSpPr/>
          <p:nvPr/>
        </p:nvSpPr>
        <p:spPr bwMode="auto">
          <a:xfrm>
            <a:off x="3489217" y="2848618"/>
            <a:ext cx="522856" cy="2793415"/>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71" name="TextBox 70">
            <a:extLst>
              <a:ext uri="{FF2B5EF4-FFF2-40B4-BE49-F238E27FC236}">
                <a16:creationId xmlns:a16="http://schemas.microsoft.com/office/drawing/2014/main" id="{371A83F4-E0E1-427E-96C2-9EFD2DC03128}"/>
              </a:ext>
            </a:extLst>
          </p:cNvPr>
          <p:cNvSpPr txBox="1"/>
          <p:nvPr/>
        </p:nvSpPr>
        <p:spPr>
          <a:xfrm>
            <a:off x="2838052" y="5172590"/>
            <a:ext cx="522856" cy="738664"/>
          </a:xfrm>
          <a:prstGeom prst="rect">
            <a:avLst/>
          </a:prstGeom>
          <a:noFill/>
        </p:spPr>
        <p:txBody>
          <a:bodyPr wrap="square" rtlCol="0">
            <a:spAutoFit/>
          </a:bodyPr>
          <a:lstStyle/>
          <a:p>
            <a:pPr algn="ctr"/>
            <a:r>
              <a:rPr lang="en-US" sz="1400" b="0" dirty="0">
                <a:solidFill>
                  <a:schemeClr val="bg2">
                    <a:lumMod val="10000"/>
                  </a:schemeClr>
                </a:solidFill>
              </a:rPr>
              <a:t>181/182</a:t>
            </a:r>
          </a:p>
        </p:txBody>
      </p:sp>
      <p:sp>
        <p:nvSpPr>
          <p:cNvPr id="72" name="TextBox 71">
            <a:extLst>
              <a:ext uri="{FF2B5EF4-FFF2-40B4-BE49-F238E27FC236}">
                <a16:creationId xmlns:a16="http://schemas.microsoft.com/office/drawing/2014/main" id="{72A5C4DA-F196-4035-B3C9-ED4699351824}"/>
              </a:ext>
            </a:extLst>
          </p:cNvPr>
          <p:cNvSpPr txBox="1"/>
          <p:nvPr/>
        </p:nvSpPr>
        <p:spPr>
          <a:xfrm>
            <a:off x="3492027" y="5172590"/>
            <a:ext cx="522856" cy="738664"/>
          </a:xfrm>
          <a:prstGeom prst="rect">
            <a:avLst/>
          </a:prstGeom>
          <a:noFill/>
        </p:spPr>
        <p:txBody>
          <a:bodyPr wrap="square" rtlCol="0">
            <a:spAutoFit/>
          </a:bodyPr>
          <a:lstStyle/>
          <a:p>
            <a:pPr algn="ctr"/>
            <a:r>
              <a:rPr lang="en-US" sz="1400" b="0" dirty="0">
                <a:solidFill>
                  <a:schemeClr val="bg2">
                    <a:lumMod val="10000"/>
                  </a:schemeClr>
                </a:solidFill>
              </a:rPr>
              <a:t>247/262</a:t>
            </a:r>
          </a:p>
        </p:txBody>
      </p:sp>
      <p:sp>
        <p:nvSpPr>
          <p:cNvPr id="73" name="Rectangle 72">
            <a:extLst>
              <a:ext uri="{FF2B5EF4-FFF2-40B4-BE49-F238E27FC236}">
                <a16:creationId xmlns:a16="http://schemas.microsoft.com/office/drawing/2014/main" id="{3CD07342-7894-487A-BC9D-8038A567910C}"/>
              </a:ext>
            </a:extLst>
          </p:cNvPr>
          <p:cNvSpPr/>
          <p:nvPr/>
        </p:nvSpPr>
        <p:spPr bwMode="auto">
          <a:xfrm>
            <a:off x="4137305" y="3035317"/>
            <a:ext cx="522856" cy="2611595"/>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74" name="TextBox 73">
            <a:extLst>
              <a:ext uri="{FF2B5EF4-FFF2-40B4-BE49-F238E27FC236}">
                <a16:creationId xmlns:a16="http://schemas.microsoft.com/office/drawing/2014/main" id="{17209D4D-6F9D-4E18-B73C-0E156E01672F}"/>
              </a:ext>
            </a:extLst>
          </p:cNvPr>
          <p:cNvSpPr txBox="1"/>
          <p:nvPr/>
        </p:nvSpPr>
        <p:spPr>
          <a:xfrm>
            <a:off x="4136358" y="5172590"/>
            <a:ext cx="522856" cy="523220"/>
          </a:xfrm>
          <a:prstGeom prst="rect">
            <a:avLst/>
          </a:prstGeom>
          <a:noFill/>
        </p:spPr>
        <p:txBody>
          <a:bodyPr wrap="square" rtlCol="0">
            <a:spAutoFit/>
          </a:bodyPr>
          <a:lstStyle/>
          <a:p>
            <a:pPr algn="ctr"/>
            <a:r>
              <a:rPr lang="en-US" sz="1400" b="0" dirty="0">
                <a:solidFill>
                  <a:schemeClr val="bg2">
                    <a:lumMod val="10000"/>
                  </a:schemeClr>
                </a:solidFill>
              </a:rPr>
              <a:t>211/239</a:t>
            </a:r>
          </a:p>
        </p:txBody>
      </p:sp>
      <p:sp>
        <p:nvSpPr>
          <p:cNvPr id="75" name="Rectangle 74">
            <a:extLst>
              <a:ext uri="{FF2B5EF4-FFF2-40B4-BE49-F238E27FC236}">
                <a16:creationId xmlns:a16="http://schemas.microsoft.com/office/drawing/2014/main" id="{0291304C-DFD7-4D49-ACA7-8B380CE27B31}"/>
              </a:ext>
            </a:extLst>
          </p:cNvPr>
          <p:cNvSpPr/>
          <p:nvPr/>
        </p:nvSpPr>
        <p:spPr bwMode="auto">
          <a:xfrm>
            <a:off x="4785392" y="3623000"/>
            <a:ext cx="522856" cy="2033077"/>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76" name="TextBox 75">
            <a:extLst>
              <a:ext uri="{FF2B5EF4-FFF2-40B4-BE49-F238E27FC236}">
                <a16:creationId xmlns:a16="http://schemas.microsoft.com/office/drawing/2014/main" id="{FA2542D5-5B30-49B8-8A23-104307E094B3}"/>
              </a:ext>
            </a:extLst>
          </p:cNvPr>
          <p:cNvSpPr txBox="1"/>
          <p:nvPr/>
        </p:nvSpPr>
        <p:spPr>
          <a:xfrm>
            <a:off x="4829346" y="5172590"/>
            <a:ext cx="435713" cy="523220"/>
          </a:xfrm>
          <a:prstGeom prst="rect">
            <a:avLst/>
          </a:prstGeom>
          <a:noFill/>
        </p:spPr>
        <p:txBody>
          <a:bodyPr wrap="square" rtlCol="0">
            <a:spAutoFit/>
          </a:bodyPr>
          <a:lstStyle/>
          <a:p>
            <a:pPr algn="ctr"/>
            <a:r>
              <a:rPr lang="en-US" sz="1400" b="0" dirty="0">
                <a:solidFill>
                  <a:schemeClr val="bg2">
                    <a:lumMod val="10000"/>
                  </a:schemeClr>
                </a:solidFill>
              </a:rPr>
              <a:t>60/88</a:t>
            </a:r>
          </a:p>
        </p:txBody>
      </p:sp>
      <p:sp>
        <p:nvSpPr>
          <p:cNvPr id="77" name="Rectangle 76">
            <a:extLst>
              <a:ext uri="{FF2B5EF4-FFF2-40B4-BE49-F238E27FC236}">
                <a16:creationId xmlns:a16="http://schemas.microsoft.com/office/drawing/2014/main" id="{2A0B1224-B1C0-4CAB-80F4-B8C1E0CDE684}"/>
              </a:ext>
            </a:extLst>
          </p:cNvPr>
          <p:cNvSpPr/>
          <p:nvPr/>
        </p:nvSpPr>
        <p:spPr bwMode="auto">
          <a:xfrm>
            <a:off x="5433481" y="3955878"/>
            <a:ext cx="522856" cy="1702495"/>
          </a:xfrm>
          <a:prstGeom prst="rect">
            <a:avLst/>
          </a:prstGeom>
          <a:solidFill>
            <a:schemeClr val="accent2"/>
          </a:solidFill>
          <a:ln>
            <a:noFill/>
          </a:ln>
          <a:extLst/>
        </p:spPr>
        <p:txBody>
          <a:bodyPr wrap="square" rtlCol="0" anchor="ctr">
            <a:spAutoFit/>
          </a:bodyPr>
          <a:lstStyle/>
          <a:p>
            <a:pPr algn="ctr"/>
            <a:endParaRPr lang="en-US" sz="1400" b="1" dirty="0">
              <a:solidFill>
                <a:schemeClr val="bg2">
                  <a:lumMod val="10000"/>
                </a:schemeClr>
              </a:solidFill>
            </a:endParaRPr>
          </a:p>
        </p:txBody>
      </p:sp>
      <p:sp>
        <p:nvSpPr>
          <p:cNvPr id="78" name="TextBox 77">
            <a:extLst>
              <a:ext uri="{FF2B5EF4-FFF2-40B4-BE49-F238E27FC236}">
                <a16:creationId xmlns:a16="http://schemas.microsoft.com/office/drawing/2014/main" id="{0B02E06E-6847-4892-97A3-CE5544E131CC}"/>
              </a:ext>
            </a:extLst>
          </p:cNvPr>
          <p:cNvSpPr txBox="1"/>
          <p:nvPr/>
        </p:nvSpPr>
        <p:spPr>
          <a:xfrm>
            <a:off x="5486988" y="5172590"/>
            <a:ext cx="435713" cy="738664"/>
          </a:xfrm>
          <a:prstGeom prst="rect">
            <a:avLst/>
          </a:prstGeom>
          <a:noFill/>
        </p:spPr>
        <p:txBody>
          <a:bodyPr wrap="square" rtlCol="0">
            <a:spAutoFit/>
          </a:bodyPr>
          <a:lstStyle/>
          <a:p>
            <a:pPr algn="ctr"/>
            <a:r>
              <a:rPr lang="en-US" sz="1400" b="0" dirty="0">
                <a:solidFill>
                  <a:schemeClr val="bg2">
                    <a:lumMod val="10000"/>
                  </a:schemeClr>
                </a:solidFill>
              </a:rPr>
              <a:t>12/210</a:t>
            </a:r>
          </a:p>
        </p:txBody>
      </p:sp>
      <p:sp>
        <p:nvSpPr>
          <p:cNvPr id="79" name="Rectangle 78">
            <a:extLst>
              <a:ext uri="{FF2B5EF4-FFF2-40B4-BE49-F238E27FC236}">
                <a16:creationId xmlns:a16="http://schemas.microsoft.com/office/drawing/2014/main" id="{4D72FAE0-CF15-4C71-B716-EACBD0910260}"/>
              </a:ext>
            </a:extLst>
          </p:cNvPr>
          <p:cNvSpPr/>
          <p:nvPr/>
        </p:nvSpPr>
        <p:spPr>
          <a:xfrm rot="16200000">
            <a:off x="169253" y="3999789"/>
            <a:ext cx="1210061" cy="351975"/>
          </a:xfrm>
          <a:prstGeom prst="rect">
            <a:avLst/>
          </a:prstGeom>
        </p:spPr>
        <p:txBody>
          <a:bodyPr wrap="none">
            <a:spAutoFit/>
          </a:bodyPr>
          <a:lstStyle/>
          <a:p>
            <a:pPr algn="ctr">
              <a:defRPr sz="1800" b="0" i="0" u="none" strike="noStrike" kern="1200" baseline="0">
                <a:solidFill>
                  <a:prstClr val="black"/>
                </a:solidFill>
                <a:latin typeface="Arial" pitchFamily="34" charset="0"/>
                <a:ea typeface="+mn-ea"/>
                <a:cs typeface="Arial" pitchFamily="34" charset="0"/>
              </a:defRPr>
            </a:pPr>
            <a:r>
              <a:rPr lang="en-US" b="1" dirty="0">
                <a:solidFill>
                  <a:srgbClr val="FFFFFF"/>
                </a:solidFill>
                <a:cs typeface="Arial" pitchFamily="34" charset="0"/>
              </a:rPr>
              <a:t>SVR12 (%)</a:t>
            </a:r>
          </a:p>
        </p:txBody>
      </p:sp>
      <p:sp>
        <p:nvSpPr>
          <p:cNvPr id="80" name="TextBox 32">
            <a:extLst>
              <a:ext uri="{FF2B5EF4-FFF2-40B4-BE49-F238E27FC236}">
                <a16:creationId xmlns:a16="http://schemas.microsoft.com/office/drawing/2014/main" id="{34BED14F-0A9C-4CA2-AD33-5810DF906760}"/>
              </a:ext>
            </a:extLst>
          </p:cNvPr>
          <p:cNvSpPr txBox="1">
            <a:spLocks noChangeArrowheads="1"/>
          </p:cNvSpPr>
          <p:nvPr/>
        </p:nvSpPr>
        <p:spPr bwMode="auto">
          <a:xfrm>
            <a:off x="2309677" y="6017567"/>
            <a:ext cx="3044948"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Number of Negative Predictors</a:t>
            </a:r>
          </a:p>
        </p:txBody>
      </p:sp>
      <p:sp>
        <p:nvSpPr>
          <p:cNvPr id="81" name="TextBox 32">
            <a:extLst>
              <a:ext uri="{FF2B5EF4-FFF2-40B4-BE49-F238E27FC236}">
                <a16:creationId xmlns:a16="http://schemas.microsoft.com/office/drawing/2014/main" id="{049BD73B-D94F-4CF7-9829-E6B2DD189FBD}"/>
              </a:ext>
            </a:extLst>
          </p:cNvPr>
          <p:cNvSpPr txBox="1">
            <a:spLocks noChangeArrowheads="1"/>
          </p:cNvSpPr>
          <p:nvPr/>
        </p:nvSpPr>
        <p:spPr bwMode="auto">
          <a:xfrm>
            <a:off x="1676815" y="5666213"/>
            <a:ext cx="284452"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0</a:t>
            </a:r>
          </a:p>
        </p:txBody>
      </p:sp>
      <p:sp>
        <p:nvSpPr>
          <p:cNvPr id="82" name="TextBox 81">
            <a:extLst>
              <a:ext uri="{FF2B5EF4-FFF2-40B4-BE49-F238E27FC236}">
                <a16:creationId xmlns:a16="http://schemas.microsoft.com/office/drawing/2014/main" id="{5E3864EB-7B62-4381-933C-58CB2BF8D674}"/>
              </a:ext>
            </a:extLst>
          </p:cNvPr>
          <p:cNvSpPr txBox="1">
            <a:spLocks noChangeArrowheads="1"/>
          </p:cNvSpPr>
          <p:nvPr/>
        </p:nvSpPr>
        <p:spPr bwMode="auto">
          <a:xfrm>
            <a:off x="2306236" y="5666213"/>
            <a:ext cx="284452"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1</a:t>
            </a:r>
          </a:p>
        </p:txBody>
      </p:sp>
      <p:sp>
        <p:nvSpPr>
          <p:cNvPr id="83" name="TextBox 32">
            <a:extLst>
              <a:ext uri="{FF2B5EF4-FFF2-40B4-BE49-F238E27FC236}">
                <a16:creationId xmlns:a16="http://schemas.microsoft.com/office/drawing/2014/main" id="{CE584497-BC15-48E5-AB3A-B3F03ADFCBB0}"/>
              </a:ext>
            </a:extLst>
          </p:cNvPr>
          <p:cNvSpPr txBox="1">
            <a:spLocks noChangeArrowheads="1"/>
          </p:cNvSpPr>
          <p:nvPr/>
        </p:nvSpPr>
        <p:spPr bwMode="auto">
          <a:xfrm>
            <a:off x="2973601" y="5666213"/>
            <a:ext cx="284452"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2</a:t>
            </a:r>
          </a:p>
        </p:txBody>
      </p:sp>
      <p:sp>
        <p:nvSpPr>
          <p:cNvPr id="84" name="TextBox 32">
            <a:extLst>
              <a:ext uri="{FF2B5EF4-FFF2-40B4-BE49-F238E27FC236}">
                <a16:creationId xmlns:a16="http://schemas.microsoft.com/office/drawing/2014/main" id="{0F740D07-5C4A-4441-8969-16E89FF83C36}"/>
              </a:ext>
            </a:extLst>
          </p:cNvPr>
          <p:cNvSpPr txBox="1">
            <a:spLocks noChangeArrowheads="1"/>
          </p:cNvSpPr>
          <p:nvPr/>
        </p:nvSpPr>
        <p:spPr bwMode="auto">
          <a:xfrm>
            <a:off x="3606540" y="5666213"/>
            <a:ext cx="284452"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3</a:t>
            </a:r>
          </a:p>
        </p:txBody>
      </p:sp>
      <p:sp>
        <p:nvSpPr>
          <p:cNvPr id="85" name="TextBox 32">
            <a:extLst>
              <a:ext uri="{FF2B5EF4-FFF2-40B4-BE49-F238E27FC236}">
                <a16:creationId xmlns:a16="http://schemas.microsoft.com/office/drawing/2014/main" id="{3D70D8CB-51ED-4707-958E-2A090F8CC955}"/>
              </a:ext>
            </a:extLst>
          </p:cNvPr>
          <p:cNvSpPr txBox="1">
            <a:spLocks noChangeArrowheads="1"/>
          </p:cNvSpPr>
          <p:nvPr/>
        </p:nvSpPr>
        <p:spPr bwMode="auto">
          <a:xfrm>
            <a:off x="4258284" y="5666213"/>
            <a:ext cx="284452"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4</a:t>
            </a:r>
          </a:p>
        </p:txBody>
      </p:sp>
      <p:sp>
        <p:nvSpPr>
          <p:cNvPr id="86" name="TextBox 32">
            <a:extLst>
              <a:ext uri="{FF2B5EF4-FFF2-40B4-BE49-F238E27FC236}">
                <a16:creationId xmlns:a16="http://schemas.microsoft.com/office/drawing/2014/main" id="{7463CECE-CC0F-43A5-9704-05AC01DFBB2E}"/>
              </a:ext>
            </a:extLst>
          </p:cNvPr>
          <p:cNvSpPr txBox="1">
            <a:spLocks noChangeArrowheads="1"/>
          </p:cNvSpPr>
          <p:nvPr/>
        </p:nvSpPr>
        <p:spPr bwMode="auto">
          <a:xfrm>
            <a:off x="4909859" y="5666213"/>
            <a:ext cx="284452" cy="283738"/>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5</a:t>
            </a:r>
          </a:p>
        </p:txBody>
      </p:sp>
      <p:sp>
        <p:nvSpPr>
          <p:cNvPr id="87" name="TextBox 32">
            <a:extLst>
              <a:ext uri="{FF2B5EF4-FFF2-40B4-BE49-F238E27FC236}">
                <a16:creationId xmlns:a16="http://schemas.microsoft.com/office/drawing/2014/main" id="{03A7D68A-4450-4BEF-A719-71A182AF74B5}"/>
              </a:ext>
            </a:extLst>
          </p:cNvPr>
          <p:cNvSpPr txBox="1">
            <a:spLocks noChangeArrowheads="1"/>
          </p:cNvSpPr>
          <p:nvPr/>
        </p:nvSpPr>
        <p:spPr bwMode="auto">
          <a:xfrm>
            <a:off x="5549340" y="5666213"/>
            <a:ext cx="284452"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6</a:t>
            </a:r>
          </a:p>
        </p:txBody>
      </p:sp>
      <p:sp>
        <p:nvSpPr>
          <p:cNvPr id="88" name="TextBox 32">
            <a:extLst>
              <a:ext uri="{FF2B5EF4-FFF2-40B4-BE49-F238E27FC236}">
                <a16:creationId xmlns:a16="http://schemas.microsoft.com/office/drawing/2014/main" id="{84B4239D-D742-4349-85F0-2018E6262953}"/>
              </a:ext>
            </a:extLst>
          </p:cNvPr>
          <p:cNvSpPr txBox="1">
            <a:spLocks noChangeArrowheads="1"/>
          </p:cNvSpPr>
          <p:nvPr/>
        </p:nvSpPr>
        <p:spPr bwMode="auto">
          <a:xfrm>
            <a:off x="822986" y="2539567"/>
            <a:ext cx="501381"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100</a:t>
            </a:r>
          </a:p>
        </p:txBody>
      </p:sp>
      <p:sp>
        <p:nvSpPr>
          <p:cNvPr id="89" name="TextBox 32">
            <a:extLst>
              <a:ext uri="{FF2B5EF4-FFF2-40B4-BE49-F238E27FC236}">
                <a16:creationId xmlns:a16="http://schemas.microsoft.com/office/drawing/2014/main" id="{9BFC2BF1-F9FE-4D96-9957-6D265317933F}"/>
              </a:ext>
            </a:extLst>
          </p:cNvPr>
          <p:cNvSpPr txBox="1">
            <a:spLocks noChangeArrowheads="1"/>
          </p:cNvSpPr>
          <p:nvPr/>
        </p:nvSpPr>
        <p:spPr bwMode="auto">
          <a:xfrm>
            <a:off x="931450" y="3117234"/>
            <a:ext cx="392917"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80</a:t>
            </a:r>
          </a:p>
        </p:txBody>
      </p:sp>
      <p:sp>
        <p:nvSpPr>
          <p:cNvPr id="90" name="TextBox 32">
            <a:extLst>
              <a:ext uri="{FF2B5EF4-FFF2-40B4-BE49-F238E27FC236}">
                <a16:creationId xmlns:a16="http://schemas.microsoft.com/office/drawing/2014/main" id="{D390305F-7D39-41E2-84E7-8B5FFBAF6720}"/>
              </a:ext>
            </a:extLst>
          </p:cNvPr>
          <p:cNvSpPr txBox="1">
            <a:spLocks noChangeArrowheads="1"/>
          </p:cNvSpPr>
          <p:nvPr/>
        </p:nvSpPr>
        <p:spPr bwMode="auto">
          <a:xfrm>
            <a:off x="931450" y="3722506"/>
            <a:ext cx="392917"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60</a:t>
            </a:r>
          </a:p>
        </p:txBody>
      </p:sp>
      <p:sp>
        <p:nvSpPr>
          <p:cNvPr id="91" name="TextBox 32">
            <a:extLst>
              <a:ext uri="{FF2B5EF4-FFF2-40B4-BE49-F238E27FC236}">
                <a16:creationId xmlns:a16="http://schemas.microsoft.com/office/drawing/2014/main" id="{B8C5026C-3E33-4C57-98F7-71337F82F174}"/>
              </a:ext>
            </a:extLst>
          </p:cNvPr>
          <p:cNvSpPr txBox="1">
            <a:spLocks noChangeArrowheads="1"/>
          </p:cNvSpPr>
          <p:nvPr/>
        </p:nvSpPr>
        <p:spPr bwMode="auto">
          <a:xfrm>
            <a:off x="883501" y="4330482"/>
            <a:ext cx="501381" cy="283738"/>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40</a:t>
            </a:r>
          </a:p>
        </p:txBody>
      </p:sp>
      <p:sp>
        <p:nvSpPr>
          <p:cNvPr id="92" name="TextBox 32">
            <a:extLst>
              <a:ext uri="{FF2B5EF4-FFF2-40B4-BE49-F238E27FC236}">
                <a16:creationId xmlns:a16="http://schemas.microsoft.com/office/drawing/2014/main" id="{53A60921-CB9B-451E-8E46-DC2CFC2807B0}"/>
              </a:ext>
            </a:extLst>
          </p:cNvPr>
          <p:cNvSpPr txBox="1">
            <a:spLocks noChangeArrowheads="1"/>
          </p:cNvSpPr>
          <p:nvPr/>
        </p:nvSpPr>
        <p:spPr bwMode="auto">
          <a:xfrm>
            <a:off x="931451" y="4924010"/>
            <a:ext cx="392916"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20</a:t>
            </a:r>
          </a:p>
        </p:txBody>
      </p:sp>
      <p:sp>
        <p:nvSpPr>
          <p:cNvPr id="93" name="TextBox 32">
            <a:extLst>
              <a:ext uri="{FF2B5EF4-FFF2-40B4-BE49-F238E27FC236}">
                <a16:creationId xmlns:a16="http://schemas.microsoft.com/office/drawing/2014/main" id="{CE7DC389-C140-4D0E-AE06-00F144503CC8}"/>
              </a:ext>
            </a:extLst>
          </p:cNvPr>
          <p:cNvSpPr txBox="1">
            <a:spLocks noChangeArrowheads="1"/>
          </p:cNvSpPr>
          <p:nvPr/>
        </p:nvSpPr>
        <p:spPr bwMode="auto">
          <a:xfrm>
            <a:off x="1039914" y="5510639"/>
            <a:ext cx="284453" cy="283738"/>
          </a:xfrm>
          <a:prstGeom prst="rect">
            <a:avLst/>
          </a:prstGeom>
          <a:noFill/>
          <a:ln>
            <a:noFill/>
          </a:ln>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b="0" dirty="0">
                <a:ea typeface="MS PGothic" panose="020B0600070205080204" pitchFamily="34" charset="-128"/>
              </a:rPr>
              <a:t>0</a:t>
            </a:r>
          </a:p>
        </p:txBody>
      </p:sp>
      <p:cxnSp>
        <p:nvCxnSpPr>
          <p:cNvPr id="94" name="Straight Connector 93">
            <a:extLst>
              <a:ext uri="{FF2B5EF4-FFF2-40B4-BE49-F238E27FC236}">
                <a16:creationId xmlns:a16="http://schemas.microsoft.com/office/drawing/2014/main" id="{C915736A-3683-4D36-AB39-16225DBD9D6A}"/>
              </a:ext>
            </a:extLst>
          </p:cNvPr>
          <p:cNvCxnSpPr/>
          <p:nvPr/>
        </p:nvCxnSpPr>
        <p:spPr bwMode="auto">
          <a:xfrm>
            <a:off x="1319021" y="2669962"/>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95" name="Straight Connector 94">
            <a:extLst>
              <a:ext uri="{FF2B5EF4-FFF2-40B4-BE49-F238E27FC236}">
                <a16:creationId xmlns:a16="http://schemas.microsoft.com/office/drawing/2014/main" id="{5790B3BC-8F09-4981-AD30-7475C09E158A}"/>
              </a:ext>
            </a:extLst>
          </p:cNvPr>
          <p:cNvCxnSpPr/>
          <p:nvPr/>
        </p:nvCxnSpPr>
        <p:spPr bwMode="auto">
          <a:xfrm>
            <a:off x="1319021" y="3266845"/>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96" name="Straight Connector 95">
            <a:extLst>
              <a:ext uri="{FF2B5EF4-FFF2-40B4-BE49-F238E27FC236}">
                <a16:creationId xmlns:a16="http://schemas.microsoft.com/office/drawing/2014/main" id="{B41C2072-27E1-40AB-ABE0-0D4D24381C38}"/>
              </a:ext>
            </a:extLst>
          </p:cNvPr>
          <p:cNvCxnSpPr/>
          <p:nvPr/>
        </p:nvCxnSpPr>
        <p:spPr bwMode="auto">
          <a:xfrm>
            <a:off x="1319021" y="3863728"/>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97" name="Straight Connector 96">
            <a:extLst>
              <a:ext uri="{FF2B5EF4-FFF2-40B4-BE49-F238E27FC236}">
                <a16:creationId xmlns:a16="http://schemas.microsoft.com/office/drawing/2014/main" id="{DC65720D-3C5F-468F-AB51-84A860403517}"/>
              </a:ext>
            </a:extLst>
          </p:cNvPr>
          <p:cNvCxnSpPr/>
          <p:nvPr/>
        </p:nvCxnSpPr>
        <p:spPr bwMode="auto">
          <a:xfrm>
            <a:off x="1319021" y="4460612"/>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id="{D4AF627C-E21A-4EAB-AD09-2AA0FACDAB66}"/>
              </a:ext>
            </a:extLst>
          </p:cNvPr>
          <p:cNvCxnSpPr/>
          <p:nvPr/>
        </p:nvCxnSpPr>
        <p:spPr bwMode="auto">
          <a:xfrm>
            <a:off x="1319021" y="5057495"/>
            <a:ext cx="87143" cy="0"/>
          </a:xfrm>
          <a:prstGeom prst="line">
            <a:avLst/>
          </a:prstGeom>
          <a:noFill/>
          <a:ln w="28575" cap="flat" cmpd="sng" algn="ctr">
            <a:solidFill>
              <a:schemeClr val="tx1"/>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22F09F08-5B24-4193-BCB1-B2D0281C8F07}"/>
              </a:ext>
            </a:extLst>
          </p:cNvPr>
          <p:cNvCxnSpPr/>
          <p:nvPr/>
        </p:nvCxnSpPr>
        <p:spPr bwMode="auto">
          <a:xfrm>
            <a:off x="1319021" y="5642900"/>
            <a:ext cx="87143" cy="0"/>
          </a:xfrm>
          <a:prstGeom prst="line">
            <a:avLst/>
          </a:prstGeom>
          <a:noFill/>
          <a:ln w="28575" cap="flat" cmpd="sng" algn="ctr">
            <a:solidFill>
              <a:schemeClr val="tx1"/>
            </a:solidFill>
            <a:prstDash val="solid"/>
            <a:round/>
            <a:headEnd type="none" w="med" len="med"/>
            <a:tailEnd type="none" w="med" len="med"/>
          </a:ln>
          <a:effectLst/>
        </p:spPr>
      </p:cxnSp>
      <p:sp>
        <p:nvSpPr>
          <p:cNvPr id="100" name="TextBox 32">
            <a:extLst>
              <a:ext uri="{FF2B5EF4-FFF2-40B4-BE49-F238E27FC236}">
                <a16:creationId xmlns:a16="http://schemas.microsoft.com/office/drawing/2014/main" id="{75FE3E31-C2D5-454D-925E-1D6D6FAB30BA}"/>
              </a:ext>
            </a:extLst>
          </p:cNvPr>
          <p:cNvSpPr txBox="1">
            <a:spLocks noChangeArrowheads="1"/>
          </p:cNvSpPr>
          <p:nvPr/>
        </p:nvSpPr>
        <p:spPr bwMode="auto">
          <a:xfrm>
            <a:off x="1520337" y="2383971"/>
            <a:ext cx="534164" cy="283738"/>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100</a:t>
            </a:r>
          </a:p>
        </p:txBody>
      </p:sp>
      <p:sp>
        <p:nvSpPr>
          <p:cNvPr id="101" name="TextBox 32">
            <a:extLst>
              <a:ext uri="{FF2B5EF4-FFF2-40B4-BE49-F238E27FC236}">
                <a16:creationId xmlns:a16="http://schemas.microsoft.com/office/drawing/2014/main" id="{3A662FFA-61BB-4DD7-85B2-8FADB42B34CA}"/>
              </a:ext>
            </a:extLst>
          </p:cNvPr>
          <p:cNvSpPr txBox="1">
            <a:spLocks noChangeArrowheads="1"/>
          </p:cNvSpPr>
          <p:nvPr/>
        </p:nvSpPr>
        <p:spPr bwMode="auto">
          <a:xfrm>
            <a:off x="2195717" y="2369385"/>
            <a:ext cx="534164" cy="283738"/>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100</a:t>
            </a:r>
          </a:p>
        </p:txBody>
      </p:sp>
      <p:sp>
        <p:nvSpPr>
          <p:cNvPr id="102" name="TextBox 32">
            <a:extLst>
              <a:ext uri="{FF2B5EF4-FFF2-40B4-BE49-F238E27FC236}">
                <a16:creationId xmlns:a16="http://schemas.microsoft.com/office/drawing/2014/main" id="{0F7220B0-FBA8-46F1-B279-435FE995C3FC}"/>
              </a:ext>
            </a:extLst>
          </p:cNvPr>
          <p:cNvSpPr txBox="1">
            <a:spLocks noChangeArrowheads="1"/>
          </p:cNvSpPr>
          <p:nvPr/>
        </p:nvSpPr>
        <p:spPr bwMode="auto">
          <a:xfrm>
            <a:off x="2801741" y="2403983"/>
            <a:ext cx="678181" cy="283738"/>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&gt; 99</a:t>
            </a:r>
          </a:p>
        </p:txBody>
      </p:sp>
      <p:sp>
        <p:nvSpPr>
          <p:cNvPr id="103" name="TextBox 32">
            <a:extLst>
              <a:ext uri="{FF2B5EF4-FFF2-40B4-BE49-F238E27FC236}">
                <a16:creationId xmlns:a16="http://schemas.microsoft.com/office/drawing/2014/main" id="{B477C62D-89A3-4C2D-87F7-6616C74C3670}"/>
              </a:ext>
            </a:extLst>
          </p:cNvPr>
          <p:cNvSpPr txBox="1">
            <a:spLocks noChangeArrowheads="1"/>
          </p:cNvSpPr>
          <p:nvPr/>
        </p:nvSpPr>
        <p:spPr bwMode="auto">
          <a:xfrm>
            <a:off x="3492027" y="2561273"/>
            <a:ext cx="534164" cy="283738"/>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94</a:t>
            </a:r>
          </a:p>
        </p:txBody>
      </p:sp>
      <p:sp>
        <p:nvSpPr>
          <p:cNvPr id="104" name="TextBox 32">
            <a:extLst>
              <a:ext uri="{FF2B5EF4-FFF2-40B4-BE49-F238E27FC236}">
                <a16:creationId xmlns:a16="http://schemas.microsoft.com/office/drawing/2014/main" id="{821B98D1-6EB9-410B-9548-97E599B655DF}"/>
              </a:ext>
            </a:extLst>
          </p:cNvPr>
          <p:cNvSpPr txBox="1">
            <a:spLocks noChangeArrowheads="1"/>
          </p:cNvSpPr>
          <p:nvPr/>
        </p:nvSpPr>
        <p:spPr bwMode="auto">
          <a:xfrm>
            <a:off x="4129126" y="2744349"/>
            <a:ext cx="534164" cy="283738"/>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88</a:t>
            </a:r>
          </a:p>
        </p:txBody>
      </p:sp>
      <p:sp>
        <p:nvSpPr>
          <p:cNvPr id="105" name="TextBox 32">
            <a:extLst>
              <a:ext uri="{FF2B5EF4-FFF2-40B4-BE49-F238E27FC236}">
                <a16:creationId xmlns:a16="http://schemas.microsoft.com/office/drawing/2014/main" id="{F661F962-6894-4AFD-99AD-599F9F11E5D8}"/>
              </a:ext>
            </a:extLst>
          </p:cNvPr>
          <p:cNvSpPr txBox="1">
            <a:spLocks noChangeArrowheads="1"/>
          </p:cNvSpPr>
          <p:nvPr/>
        </p:nvSpPr>
        <p:spPr bwMode="auto">
          <a:xfrm>
            <a:off x="4798365" y="3334465"/>
            <a:ext cx="534164" cy="283738"/>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68</a:t>
            </a:r>
          </a:p>
        </p:txBody>
      </p:sp>
      <p:sp>
        <p:nvSpPr>
          <p:cNvPr id="106" name="TextBox 32">
            <a:extLst>
              <a:ext uri="{FF2B5EF4-FFF2-40B4-BE49-F238E27FC236}">
                <a16:creationId xmlns:a16="http://schemas.microsoft.com/office/drawing/2014/main" id="{EB17C1D3-7F78-494D-BB48-AF4D3361A9F9}"/>
              </a:ext>
            </a:extLst>
          </p:cNvPr>
          <p:cNvSpPr txBox="1">
            <a:spLocks noChangeArrowheads="1"/>
          </p:cNvSpPr>
          <p:nvPr/>
        </p:nvSpPr>
        <p:spPr bwMode="auto">
          <a:xfrm>
            <a:off x="5433873" y="3654136"/>
            <a:ext cx="534164" cy="283738"/>
          </a:xfrm>
          <a:prstGeom prst="rect">
            <a:avLst/>
          </a:prstGeom>
          <a:noFill/>
          <a:ln>
            <a:noFill/>
          </a:ln>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Arial" panose="020B0604020202020204" pitchFamily="34" charset="0"/>
              <a:buNone/>
            </a:pPr>
            <a:r>
              <a:rPr lang="en-US" altLang="en-US" sz="1600" dirty="0">
                <a:ea typeface="MS PGothic" panose="020B0600070205080204" pitchFamily="34" charset="-128"/>
              </a:rPr>
              <a:t>57</a:t>
            </a:r>
          </a:p>
        </p:txBody>
      </p:sp>
      <p:cxnSp>
        <p:nvCxnSpPr>
          <p:cNvPr id="107" name="Straight Connector 106">
            <a:extLst>
              <a:ext uri="{FF2B5EF4-FFF2-40B4-BE49-F238E27FC236}">
                <a16:creationId xmlns:a16="http://schemas.microsoft.com/office/drawing/2014/main" id="{478369F3-9FE6-4730-821D-60EDD32DF1E4}"/>
              </a:ext>
            </a:extLst>
          </p:cNvPr>
          <p:cNvCxnSpPr>
            <a:cxnSpLocks/>
          </p:cNvCxnSpPr>
          <p:nvPr/>
        </p:nvCxnSpPr>
        <p:spPr bwMode="auto">
          <a:xfrm flipH="1" flipV="1">
            <a:off x="1335420" y="5640483"/>
            <a:ext cx="4749276" cy="0"/>
          </a:xfrm>
          <a:prstGeom prst="line">
            <a:avLst/>
          </a:prstGeom>
          <a:noFill/>
          <a:ln w="28575" cap="flat" cmpd="sng" algn="ctr">
            <a:solidFill>
              <a:schemeClr val="tx1"/>
            </a:solidFill>
            <a:prstDash val="solid"/>
            <a:round/>
            <a:headEnd type="none" w="med" len="med"/>
            <a:tailEnd type="none" w="med" len="med"/>
          </a:ln>
          <a:effectLst/>
        </p:spPr>
      </p:cxnSp>
      <p:cxnSp>
        <p:nvCxnSpPr>
          <p:cNvPr id="108" name="Straight Connector 107">
            <a:extLst>
              <a:ext uri="{FF2B5EF4-FFF2-40B4-BE49-F238E27FC236}">
                <a16:creationId xmlns:a16="http://schemas.microsoft.com/office/drawing/2014/main" id="{B33156D4-DCE3-41AC-ADFB-E52AA6F1108D}"/>
              </a:ext>
            </a:extLst>
          </p:cNvPr>
          <p:cNvCxnSpPr/>
          <p:nvPr/>
        </p:nvCxnSpPr>
        <p:spPr bwMode="auto">
          <a:xfrm flipH="1">
            <a:off x="1407204" y="2653123"/>
            <a:ext cx="0" cy="3099203"/>
          </a:xfrm>
          <a:prstGeom prst="line">
            <a:avLst/>
          </a:prstGeom>
          <a:noFill/>
          <a:ln w="28575" cap="flat" cmpd="sng" algn="ctr">
            <a:solidFill>
              <a:schemeClr val="tx1"/>
            </a:solidFill>
            <a:prstDash val="solid"/>
            <a:round/>
            <a:headEnd type="none" w="med" len="med"/>
            <a:tailEnd type="none" w="med" len="med"/>
          </a:ln>
          <a:effectLst/>
        </p:spPr>
      </p:cxnSp>
      <p:cxnSp>
        <p:nvCxnSpPr>
          <p:cNvPr id="109" name="Straight Connector 108">
            <a:extLst>
              <a:ext uri="{FF2B5EF4-FFF2-40B4-BE49-F238E27FC236}">
                <a16:creationId xmlns:a16="http://schemas.microsoft.com/office/drawing/2014/main" id="{A0493827-F6D2-42E7-8117-B9AE6E94ADFC}"/>
              </a:ext>
            </a:extLst>
          </p:cNvPr>
          <p:cNvCxnSpPr/>
          <p:nvPr/>
        </p:nvCxnSpPr>
        <p:spPr bwMode="auto">
          <a:xfrm flipH="1">
            <a:off x="6079020" y="5645272"/>
            <a:ext cx="0" cy="82645"/>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1791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HCV TARGET: Predictors of HCV DAA Failure</a:t>
            </a:r>
          </a:p>
        </p:txBody>
      </p:sp>
      <p:sp>
        <p:nvSpPr>
          <p:cNvPr id="3" name="Content Placeholder 2"/>
          <p:cNvSpPr>
            <a:spLocks noGrp="1"/>
          </p:cNvSpPr>
          <p:nvPr>
            <p:ph sz="half" idx="1"/>
          </p:nvPr>
        </p:nvSpPr>
        <p:spPr/>
        <p:txBody>
          <a:bodyPr/>
          <a:lstStyle/>
          <a:p>
            <a:r>
              <a:rPr lang="en-US" sz="2199" dirty="0"/>
              <a:t>Prospective, observational cohort study of real-world clinical practice</a:t>
            </a:r>
          </a:p>
          <a:p>
            <a:pPr lvl="1"/>
            <a:r>
              <a:rPr lang="en-US" sz="1999" dirty="0"/>
              <a:t>N = 4099 pts with GT1 HCV treated with oral therapy including ≥ 2 DAAs</a:t>
            </a:r>
          </a:p>
          <a:p>
            <a:pPr lvl="1"/>
            <a:r>
              <a:rPr lang="en-US" sz="1999" dirty="0"/>
              <a:t>SVR: 93.7%; no SVR: 6.3%</a:t>
            </a:r>
          </a:p>
          <a:p>
            <a:r>
              <a:rPr lang="en-US" sz="2199" dirty="0"/>
              <a:t>Factors independently associated with lack of SVR</a:t>
            </a:r>
          </a:p>
          <a:p>
            <a:pPr lvl="1"/>
            <a:r>
              <a:rPr lang="en-US" sz="1999" dirty="0"/>
              <a:t>Logistic linear regression: cirrhosis, time of treatment start</a:t>
            </a:r>
          </a:p>
          <a:p>
            <a:pPr lvl="1"/>
            <a:r>
              <a:rPr lang="en-US" sz="1999" dirty="0"/>
              <a:t>Multivariate logistic regression: </a:t>
            </a:r>
            <a:r>
              <a:rPr lang="en-US" sz="1999" dirty="0">
                <a:solidFill>
                  <a:schemeClr val="accent3"/>
                </a:solidFill>
              </a:rPr>
              <a:t>cirrhosis, low albumin, low platelet count, high total bilirubin, male sex, older age</a:t>
            </a:r>
          </a:p>
        </p:txBody>
      </p:sp>
      <p:sp>
        <p:nvSpPr>
          <p:cNvPr id="8" name="Content Placeholder 7"/>
          <p:cNvSpPr>
            <a:spLocks noGrp="1"/>
          </p:cNvSpPr>
          <p:nvPr>
            <p:ph sz="half" idx="2"/>
          </p:nvPr>
        </p:nvSpPr>
        <p:spPr/>
        <p:txBody>
          <a:bodyPr/>
          <a:lstStyle/>
          <a:p>
            <a:r>
              <a:rPr lang="en-US" sz="2199" dirty="0"/>
              <a:t>Inverse probability weighting by propensity scores identified lower likelihood of SVR with SMV + SOF vs LDV/SOF or OBV/PTV/RTV + DSV (all ± RBV)</a:t>
            </a:r>
          </a:p>
          <a:p>
            <a:pPr lvl="1"/>
            <a:r>
              <a:rPr lang="en-US" sz="1999" dirty="0"/>
              <a:t>Limited data available on Q80K presence</a:t>
            </a:r>
          </a:p>
          <a:p>
            <a:r>
              <a:rPr lang="en-US" sz="2199" dirty="0"/>
              <a:t>19 of 22 pts retreated with LDV/SOF or OBV/PTV/RTV + DSV ± RBV achieved SVR</a:t>
            </a:r>
          </a:p>
          <a:p>
            <a:endParaRPr lang="en-US" dirty="0"/>
          </a:p>
        </p:txBody>
      </p:sp>
      <p:sp>
        <p:nvSpPr>
          <p:cNvPr id="4" name="Text Box 11"/>
          <p:cNvSpPr txBox="1">
            <a:spLocks noChangeArrowheads="1"/>
          </p:cNvSpPr>
          <p:nvPr/>
        </p:nvSpPr>
        <p:spPr bwMode="auto">
          <a:xfrm>
            <a:off x="412642" y="6354001"/>
            <a:ext cx="8008439" cy="307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a:lnSpc>
                <a:spcPct val="100000"/>
              </a:lnSpc>
              <a:spcBef>
                <a:spcPct val="0"/>
              </a:spcBef>
              <a:spcAft>
                <a:spcPct val="0"/>
              </a:spcAft>
              <a:buClrTx/>
              <a:buNone/>
            </a:pPr>
            <a:r>
              <a:rPr lang="en-US" altLang="en-US" sz="1400" b="0" dirty="0">
                <a:solidFill>
                  <a:schemeClr val="bg2"/>
                </a:solidFill>
              </a:rPr>
              <a:t>Sulkowski MS, et al. EASL 2017. Abstract SAT-229.</a:t>
            </a:r>
          </a:p>
        </p:txBody>
      </p:sp>
      <p:grpSp>
        <p:nvGrpSpPr>
          <p:cNvPr id="5" name="Group 1"/>
          <p:cNvGrpSpPr>
            <a:grpSpLocks/>
          </p:cNvGrpSpPr>
          <p:nvPr/>
        </p:nvGrpSpPr>
        <p:grpSpPr bwMode="auto">
          <a:xfrm>
            <a:off x="9192405" y="6207989"/>
            <a:ext cx="2672654" cy="450733"/>
            <a:chOff x="9289790" y="4481726"/>
            <a:chExt cx="2673350" cy="450347"/>
          </a:xfrm>
        </p:grpSpPr>
        <p:pic>
          <p:nvPicPr>
            <p:cNvPr id="6"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5559801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le-Arial-45-White-Bold &amp;#x0D;&amp;#x0A;CCO Independent Conference Coverage&amp;#x0D;&amp;#x0A;of the 200X Annual Meeting of the XXXXXXXXX XXXXXXXX&quot;/&gt;&lt;property id=&quot;20307&quot; value=&quot;265&quot;/&gt;&lt;/object&gt;&lt;object type=&quot;3&quot; unique_id=&quot;10005&quot;&gt;&lt;property id=&quot;20148&quot; value=&quot;5&quot;/&gt;&lt;property id=&quot;20300&quot; value=&quot;Slide 2 - &amp;quot;Title-Arial-32-Bold-Yellow. Title may&amp;#x0D;&amp;#x0A;continue on 2 lines keep text at 32pt&amp;quot;&quot;/&gt;&lt;property id=&quot;20307&quot; value=&quot;257&quot;/&gt;&lt;/object&gt;&lt;object type=&quot;3&quot; unique_id=&quot;10006&quot;&gt;&lt;property id=&quot;20148&quot; value=&quot;5&quot;/&gt;&lt;property id=&quot;20300&quot; value=&quot;Slide 3 - &amp;quot;Text and Margin Consistency&amp;quot;&quot;/&gt;&lt;property id=&quot;20307&quot; value=&quot;267&quot;/&gt;&lt;/object&gt;&lt;object type=&quot;3&quot; unique_id=&quot;10007&quot;&gt;&lt;property id=&quot;20148&quot; value=&quot;5&quot;/&gt;&lt;property id=&quot;20300&quot; value=&quot;Slide 4 - &amp;quot;Transition Title &amp;#x0D;&amp;#x0A;for next topic of discussion &amp;#x0D;&amp;#x0A;or can be used as closer slide &amp;#x0D;&amp;#x0A;(ie: Q&amp;amp;A)&amp;#x0D;&amp;#x0A;(Arial-40-Bold-White-Cent&quot;/&gt;&lt;property id=&quot;20307&quot; value=&quot;261&quot;/&gt;&lt;/object&gt;&lt;object type=&quot;3&quot; unique_id=&quot;10008&quot;&gt;&lt;property id=&quot;20148&quot; value=&quot;5&quot;/&gt;&lt;property id=&quot;20300&quot; value=&quot;Slide 5 - &amp;quot;RGB Pallet&amp;quot;&quot;/&gt;&lt;property id=&quot;20307&quot; value=&quot;258&quot;/&gt;&lt;/object&gt;&lt;object type=&quot;3&quot; unique_id=&quot;10009&quot;&gt;&lt;property id=&quot;20148&quot; value=&quot;5&quot;/&gt;&lt;property id=&quot;20300&quot; value=&quot;Slide 6 - &amp;quot;Example Graph&amp;quot;&quot;/&gt;&lt;property id=&quot;20307&quot; value=&quot;286&quot;/&gt;&lt;/object&gt;&lt;object type=&quot;3&quot; unique_id=&quot;10010&quot;&gt;&lt;property id=&quot;20148&quot; value=&quot;5&quot;/&gt;&lt;property id=&quot;20300&quot; value=&quot;Slide 7 - &amp;quot;Example Graph and Text&amp;quot;&quot;/&gt;&lt;property id=&quot;20307&quot; value=&quot;288&quot;/&gt;&lt;/object&gt;&lt;object type=&quot;3&quot; unique_id=&quot;10011&quot;&gt;&lt;property id=&quot;20148&quot; value=&quot;5&quot;/&gt;&lt;property id=&quot;20300&quot; value=&quot;Slide 8 - &amp;quot;Example Line Graph&amp;quot;&quot;/&gt;&lt;property id=&quot;20307&quot; value=&quot;287&quot;/&gt;&lt;/object&gt;&lt;object type=&quot;3&quot; unique_id=&quot;10012&quot;&gt;&lt;property id=&quot;20148&quot; value=&quot;5&quot;/&gt;&lt;property id=&quot;20300&quot; value=&quot;Slide 9 - &amp;quot;Example Line Graph with Data Values&amp;quot;&quot;/&gt;&lt;property id=&quot;20307&quot; value=&quot;292&quot;/&gt;&lt;/object&gt;&lt;object type=&quot;3&quot; unique_id=&quot;10013&quot;&gt;&lt;property id=&quot;20148&quot; value=&quot;5&quot;/&gt;&lt;property id=&quot;20300&quot; value=&quot;Slide 10 - &amp;quot;Example Line Graph with Color &amp;#x0D;&amp;#x0A;Data Values&amp;quot;&quot;/&gt;&lt;property id=&quot;20307&quot; value=&quot;309&quot;/&gt;&lt;/object&gt;&lt;object type=&quot;3&quot; unique_id=&quot;10014&quot;&gt;&lt;property id=&quot;20148&quot; value=&quot;5&quot;/&gt;&lt;property id=&quot;20300&quot; value=&quot;Slide 11 - &amp;quot;Example Schematic&amp;quot;&quot;/&gt;&lt;property id=&quot;20307&quot; value=&quot;262&quot;/&gt;&lt;/object&gt;&lt;object type=&quot;3&quot; unique_id=&quot;10015&quot;&gt;&lt;property id=&quot;20148&quot; value=&quot;5&quot;/&gt;&lt;property id=&quot;20300&quot; value=&quot;Slide 12 - &amp;quot;Example Schematic Continued&amp;quot;&quot;/&gt;&lt;property id=&quot;20307&quot; value=&quot;263&quot;/&gt;&lt;/object&gt;&lt;object type=&quot;3&quot; unique_id=&quot;10016&quot;&gt;&lt;property id=&quot;20148&quot; value=&quot;5&quot;/&gt;&lt;property id=&quot;20300&quot; value=&quot;Slide 13 - &amp;quot;Example Tables&amp;quot;&quot;/&gt;&lt;property id=&quot;20307&quot; value=&quot;311&quot;/&gt;&lt;/object&gt;&lt;object type=&quot;3&quot; unique_id=&quot;10017&quot;&gt;&lt;property id=&quot;20148&quot; value=&quot;5&quot;/&gt;&lt;property id=&quot;20300&quot; value=&quot;Slide 14 - &amp;quot;Example Tables Continued&amp;quot;&quot;/&gt;&lt;property id=&quot;20307&quot; value=&quot;312&quot;/&gt;&lt;/object&gt;&lt;object type=&quot;3&quot; unique_id=&quot;10018&quot;&gt;&lt;property id=&quot;20148&quot; value=&quot;5&quot;/&gt;&lt;property id=&quot;20300&quot; value=&quot;Slide 15 - &amp;quot;Example Tables Continued&amp;quot;&quot;/&gt;&lt;property id=&quot;20307&quot; value=&quot;313&quot;/&gt;&lt;/object&gt;&lt;object type=&quot;3&quot; unique_id=&quot;10019&quot;&gt;&lt;property id=&quot;20148&quot; value=&quot;5&quot;/&gt;&lt;property id=&quot;20300&quot; value=&quot;Slide 16 - &amp;quot;Example Tables Continued&amp;quot;&quot;/&gt;&lt;property id=&quot;20307&quot; value=&quot;314&quot;/&gt;&lt;/object&gt;&lt;object type=&quot;3&quot; unique_id=&quot;10020&quot;&gt;&lt;property id=&quot;20148&quot; value=&quot;5&quot;/&gt;&lt;property id=&quot;20300&quot; value=&quot;Slide 17 - &amp;quot;Additional Formatting Notes&amp;quot;&quot;/&gt;&lt;property id=&quot;20307&quot; value=&quot;270&quot;/&gt;&lt;/object&gt;&lt;object type=&quot;3&quot; unique_id=&quot;10021&quot;&gt;&lt;property id=&quot;20148&quot; value=&quot;5&quot;/&gt;&lt;property id=&quot;20300&quot; value=&quot;Slide 18 - &amp;quot;“Polish Stage” Notes&amp;quot;&quot;/&gt;&lt;property id=&quot;20307&quot; value=&quot;272&quot;/&gt;&lt;/object&gt;&lt;object type=&quot;3&quot; unique_id=&quot;10022&quot;&gt;&lt;property id=&quot;20148&quot; value=&quot;5&quot;/&gt;&lt;property id=&quot;20300&quot; value=&quot;Slide 19 - &amp;quot;For Black and White Print Slides&amp;quot;&quot;/&gt;&lt;property id=&quot;20307&quot; value=&quot;290&quot;/&gt;&lt;/object&gt;&lt;object type=&quot;3&quot; unique_id=&quot;10023&quot;&gt;&lt;property id=&quot;20148&quot; value=&quot;5&quot;/&gt;&lt;property id=&quot;20300&quot; value=&quot;Slide 20 - &amp;quot;For Black and White Print Slides&amp;quot;&quot;/&gt;&lt;property id=&quot;20307&quot; value=&quot;291&quot;/&gt;&lt;/object&gt;&lt;object type=&quot;3&quot; unique_id=&quot;10024&quot;&gt;&lt;property id=&quot;20148&quot; value=&quot;5&quot;/&gt;&lt;property id=&quot;20300&quot; value=&quot;Slide 21 - &amp;quot;CME Slides for Designer and Editorial Reference…&amp;quot;&quot;/&gt;&lt;property id=&quot;20307&quot; value=&quot;273&quot;/&gt;&lt;/object&gt;&lt;object type=&quot;3&quot; unique_id=&quot;10025&quot;&gt;&lt;property id=&quot;20148&quot; value=&quot;5&quot;/&gt;&lt;property id=&quot;20300&quot; value=&quot;Slide 22 - &amp;quot;About These Slides&amp;quot;&quot;/&gt;&lt;property id=&quot;20307&quot; value=&quot;308&quot;/&gt;&lt;/object&gt;&lt;object type=&quot;3&quot; unique_id=&quot;10026&quot;&gt;&lt;property id=&quot;20148&quot; value=&quot;5&quot;/&gt;&lt;property id=&quot;20300&quot; value=&quot;Slide 23 - &amp;quot;Faculty&amp;quot;&quot;/&gt;&lt;property id=&quot;20307&quot; value=&quot;294&quot;/&gt;&lt;/object&gt;&lt;object type=&quot;3&quot; unique_id=&quot;10027&quot;&gt;&lt;property id=&quot;20148&quot; value=&quot;5&quot;/&gt;&lt;property id=&quot;20300&quot; value=&quot;Slide 24 - &amp;quot;Disclosure of Conflicts of Interest&amp;quot;&quot;/&gt;&lt;property id=&quot;20307&quot; value=&quot;295&quot;/&gt;&lt;/object&gt;&lt;object type=&quot;3&quot; unique_id=&quot;10028&quot;&gt;&lt;property id=&quot;20148&quot; value=&quot;5&quot;/&gt;&lt;property id=&quot;20300&quot; value=&quot;Slide 25 - &amp;quot;Disclosures&amp;quot;&quot;/&gt;&lt;property id=&quot;20307&quot; value=&quot;296&quot;/&gt;&lt;/object&gt;&lt;object type=&quot;3&quot; unique_id=&quot;10029&quot;&gt;&lt;property id=&quot;20148&quot; value=&quot;5&quot;/&gt;&lt;property id=&quot;20300&quot; value=&quot;Slide 26 - &amp;quot;Disclosure of Unlabeled Use&amp;quot;&quot;/&gt;&lt;property id=&quot;20307&quot; value=&quot;297&quot;/&gt;&lt;/object&gt;&lt;object type=&quot;3&quot; unique_id=&quot;10030&quot;&gt;&lt;property id=&quot;20148&quot; value=&quot;5&quot;/&gt;&lt;property id=&quot;20300&quot; value=&quot;Slide 27 - &amp;quot;Goal&amp;#x0D;&amp;#x0A;The goal of this activity is xxxxxxxxxxxxxxxxxxxxxxxxxxxxxxxxxxxx xxxxxxxxxxxxxxxxxxxxxxxxxxxxxxxxxxxxxxxxxxx&quot;/&gt;&lt;property id=&quot;20307&quot; value=&quot;298&quot;/&gt;&lt;/object&gt;&lt;object type=&quot;3&quot; unique_id=&quot;10031&quot;&gt;&lt;property id=&quot;20148&quot; value=&quot;5&quot;/&gt;&lt;property id=&quot;20300&quot; value=&quot;Slide 28 - &amp;quot;Physician Continuing Medical Education&amp;quot;&quot;/&gt;&lt;property id=&quot;20307&quot; value=&quot;299&quot;/&gt;&lt;/object&gt;&lt;object type=&quot;3&quot; unique_id=&quot;10032&quot;&gt;&lt;property id=&quot;20148&quot; value=&quot;5&quot;/&gt;&lt;property id=&quot;20300&quot; value=&quot;Slide 29 - &amp;quot;Pharmacist Continuing Education&amp;quot;&quot;/&gt;&lt;property id=&quot;20307&quot; value=&quot;300&quot;/&gt;&lt;/object&gt;&lt;object type=&quot;3&quot; unique_id=&quot;10033&quot;&gt;&lt;property id=&quot;20148&quot; value=&quot;5&quot;/&gt;&lt;property id=&quot;20300&quot; value=&quot;Slide 30 - &amp;quot;Nursing Continuing Education&amp;quot;&quot;/&gt;&lt;property id=&quot;20307&quot; value=&quot;301&quot;/&gt;&lt;/object&gt;&lt;object type=&quot;3&quot; unique_id=&quot;10034&quot;&gt;&lt;property id=&quot;20148&quot; value=&quot;5&quot;/&gt;&lt;property id=&quot;20300&quot; value=&quot;Slide 31 - &amp;quot;Please review the following important &amp;#x0D;&amp;#x0A;CME information in your handout&amp;quot;&quot;/&gt;&lt;property id=&quot;20307&quot; value=&quot;310&quot;/&gt;&lt;/object&gt;&lt;object type=&quot;3&quot; unique_id=&quot;10035&quot;&gt;&lt;property id=&quot;20148&quot; value=&quot;5&quot;/&gt;&lt;property id=&quot;20300&quot; value=&quot;Slide 33 - &amp;quot;Release Date&amp;quot;&quot;/&gt;&lt;property id=&quot;20307&quot; value=&quot;302&quot;/&gt;&lt;/object&gt;&lt;object type=&quot;3&quot; unique_id=&quot;10036&quot;&gt;&lt;property id=&quot;20148&quot; value=&quot;5&quot;/&gt;&lt;property id=&quot;20300&quot; value=&quot;Slide 34 - &amp;quot;Instructions for Credit&amp;quot;&quot;/&gt;&lt;property id=&quot;20307&quot; value=&quot;303&quot;/&gt;&lt;/object&gt;&lt;object type=&quot;3&quot; unique_id=&quot;10037&quot;&gt;&lt;property id=&quot;20148&quot; value=&quot;5&quot;/&gt;&lt;property id=&quot;20300&quot; value=&quot;Slide 35 - &amp;quot;Now Take the Test . . .&amp;quot;&quot;/&gt;&lt;property id=&quot;20307&quot; value=&quot;304&quot;/&gt;&lt;/object&gt;&lt;object type=&quot;3&quot; unique_id=&quot;10038&quot;&gt;&lt;property id=&quot;20148&quot; value=&quot;5&quot;/&gt;&lt;property id=&quot;20300&quot; value=&quot;Slide 36 - &amp;quot;This Program Is Supported By &amp;#x0D;&amp;#x0A;Educational Grants From&amp;quot;&quot;/&gt;&lt;property id=&quot;20307&quot; value=&quot;305&quot;/&gt;&lt;/object&gt;&lt;object type=&quot;3&quot; unique_id=&quot;10039&quot;&gt;&lt;property id=&quot;20148&quot; value=&quot;5&quot;/&gt;&lt;property id=&quot;20300&quot; value=&quot;Slide 37 - &amp;quot;Supporters listed by Hierarchy&amp;quot;&quot;/&gt;&lt;property id=&quot;20307&quot; value=&quot;306&quot;/&gt;&lt;/object&gt;&lt;object type=&quot;3&quot; unique_id=&quot;10040&quot;&gt;&lt;property id=&quot;20148&quot; value=&quot;5&quot;/&gt;&lt;property id=&quot;20300&quot; value=&quot;Slide 38 - &amp;quot;General Information&amp;quot;&quot;/&gt;&lt;property id=&quot;20307&quot; value=&quot;315&quot;/&gt;&lt;/object&gt;&lt;object type=&quot;3&quot; unique_id=&quot;10041&quot;&gt;&lt;property id=&quot;20148&quot; value=&quot;5&quot;/&gt;&lt;property id=&quot;20300&quot; value=&quot;Slide 39 - &amp;quot;Please review the slide notes &amp;#x0D;&amp;#x0A;for analysis of each study &amp;#x0D;&amp;#x0A;by expert faculty &amp;lt;Insert Name, MD&amp;gt;, and &amp;lt;Insert Name, &quot;/&gt;&lt;property id=&quot;20307&quot; value=&quot;316&quot;/&gt;&lt;/object&gt;&lt;object type=&quot;3&quot; unique_id=&quot;10042&quot;&gt;&lt;property id=&quot;20148&quot; value=&quot;5&quot;/&gt;&lt;property id=&quot;20300&quot; value=&quot;Slide 40 - &amp;quot;Promo Slide Reference&amp;#x0D;&amp;#x0A;(Placed as the last slide in a slideset, &amp;#x0D;&amp;#x0A;if requested)&amp;quot;&quot;/&gt;&lt;property id=&quot;20307&quot; value=&quot;307&quot;/&gt;&lt;/object&gt;&lt;object type=&quot;3&quot; unique_id=&quot;10043&quot;&gt;&lt;property id=&quot;20148&quot; value=&quot;5&quot;/&gt;&lt;property id=&quot;20300&quot; value=&quot;Slide 41 - &amp;quot;Go Online for More CCO &amp;#x0D;&amp;#x0A;Coverage of XXXXXXXXXXXX!&amp;quot;&quot;/&gt;&lt;property id=&quot;20307&quot; value=&quot;284&quot;/&gt;&lt;/object&gt;&lt;object type=&quot;3&quot; unique_id=&quot;12121&quot;&gt;&lt;property id=&quot;20148&quot; value=&quot;5&quot;/&gt;&lt;property id=&quot;20300&quot; value=&quot;Slide 32 - &amp;quot;Disclaimer&amp;quot;&quot;/&gt;&lt;property id=&quot;20307&quot; value=&quot;317&quot;/&gt;&lt;/object&gt;&lt;/object&gt;&lt;/object&gt;&lt;/database&gt;"/>
</p:tagLst>
</file>

<file path=ppt/theme/theme1.xml><?xml version="1.0" encoding="utf-8"?>
<a:theme xmlns:a="http://schemas.openxmlformats.org/drawingml/2006/main" name="Custom Design">
  <a:themeElements>
    <a:clrScheme name="ONC Theme">
      <a:dk1>
        <a:srgbClr val="CDCDCF"/>
      </a:dk1>
      <a:lt1>
        <a:srgbClr val="FFFFFF"/>
      </a:lt1>
      <a:dk2>
        <a:srgbClr val="00003E"/>
      </a:dk2>
      <a:lt2>
        <a:srgbClr val="F8F45A"/>
      </a:lt2>
      <a:accent1>
        <a:srgbClr val="12AD2B"/>
      </a:accent1>
      <a:accent2>
        <a:srgbClr val="5AAACE"/>
      </a:accent2>
      <a:accent3>
        <a:srgbClr val="F6A108"/>
      </a:accent3>
      <a:accent4>
        <a:srgbClr val="4FAD26"/>
      </a:accent4>
      <a:accent5>
        <a:srgbClr val="2B85B8"/>
      </a:accent5>
      <a:accent6>
        <a:srgbClr val="8B3D9A"/>
      </a:accent6>
      <a:hlink>
        <a:srgbClr val="F6A108"/>
      </a:hlink>
      <a:folHlink>
        <a:srgbClr val="8B3D9A"/>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wrap="none">
        <a:spAutoFit/>
      </a:bodyPr>
      <a:lstStyle>
        <a:defPPr eaLnBrk="1" hangingPunct="1">
          <a:lnSpc>
            <a:spcPct val="100000"/>
          </a:lnSpc>
          <a:spcBef>
            <a:spcPct val="0"/>
          </a:spcBef>
          <a:spcAft>
            <a:spcPct val="0"/>
          </a:spcAft>
          <a:buClrTx/>
          <a:buFontTx/>
          <a:buNone/>
          <a:defRPr sz="1400" b="0" dirty="0" smtClean="0">
            <a:solidFill>
              <a:schemeClr val="bg2"/>
            </a:solidFill>
          </a:defRPr>
        </a:defPPr>
      </a:lstStyle>
    </a:spDef>
    <a:lnDef>
      <a:spPr bwMode="auto">
        <a:noFill/>
        <a:ln w="28575"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buNone/>
          <a:defRPr b="0" dirty="0"/>
        </a:defPPr>
      </a:lstStyle>
    </a:txDef>
  </a:objectDefaults>
  <a:extraClrSchemeLst>
    <a:extraClrScheme>
      <a:clrScheme name="Custom Design 1">
        <a:dk1>
          <a:srgbClr val="CDCDCF"/>
        </a:dk1>
        <a:lt1>
          <a:srgbClr val="FFFFFF"/>
        </a:lt1>
        <a:dk2>
          <a:srgbClr val="09003E"/>
        </a:dk2>
        <a:lt2>
          <a:srgbClr val="F2F23A"/>
        </a:lt2>
        <a:accent1>
          <a:srgbClr val="12AD2B"/>
        </a:accent1>
        <a:accent2>
          <a:srgbClr val="5AAACE"/>
        </a:accent2>
        <a:accent3>
          <a:srgbClr val="AAAAAF"/>
        </a:accent3>
        <a:accent4>
          <a:srgbClr val="DADADA"/>
        </a:accent4>
        <a:accent5>
          <a:srgbClr val="AAD3AC"/>
        </a:accent5>
        <a:accent6>
          <a:srgbClr val="519ABA"/>
        </a:accent6>
        <a:hlink>
          <a:srgbClr val="F6A108"/>
        </a:hlink>
        <a:folHlink>
          <a:srgbClr val="2B85B8"/>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7408A3C28A5B46A14CF16B7E55ED30" ma:contentTypeVersion="1" ma:contentTypeDescription="Create a new document." ma:contentTypeScope="" ma:versionID="5d29b72f6824d688c96565144a519cb1">
  <xsd:schema xmlns:xsd="http://www.w3.org/2001/XMLSchema" xmlns:xs="http://www.w3.org/2001/XMLSchema" xmlns:p="http://schemas.microsoft.com/office/2006/metadata/properties" xmlns:ns2="d359a8a5-731c-4a71-8636-5ac3511c1690" xmlns:ns3="93112b97-7a20-40f3-a021-5f1e816766a7" targetNamespace="http://schemas.microsoft.com/office/2006/metadata/properties" ma:root="true" ma:fieldsID="291d9f3c969e7295509357f0a278053e" ns2:_="" ns3:_="">
    <xsd:import namespace="d359a8a5-731c-4a71-8636-5ac3511c1690"/>
    <xsd:import namespace="93112b97-7a20-40f3-a021-5f1e816766a7"/>
    <xsd:element name="properties">
      <xsd:complexType>
        <xsd:sequence>
          <xsd:element name="documentManagement">
            <xsd:complexType>
              <xsd:all>
                <xsd:element ref="ns2:_dlc_DocId" minOccurs="0"/>
                <xsd:element ref="ns2:_dlc_DocIdUrl" minOccurs="0"/>
                <xsd:element ref="ns2:_dlc_DocIdPersistId" minOccurs="0"/>
                <xsd:element ref="ns3:Document_x0020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59a8a5-731c-4a71-8636-5ac3511c169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93112b97-7a20-40f3-a021-5f1e816766a7" elementFormDefault="qualified">
    <xsd:import namespace="http://schemas.microsoft.com/office/2006/documentManagement/types"/>
    <xsd:import namespace="http://schemas.microsoft.com/office/infopath/2007/PartnerControls"/>
    <xsd:element name="Document_x0020_Category" ma:index="11" nillable="true" ma:displayName="Document Category" ma:internalName="Document_x0020_Category">
      <xsd:simpleType>
        <xsd:restriction base="dms:Choic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_x0020_Category xmlns="93112b97-7a20-40f3-a021-5f1e816766a7" xsi:nil="true"/>
    <_dlc_DocId xmlns="d359a8a5-731c-4a71-8636-5ac3511c1690">A4FR6MYESRRE-39979028-1</_dlc_DocId>
    <_dlc_DocIdUrl xmlns="d359a8a5-731c-4a71-8636-5ac3511c1690">
      <Url>https://intranet.clinicaloptions.com/mews/hiv/asdf/HEP_Pleanry__2/_layouts/15/DocIdRedir.aspx?ID=A4FR6MYESRRE-39979028-1</Url>
      <Description>A4FR6MYESRRE-39979028-1</Description>
    </_dlc_DocIdUrl>
  </documentManagement>
</p:properties>
</file>

<file path=customXml/item3.xml><?xml version="1.0" encoding="utf-8"?>
<LongProperties xmlns="http://schemas.microsoft.com/office/2006/metadata/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0A47869-58E7-42C9-8385-EE390BA95A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59a8a5-731c-4a71-8636-5ac3511c1690"/>
    <ds:schemaRef ds:uri="93112b97-7a20-40f3-a021-5f1e816766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3A91C7-E3FC-4B3E-B94A-E8D013A8ED21}">
  <ds:schemaRefs>
    <ds:schemaRef ds:uri="http://purl.org/dc/elements/1.1/"/>
    <ds:schemaRef ds:uri="http://schemas.microsoft.com/office/2006/documentManagement/types"/>
    <ds:schemaRef ds:uri="93112b97-7a20-40f3-a021-5f1e816766a7"/>
    <ds:schemaRef ds:uri="d359a8a5-731c-4a71-8636-5ac3511c1690"/>
    <ds:schemaRef ds:uri="http://purl.org/dc/term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23BFAC68-4CC7-47E6-9A71-B11EED65D0D6}">
  <ds:schemaRefs>
    <ds:schemaRef ds:uri="http://schemas.microsoft.com/office/2006/metadata/longProperties"/>
  </ds:schemaRefs>
</ds:datastoreItem>
</file>

<file path=customXml/itemProps4.xml><?xml version="1.0" encoding="utf-8"?>
<ds:datastoreItem xmlns:ds="http://schemas.openxmlformats.org/officeDocument/2006/customXml" ds:itemID="{3FA79B60-471F-4EE5-BD52-BB59093B475A}">
  <ds:schemaRefs>
    <ds:schemaRef ds:uri="http://schemas.microsoft.com/sharepoint/v3/contenttype/forms"/>
  </ds:schemaRefs>
</ds:datastoreItem>
</file>

<file path=customXml/itemProps5.xml><?xml version="1.0" encoding="utf-8"?>
<ds:datastoreItem xmlns:ds="http://schemas.openxmlformats.org/officeDocument/2006/customXml" ds:itemID="{599AA8C4-50C4-4C68-9EF6-2000DEE5AFDF}">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3331</TotalTime>
  <Words>10003</Words>
  <Application>Microsoft Office PowerPoint</Application>
  <PresentationFormat>Custom</PresentationFormat>
  <Paragraphs>1504</Paragraphs>
  <Slides>41</Slides>
  <Notes>40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ＭＳ Ｐゴシック</vt:lpstr>
      <vt:lpstr>ＭＳ Ｐゴシック</vt:lpstr>
      <vt:lpstr>Arial</vt:lpstr>
      <vt:lpstr>Calibri</vt:lpstr>
      <vt:lpstr>Times</vt:lpstr>
      <vt:lpstr>Wingdings</vt:lpstr>
      <vt:lpstr>ヒラギノ角ゴ Pro W3</vt:lpstr>
      <vt:lpstr>Custom Design</vt:lpstr>
      <vt:lpstr>Managing HCV DAA Failure: Now and Later</vt:lpstr>
      <vt:lpstr>About These Slides</vt:lpstr>
      <vt:lpstr>Disclosures</vt:lpstr>
      <vt:lpstr>Considerations for DAA Regimen Failure</vt:lpstr>
      <vt:lpstr>Key Clinical Questions</vt:lpstr>
      <vt:lpstr>Case 1</vt:lpstr>
      <vt:lpstr>Was Our Pt Set up for Treatment Failure?</vt:lpstr>
      <vt:lpstr>Impact of Multiple Negative Predictors on Response</vt:lpstr>
      <vt:lpstr>HCV TARGET: Predictors of HCV DAA Failure</vt:lpstr>
      <vt:lpstr>Key HCV Resistance Concepts</vt:lpstr>
      <vt:lpstr>Resistance Characteristics of HCV Antiviral Classes</vt:lpstr>
      <vt:lpstr>Resistance Testing Approaches</vt:lpstr>
      <vt:lpstr>Comparing RAS Types</vt:lpstr>
      <vt:lpstr>NS5A Resistance Selection Rate Upon Virologic Failure</vt:lpstr>
      <vt:lpstr>Durability of Treatment-Emergent NS5A RASs</vt:lpstr>
      <vt:lpstr>Broad Cross-Resistance With “Early-Generation” NS5A Inhibitors</vt:lpstr>
      <vt:lpstr>Back to Case 1</vt:lpstr>
      <vt:lpstr>PowerPoint Presentation</vt:lpstr>
      <vt:lpstr>NS5A RASs Associated With Retreatment Failure With a Cross-Resistant Regimen</vt:lpstr>
      <vt:lpstr>RESCUE/A5348: RBV and Longer Tx Duration for Overcoming Resistance, Optimizing Retreatment </vt:lpstr>
      <vt:lpstr>Roles of RBV and Longer Tx Duration in Overcoming Resistance, Optimizing Retreatment</vt:lpstr>
      <vt:lpstr>Retreatment of Previous Short Duration SOF + EBR/GZR Failure</vt:lpstr>
      <vt:lpstr>QUARTZ-I: OBV/PTV/RTV + DSV + SOF ± RBV for DAA-Experienced Pts With GT1 HCV</vt:lpstr>
      <vt:lpstr>POLARIS-1, -4: SOF/VEL/VOX for 12 Wks After DAA Failure in GT1-6 HCV</vt:lpstr>
      <vt:lpstr>POLARIS-1 and -4: Impact of Baseline RASs on 12-Wk SOF/VEL/VOX in DAA-Experienced Pts</vt:lpstr>
      <vt:lpstr>C-SURGE: Grazoprevir/Ruzasvir/Uprifosbuvir for GT1 HCV Pts Who Relapsed on DAA Therapy </vt:lpstr>
      <vt:lpstr>MAGELLAN-1: Glecaprevir/Pibrentasvir in GT1 or 4 HCV With Previous DAA Failure</vt:lpstr>
      <vt:lpstr>Back to the Original Case: While Waiting for New Therapies . . .</vt:lpstr>
      <vt:lpstr>Progression of Liver Disease and Decompensation</vt:lpstr>
      <vt:lpstr>Key Considerations for Genotype 1/4 Decompensated Cirrhosis</vt:lpstr>
      <vt:lpstr>AASLD/IDSA Guidance for Pts With GT1 HCV and Decompensated Cirrhosis</vt:lpstr>
      <vt:lpstr>AASLD/IDSA Guidance for Pts With GT1 HCV and Decompensated Cirrhosis</vt:lpstr>
      <vt:lpstr>Case 2</vt:lpstr>
      <vt:lpstr>Retreatment of GT3 With Previous NS5A Inhibitor Failure</vt:lpstr>
      <vt:lpstr>SURVEYOR-II, Part 3: GLE/PIB for Pts With GT3 HCV ± Cirrhosis</vt:lpstr>
      <vt:lpstr>SURVEYOR-II, Part 3: SVR12 Rates With GLE/PIB for Pts With GT3 HCV ± Cirrhosis</vt:lpstr>
      <vt:lpstr>SURVEYOR-II, Part 3: SVR12 Rates With GLE/PIB for Pts With GT3 HCV ± Cirrhosis</vt:lpstr>
      <vt:lpstr>C-ISLE: EBR/GZR + SOF ± RBV for GT3 HCV in Pts With Compensated Cirrhosis</vt:lpstr>
      <vt:lpstr>C-ISLE: SVR With EBR/GZR + SOF ± RBV for GT3 HCV in Pts With Compensated Cirrhosis</vt:lpstr>
      <vt:lpstr>C-ISLE: SVR With EBR/GZR + SOF ± RBV for GT3 HCV in Pts With Compensated Cirrhosis</vt:lpstr>
      <vt:lpstr>Go Online for More CCO  Coverage of Viral Hepatitis!</vt:lpstr>
    </vt:vector>
  </TitlesOfParts>
  <Company>Preferred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HCV DAA Failure: Now and Later</dc:title>
  <dc:creator>Preferred User</dc:creator>
  <cp:lastModifiedBy>Tara Cunningham</cp:lastModifiedBy>
  <cp:revision>516</cp:revision>
  <cp:lastPrinted>2016-09-26T20:21:49Z</cp:lastPrinted>
  <dcterms:created xsi:type="dcterms:W3CDTF">2005-05-27T15:08:01Z</dcterms:created>
  <dcterms:modified xsi:type="dcterms:W3CDTF">2017-07-07T12:39:17Z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gs">
    <vt:lpwstr/>
  </property>
  <property fmtid="{D5CDD505-2E9C-101B-9397-08002B2CF9AE}" pid="3" name="display_urn:schemas-microsoft-com:office:office#Editor">
    <vt:lpwstr>Melanie Couton</vt:lpwstr>
  </property>
  <property fmtid="{D5CDD505-2E9C-101B-9397-08002B2CF9AE}" pid="4" name="display_urn:schemas-microsoft-com:office:office#Author">
    <vt:lpwstr>Melanie Couton</vt:lpwstr>
  </property>
  <property fmtid="{D5CDD505-2E9C-101B-9397-08002B2CF9AE}" pid="5" name="_dlc_DocId">
    <vt:lpwstr>A4FR6MYESRRE-281985764-2</vt:lpwstr>
  </property>
  <property fmtid="{D5CDD505-2E9C-101B-9397-08002B2CF9AE}" pid="6" name="_dlc_DocIdItemGuid">
    <vt:lpwstr>f9efb0d1-ee67-45ff-8500-3dfddcf6cca3</vt:lpwstr>
  </property>
  <property fmtid="{D5CDD505-2E9C-101B-9397-08002B2CF9AE}" pid="7" name="_dlc_DocIdUrl">
    <vt:lpwstr>https://intranet.clinicaloptions.com/mews/hiv/asdf/Slide_Template_-_HEP/_layouts/15/DocIdRedir.aspx?ID=A4FR6MYESRRE-281985764-2, A4FR6MYESRRE-281985764-2</vt:lpwstr>
  </property>
  <property fmtid="{D5CDD505-2E9C-101B-9397-08002B2CF9AE}" pid="8" name="ContentTypeId">
    <vt:lpwstr>0x010100D37408A3C28A5B46A14CF16B7E55ED30</vt:lpwstr>
  </property>
</Properties>
</file>